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6" r:id="rId17"/>
    <p:sldId id="273" r:id="rId18"/>
    <p:sldId id="274" r:id="rId19"/>
    <p:sldId id="275" r:id="rId20"/>
    <p:sldId id="271" r:id="rId21"/>
    <p:sldId id="280" r:id="rId22"/>
    <p:sldId id="279" r:id="rId23"/>
    <p:sldId id="278" r:id="rId24"/>
    <p:sldId id="281"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15"/>
    <p:restoredTop sz="94704"/>
  </p:normalViewPr>
  <p:slideViewPr>
    <p:cSldViewPr snapToGrid="0" snapToObjects="1">
      <p:cViewPr varScale="1">
        <p:scale>
          <a:sx n="108" d="100"/>
          <a:sy n="108" d="100"/>
        </p:scale>
        <p:origin x="1284" y="10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D8373-7E0A-4349-A7E9-3D0A48B4E75E}" type="datetimeFigureOut">
              <a:rPr lang="en-US" smtClean="0"/>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8159C-0190-5C4D-837E-D48D34D673C7}" type="slidenum">
              <a:rPr lang="en-US" smtClean="0"/>
              <a:t>‹#›</a:t>
            </a:fld>
            <a:endParaRPr lang="en-US"/>
          </a:p>
        </p:txBody>
      </p:sp>
    </p:spTree>
    <p:extLst>
      <p:ext uri="{BB962C8B-B14F-4D97-AF65-F5344CB8AC3E}">
        <p14:creationId xmlns:p14="http://schemas.microsoft.com/office/powerpoint/2010/main" val="21618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Module 1—Introduction to Video Remote Interpreting</a:t>
            </a:r>
          </a:p>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a:t>
            </a:fld>
            <a:endParaRPr lang="en-US"/>
          </a:p>
        </p:txBody>
      </p:sp>
    </p:spTree>
    <p:extLst>
      <p:ext uri="{BB962C8B-B14F-4D97-AF65-F5344CB8AC3E}">
        <p14:creationId xmlns:p14="http://schemas.microsoft.com/office/powerpoint/2010/main" val="4285736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13</a:t>
            </a:fld>
            <a:endParaRPr lang="en-US"/>
          </a:p>
        </p:txBody>
      </p:sp>
    </p:spTree>
    <p:extLst>
      <p:ext uri="{BB962C8B-B14F-4D97-AF65-F5344CB8AC3E}">
        <p14:creationId xmlns:p14="http://schemas.microsoft.com/office/powerpoint/2010/main" val="237545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14</a:t>
            </a:fld>
            <a:endParaRPr lang="en-US"/>
          </a:p>
        </p:txBody>
      </p:sp>
    </p:spTree>
    <p:extLst>
      <p:ext uri="{BB962C8B-B14F-4D97-AF65-F5344CB8AC3E}">
        <p14:creationId xmlns:p14="http://schemas.microsoft.com/office/powerpoint/2010/main" val="61151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Successful VRI use depends on collaboration between all involved.</a:t>
            </a:r>
          </a:p>
        </p:txBody>
      </p:sp>
      <p:sp>
        <p:nvSpPr>
          <p:cNvPr id="4" name="Slide Number Placeholder 3"/>
          <p:cNvSpPr>
            <a:spLocks noGrp="1"/>
          </p:cNvSpPr>
          <p:nvPr>
            <p:ph type="sldNum" sz="quarter" idx="5"/>
          </p:nvPr>
        </p:nvSpPr>
        <p:spPr/>
        <p:txBody>
          <a:bodyPr/>
          <a:lstStyle/>
          <a:p>
            <a:fld id="{00B8159C-0190-5C4D-837E-D48D34D673C7}" type="slidenum">
              <a:rPr lang="en-US" smtClean="0"/>
              <a:t>15</a:t>
            </a:fld>
            <a:endParaRPr lang="en-US"/>
          </a:p>
        </p:txBody>
      </p:sp>
    </p:spTree>
    <p:extLst>
      <p:ext uri="{BB962C8B-B14F-4D97-AF65-F5344CB8AC3E}">
        <p14:creationId xmlns:p14="http://schemas.microsoft.com/office/powerpoint/2010/main" val="2282517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series covers these four areas.</a:t>
            </a:r>
          </a:p>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16</a:t>
            </a:fld>
            <a:endParaRPr lang="en-US"/>
          </a:p>
        </p:txBody>
      </p:sp>
    </p:spTree>
    <p:extLst>
      <p:ext uri="{BB962C8B-B14F-4D97-AF65-F5344CB8AC3E}">
        <p14:creationId xmlns:p14="http://schemas.microsoft.com/office/powerpoint/2010/main" val="342072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17</a:t>
            </a:fld>
            <a:endParaRPr lang="en-US"/>
          </a:p>
        </p:txBody>
      </p:sp>
    </p:spTree>
    <p:extLst>
      <p:ext uri="{BB962C8B-B14F-4D97-AF65-F5344CB8AC3E}">
        <p14:creationId xmlns:p14="http://schemas.microsoft.com/office/powerpoint/2010/main" val="177320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18</a:t>
            </a:fld>
            <a:endParaRPr lang="en-US"/>
          </a:p>
        </p:txBody>
      </p:sp>
    </p:spTree>
    <p:extLst>
      <p:ext uri="{BB962C8B-B14F-4D97-AF65-F5344CB8AC3E}">
        <p14:creationId xmlns:p14="http://schemas.microsoft.com/office/powerpoint/2010/main" val="419363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19</a:t>
            </a:fld>
            <a:endParaRPr lang="en-US"/>
          </a:p>
        </p:txBody>
      </p:sp>
    </p:spTree>
    <p:extLst>
      <p:ext uri="{BB962C8B-B14F-4D97-AF65-F5344CB8AC3E}">
        <p14:creationId xmlns:p14="http://schemas.microsoft.com/office/powerpoint/2010/main" val="2385101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20</a:t>
            </a:fld>
            <a:endParaRPr lang="en-US"/>
          </a:p>
        </p:txBody>
      </p:sp>
    </p:spTree>
    <p:extLst>
      <p:ext uri="{BB962C8B-B14F-4D97-AF65-F5344CB8AC3E}">
        <p14:creationId xmlns:p14="http://schemas.microsoft.com/office/powerpoint/2010/main" val="3836097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21</a:t>
            </a:fld>
            <a:endParaRPr lang="en-US"/>
          </a:p>
        </p:txBody>
      </p:sp>
    </p:spTree>
    <p:extLst>
      <p:ext uri="{BB962C8B-B14F-4D97-AF65-F5344CB8AC3E}">
        <p14:creationId xmlns:p14="http://schemas.microsoft.com/office/powerpoint/2010/main" val="3787306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22</a:t>
            </a:fld>
            <a:endParaRPr lang="en-US"/>
          </a:p>
        </p:txBody>
      </p:sp>
    </p:spTree>
    <p:extLst>
      <p:ext uri="{BB962C8B-B14F-4D97-AF65-F5344CB8AC3E}">
        <p14:creationId xmlns:p14="http://schemas.microsoft.com/office/powerpoint/2010/main" val="106219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services contribute to fair resolutions in court.</a:t>
            </a:r>
          </a:p>
        </p:txBody>
      </p:sp>
      <p:sp>
        <p:nvSpPr>
          <p:cNvPr id="4" name="Slide Number Placeholder 3"/>
          <p:cNvSpPr>
            <a:spLocks noGrp="1"/>
          </p:cNvSpPr>
          <p:nvPr>
            <p:ph type="sldNum" sz="quarter" idx="5"/>
          </p:nvPr>
        </p:nvSpPr>
        <p:spPr/>
        <p:txBody>
          <a:bodyPr/>
          <a:lstStyle/>
          <a:p>
            <a:fld id="{00B8159C-0190-5C4D-837E-D48D34D673C7}" type="slidenum">
              <a:rPr lang="en-US" smtClean="0"/>
              <a:t>2</a:t>
            </a:fld>
            <a:endParaRPr lang="en-US"/>
          </a:p>
        </p:txBody>
      </p:sp>
    </p:spTree>
    <p:extLst>
      <p:ext uri="{BB962C8B-B14F-4D97-AF65-F5344CB8AC3E}">
        <p14:creationId xmlns:p14="http://schemas.microsoft.com/office/powerpoint/2010/main" val="2939430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23</a:t>
            </a:fld>
            <a:endParaRPr lang="en-US"/>
          </a:p>
        </p:txBody>
      </p:sp>
    </p:spTree>
    <p:extLst>
      <p:ext uri="{BB962C8B-B14F-4D97-AF65-F5344CB8AC3E}">
        <p14:creationId xmlns:p14="http://schemas.microsoft.com/office/powerpoint/2010/main" val="1276163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24</a:t>
            </a:fld>
            <a:endParaRPr lang="en-US"/>
          </a:p>
        </p:txBody>
      </p:sp>
    </p:spTree>
    <p:extLst>
      <p:ext uri="{BB962C8B-B14F-4D97-AF65-F5344CB8AC3E}">
        <p14:creationId xmlns:p14="http://schemas.microsoft.com/office/powerpoint/2010/main" val="3056434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will provide insight into the standards expected of a video remote interpreter.</a:t>
            </a:r>
          </a:p>
        </p:txBody>
      </p:sp>
      <p:sp>
        <p:nvSpPr>
          <p:cNvPr id="4" name="Slide Number Placeholder 3"/>
          <p:cNvSpPr>
            <a:spLocks noGrp="1"/>
          </p:cNvSpPr>
          <p:nvPr>
            <p:ph type="sldNum" sz="quarter" idx="5"/>
          </p:nvPr>
        </p:nvSpPr>
        <p:spPr/>
        <p:txBody>
          <a:bodyPr/>
          <a:lstStyle/>
          <a:p>
            <a:fld id="{00B8159C-0190-5C4D-837E-D48D34D673C7}" type="slidenum">
              <a:rPr lang="en-US" smtClean="0"/>
              <a:t>25</a:t>
            </a:fld>
            <a:endParaRPr lang="en-US"/>
          </a:p>
        </p:txBody>
      </p:sp>
    </p:spTree>
    <p:extLst>
      <p:ext uri="{BB962C8B-B14F-4D97-AF65-F5344CB8AC3E}">
        <p14:creationId xmlns:p14="http://schemas.microsoft.com/office/powerpoint/2010/main" val="124642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Remote Interpreting enables off-site and widespread access to your valuable services.</a:t>
            </a:r>
          </a:p>
        </p:txBody>
      </p:sp>
      <p:sp>
        <p:nvSpPr>
          <p:cNvPr id="4" name="Slide Number Placeholder 3"/>
          <p:cNvSpPr>
            <a:spLocks noGrp="1"/>
          </p:cNvSpPr>
          <p:nvPr>
            <p:ph type="sldNum" sz="quarter" idx="5"/>
          </p:nvPr>
        </p:nvSpPr>
        <p:spPr/>
        <p:txBody>
          <a:bodyPr/>
          <a:lstStyle/>
          <a:p>
            <a:fld id="{00B8159C-0190-5C4D-837E-D48D34D673C7}" type="slidenum">
              <a:rPr lang="en-US" smtClean="0"/>
              <a:t>3</a:t>
            </a:fld>
            <a:endParaRPr lang="en-US"/>
          </a:p>
        </p:txBody>
      </p:sp>
    </p:spTree>
    <p:extLst>
      <p:ext uri="{BB962C8B-B14F-4D97-AF65-F5344CB8AC3E}">
        <p14:creationId xmlns:p14="http://schemas.microsoft.com/office/powerpoint/2010/main" val="424293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Courts use some or all interpreter access options to meet language needs.</a:t>
            </a:r>
          </a:p>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4</a:t>
            </a:fld>
            <a:endParaRPr lang="en-US"/>
          </a:p>
        </p:txBody>
      </p:sp>
    </p:spTree>
    <p:extLst>
      <p:ext uri="{BB962C8B-B14F-4D97-AF65-F5344CB8AC3E}">
        <p14:creationId xmlns:p14="http://schemas.microsoft.com/office/powerpoint/2010/main" val="15970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7</a:t>
            </a:fld>
            <a:endParaRPr lang="en-US"/>
          </a:p>
        </p:txBody>
      </p:sp>
    </p:spTree>
    <p:extLst>
      <p:ext uri="{BB962C8B-B14F-4D97-AF65-F5344CB8AC3E}">
        <p14:creationId xmlns:p14="http://schemas.microsoft.com/office/powerpoint/2010/main" val="337043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Varied challenges and considerations make remote access to interpreters increasingly beneficial.</a:t>
            </a:r>
          </a:p>
        </p:txBody>
      </p:sp>
      <p:sp>
        <p:nvSpPr>
          <p:cNvPr id="4" name="Slide Number Placeholder 3"/>
          <p:cNvSpPr>
            <a:spLocks noGrp="1"/>
          </p:cNvSpPr>
          <p:nvPr>
            <p:ph type="sldNum" sz="quarter" idx="5"/>
          </p:nvPr>
        </p:nvSpPr>
        <p:spPr/>
        <p:txBody>
          <a:bodyPr/>
          <a:lstStyle/>
          <a:p>
            <a:fld id="{00B8159C-0190-5C4D-837E-D48D34D673C7}" type="slidenum">
              <a:rPr lang="en-US" smtClean="0"/>
              <a:t>9</a:t>
            </a:fld>
            <a:endParaRPr lang="en-US"/>
          </a:p>
        </p:txBody>
      </p:sp>
    </p:spTree>
    <p:extLst>
      <p:ext uri="{BB962C8B-B14F-4D97-AF65-F5344CB8AC3E}">
        <p14:creationId xmlns:p14="http://schemas.microsoft.com/office/powerpoint/2010/main" val="241537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10</a:t>
            </a:fld>
            <a:endParaRPr lang="en-US"/>
          </a:p>
        </p:txBody>
      </p:sp>
    </p:spTree>
    <p:extLst>
      <p:ext uri="{BB962C8B-B14F-4D97-AF65-F5344CB8AC3E}">
        <p14:creationId xmlns:p14="http://schemas.microsoft.com/office/powerpoint/2010/main" val="357163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11</a:t>
            </a:fld>
            <a:endParaRPr lang="en-US"/>
          </a:p>
        </p:txBody>
      </p:sp>
    </p:spTree>
    <p:extLst>
      <p:ext uri="{BB962C8B-B14F-4D97-AF65-F5344CB8AC3E}">
        <p14:creationId xmlns:p14="http://schemas.microsoft.com/office/powerpoint/2010/main" val="67377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12</a:t>
            </a:fld>
            <a:endParaRPr lang="en-US"/>
          </a:p>
        </p:txBody>
      </p:sp>
    </p:spTree>
    <p:extLst>
      <p:ext uri="{BB962C8B-B14F-4D97-AF65-F5344CB8AC3E}">
        <p14:creationId xmlns:p14="http://schemas.microsoft.com/office/powerpoint/2010/main" val="173274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CCF2-0087-CE44-8C2D-E9EDCF0365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2FF5D-1E9D-D44C-8DC4-5A3C975AC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471EAE-44CA-E745-ACE1-95E9038C1DCF}"/>
              </a:ext>
            </a:extLst>
          </p:cNvPr>
          <p:cNvSpPr>
            <a:spLocks noGrp="1"/>
          </p:cNvSpPr>
          <p:nvPr>
            <p:ph type="dt" sz="half" idx="10"/>
          </p:nvPr>
        </p:nvSpPr>
        <p:spPr/>
        <p:txBody>
          <a:bodyPr/>
          <a:lstStyle/>
          <a:p>
            <a:fld id="{21615A7D-21DB-2E4B-96F9-4A2D864C72EA}" type="datetimeFigureOut">
              <a:rPr lang="en-US" smtClean="0"/>
              <a:t>11/26/2019</a:t>
            </a:fld>
            <a:endParaRPr lang="en-US"/>
          </a:p>
        </p:txBody>
      </p:sp>
      <p:sp>
        <p:nvSpPr>
          <p:cNvPr id="5" name="Footer Placeholder 4">
            <a:extLst>
              <a:ext uri="{FF2B5EF4-FFF2-40B4-BE49-F238E27FC236}">
                <a16:creationId xmlns:a16="http://schemas.microsoft.com/office/drawing/2014/main" id="{BFC1C36F-C0FE-0A41-B817-776DAC48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0CFC7-F8DE-024F-AD34-6FCE797135B9}"/>
              </a:ext>
            </a:extLst>
          </p:cNvPr>
          <p:cNvSpPr>
            <a:spLocks noGrp="1"/>
          </p:cNvSpPr>
          <p:nvPr>
            <p:ph type="sldNum" sz="quarter" idx="12"/>
          </p:nvPr>
        </p:nvSpPr>
        <p:spPr/>
        <p:txBody>
          <a:bodyPr/>
          <a:lstStyle/>
          <a:p>
            <a:fld id="{DA928552-1846-F24B-A309-9D508CCCF29B}" type="slidenum">
              <a:rPr lang="en-US" smtClean="0"/>
              <a:t>‹#›</a:t>
            </a:fld>
            <a:endParaRPr lang="en-US"/>
          </a:p>
        </p:txBody>
      </p:sp>
    </p:spTree>
    <p:extLst>
      <p:ext uri="{BB962C8B-B14F-4D97-AF65-F5344CB8AC3E}">
        <p14:creationId xmlns:p14="http://schemas.microsoft.com/office/powerpoint/2010/main" val="374277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1AB6-AC94-9C48-A241-8DCB6735E8A2}"/>
              </a:ext>
            </a:extLst>
          </p:cNvPr>
          <p:cNvSpPr>
            <a:spLocks noGrp="1"/>
          </p:cNvSpPr>
          <p:nvPr>
            <p:ph type="title"/>
          </p:nvPr>
        </p:nvSpPr>
        <p:spPr>
          <a:xfrm>
            <a:off x="838200" y="1002665"/>
            <a:ext cx="10515600" cy="822960"/>
          </a:xfrm>
        </p:spPr>
        <p:txBody>
          <a:bodyPr anchor="t" anchorCtr="0">
            <a:no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DF16F6A0-79D1-1849-BDCA-F9919804C0A2}"/>
              </a:ext>
            </a:extLst>
          </p:cNvPr>
          <p:cNvSpPr>
            <a:spLocks noGrp="1"/>
          </p:cNvSpPr>
          <p:nvPr>
            <p:ph idx="1"/>
          </p:nvPr>
        </p:nvSpPr>
        <p:spPr/>
        <p:txBody>
          <a:bodyPr tIns="0">
            <a:noAutofit/>
          </a:bodyPr>
          <a:lstStyle>
            <a:lvl1pPr marL="0" indent="0">
              <a:lnSpc>
                <a:spcPct val="120000"/>
              </a:lnSpc>
              <a:buNone/>
              <a:defRPr/>
            </a:lvl1pPr>
            <a:lvl2pPr marL="457200" indent="0">
              <a:lnSpc>
                <a:spcPct val="120000"/>
              </a:lnSpc>
              <a:buNone/>
              <a:defRPr/>
            </a:lvl2pPr>
            <a:lvl3pPr marL="914400" indent="0">
              <a:lnSpc>
                <a:spcPct val="120000"/>
              </a:lnSpc>
              <a:buNone/>
              <a:defRPr/>
            </a:lvl3pPr>
            <a:lvl4pPr marL="1371600" indent="0">
              <a:lnSpc>
                <a:spcPct val="120000"/>
              </a:lnSpc>
              <a:buNone/>
              <a:defRPr/>
            </a:lvl4pPr>
            <a:lvl5pPr marL="1828800" indent="0">
              <a:lnSpc>
                <a:spcPct val="120000"/>
              </a:lnSpc>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2CF811-A604-4946-A4AA-642D4F6D033B}"/>
              </a:ext>
            </a:extLst>
          </p:cNvPr>
          <p:cNvSpPr>
            <a:spLocks noGrp="1"/>
          </p:cNvSpPr>
          <p:nvPr>
            <p:ph type="dt" sz="half" idx="10"/>
          </p:nvPr>
        </p:nvSpPr>
        <p:spPr/>
        <p:txBody>
          <a:bodyPr/>
          <a:lstStyle/>
          <a:p>
            <a:fld id="{21615A7D-21DB-2E4B-96F9-4A2D864C72EA}" type="datetimeFigureOut">
              <a:rPr lang="en-US" smtClean="0"/>
              <a:t>11/26/2019</a:t>
            </a:fld>
            <a:endParaRPr lang="en-US"/>
          </a:p>
        </p:txBody>
      </p:sp>
      <p:sp>
        <p:nvSpPr>
          <p:cNvPr id="5" name="Footer Placeholder 4">
            <a:extLst>
              <a:ext uri="{FF2B5EF4-FFF2-40B4-BE49-F238E27FC236}">
                <a16:creationId xmlns:a16="http://schemas.microsoft.com/office/drawing/2014/main" id="{20CE922D-1929-084E-AF60-605A18F8C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6866B-CA5A-4C45-8938-917B58BC804C}"/>
              </a:ext>
            </a:extLst>
          </p:cNvPr>
          <p:cNvSpPr>
            <a:spLocks noGrp="1"/>
          </p:cNvSpPr>
          <p:nvPr>
            <p:ph type="sldNum" sz="quarter" idx="12"/>
          </p:nvPr>
        </p:nvSpPr>
        <p:spPr/>
        <p:txBody>
          <a:bodyPr/>
          <a:lstStyle/>
          <a:p>
            <a:fld id="{DA928552-1846-F24B-A309-9D508CCCF29B}" type="slidenum">
              <a:rPr lang="en-US" smtClean="0"/>
              <a:t>‹#›</a:t>
            </a:fld>
            <a:endParaRPr lang="en-US"/>
          </a:p>
        </p:txBody>
      </p:sp>
    </p:spTree>
    <p:extLst>
      <p:ext uri="{BB962C8B-B14F-4D97-AF65-F5344CB8AC3E}">
        <p14:creationId xmlns:p14="http://schemas.microsoft.com/office/powerpoint/2010/main" val="2695973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F3C3D0-260C-FA42-A041-91C976AA1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C23CC03-7B79-8D4F-9B6A-E0F32BC6F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E2189-C666-6948-A582-AF15D7B8A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1615A7D-21DB-2E4B-96F9-4A2D864C72EA}" type="datetimeFigureOut">
              <a:rPr lang="en-US" smtClean="0"/>
              <a:pPr/>
              <a:t>11/26/2019</a:t>
            </a:fld>
            <a:endParaRPr lang="en-US"/>
          </a:p>
        </p:txBody>
      </p:sp>
      <p:sp>
        <p:nvSpPr>
          <p:cNvPr id="5" name="Footer Placeholder 4">
            <a:extLst>
              <a:ext uri="{FF2B5EF4-FFF2-40B4-BE49-F238E27FC236}">
                <a16:creationId xmlns:a16="http://schemas.microsoft.com/office/drawing/2014/main" id="{68DD464E-83AA-2242-9D8D-B1114805E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87962E77-9156-C84C-A0CF-9B8843D38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A928552-1846-F24B-A309-9D508CCCF29B}" type="slidenum">
              <a:rPr lang="en-US" smtClean="0"/>
              <a:pPr/>
              <a:t>‹#›</a:t>
            </a:fld>
            <a:endParaRPr lang="en-US"/>
          </a:p>
        </p:txBody>
      </p:sp>
    </p:spTree>
    <p:extLst>
      <p:ext uri="{BB962C8B-B14F-4D97-AF65-F5344CB8AC3E}">
        <p14:creationId xmlns:p14="http://schemas.microsoft.com/office/powerpoint/2010/main" val="17993745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accent6">
              <a:lumMod val="75000"/>
            </a:schemeClr>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A0D3C-6F42-0147-B55C-4F458A49F323}"/>
              </a:ext>
            </a:extLst>
          </p:cNvPr>
          <p:cNvSpPr>
            <a:spLocks noGrp="1"/>
          </p:cNvSpPr>
          <p:nvPr>
            <p:ph type="ctrTitle"/>
          </p:nvPr>
        </p:nvSpPr>
        <p:spPr/>
        <p:txBody>
          <a:bodyPr/>
          <a:lstStyle/>
          <a:p>
            <a:r>
              <a:rPr lang="en-US" dirty="0"/>
              <a:t> </a:t>
            </a:r>
          </a:p>
        </p:txBody>
      </p:sp>
      <p:sp>
        <p:nvSpPr>
          <p:cNvPr id="9" name="Hexagon 8">
            <a:extLst>
              <a:ext uri="{FF2B5EF4-FFF2-40B4-BE49-F238E27FC236}">
                <a16:creationId xmlns:a16="http://schemas.microsoft.com/office/drawing/2014/main" id="{7A3A4635-77FE-4743-9539-89844E6FF23E}"/>
              </a:ext>
            </a:extLst>
          </p:cNvPr>
          <p:cNvSpPr/>
          <p:nvPr/>
        </p:nvSpPr>
        <p:spPr>
          <a:xfrm>
            <a:off x="2137286" y="2316163"/>
            <a:ext cx="8273846" cy="2752609"/>
          </a:xfrm>
          <a:prstGeom prst="hexagon">
            <a:avLst/>
          </a:prstGeom>
          <a:ln>
            <a:noFill/>
          </a:ln>
        </p:spPr>
        <p:style>
          <a:lnRef idx="2">
            <a:schemeClr val="accent6">
              <a:shade val="50000"/>
            </a:schemeClr>
          </a:lnRef>
          <a:fillRef idx="1">
            <a:schemeClr val="accent6"/>
          </a:fillRef>
          <a:effectRef idx="0">
            <a:schemeClr val="accent6"/>
          </a:effectRef>
          <a:fontRef idx="minor">
            <a:schemeClr val="lt1"/>
          </a:fontRef>
        </p:style>
        <p:txBody>
          <a:bodyPr tIns="274320" rtlCol="0" anchor="ctr"/>
          <a:lstStyle/>
          <a:p>
            <a:pPr algn="ctr"/>
            <a:r>
              <a:rPr lang="en-US" sz="3600" dirty="0">
                <a:latin typeface="Georgia" panose="02040502050405020303" pitchFamily="18" charset="0"/>
              </a:rPr>
              <a:t>Introduction to Video</a:t>
            </a:r>
            <a:br>
              <a:rPr lang="en-US" sz="3600" dirty="0">
                <a:latin typeface="Georgia" panose="02040502050405020303" pitchFamily="18" charset="0"/>
              </a:rPr>
            </a:br>
            <a:r>
              <a:rPr lang="en-US" sz="3600" dirty="0">
                <a:latin typeface="Georgia" panose="02040502050405020303" pitchFamily="18" charset="0"/>
              </a:rPr>
              <a:t>Remote Interpreting</a:t>
            </a:r>
          </a:p>
        </p:txBody>
      </p:sp>
      <p:sp>
        <p:nvSpPr>
          <p:cNvPr id="8" name="Subtitle 4">
            <a:extLst>
              <a:ext uri="{FF2B5EF4-FFF2-40B4-BE49-F238E27FC236}">
                <a16:creationId xmlns:a16="http://schemas.microsoft.com/office/drawing/2014/main" id="{64A36E72-6E40-344C-9C47-251C0F820CA1}"/>
              </a:ext>
            </a:extLst>
          </p:cNvPr>
          <p:cNvSpPr txBox="1">
            <a:spLocks/>
          </p:cNvSpPr>
          <p:nvPr/>
        </p:nvSpPr>
        <p:spPr>
          <a:xfrm>
            <a:off x="1954161" y="2844512"/>
            <a:ext cx="8640097" cy="30628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accent3"/>
                </a:solidFill>
              </a:rPr>
              <a:t>MODULE 1</a:t>
            </a:r>
          </a:p>
        </p:txBody>
      </p:sp>
      <p:sp>
        <p:nvSpPr>
          <p:cNvPr id="11" name="Rectangle 10">
            <a:extLst>
              <a:ext uri="{FF2B5EF4-FFF2-40B4-BE49-F238E27FC236}">
                <a16:creationId xmlns:a16="http://schemas.microsoft.com/office/drawing/2014/main" id="{A6F29F0A-F9FE-8D46-B8D0-51C6172798A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6" name="Rectangle 5">
            <a:extLst>
              <a:ext uri="{FF2B5EF4-FFF2-40B4-BE49-F238E27FC236}">
                <a16:creationId xmlns:a16="http://schemas.microsoft.com/office/drawing/2014/main" id="{4DD76560-EECE-AD42-A4D7-712B18DE20A6}"/>
              </a:ext>
            </a:extLst>
          </p:cNvPr>
          <p:cNvSpPr>
            <a:spLocks noChangeAspect="1"/>
          </p:cNvSpPr>
          <p:nvPr/>
        </p:nvSpPr>
        <p:spPr>
          <a:xfrm>
            <a:off x="501315" y="-70894"/>
            <a:ext cx="2283995" cy="1193257"/>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3" name="Picture 2" descr="A close up of a logo&#10;&#10;Description automatically generated">
            <a:extLst>
              <a:ext uri="{FF2B5EF4-FFF2-40B4-BE49-F238E27FC236}">
                <a16:creationId xmlns:a16="http://schemas.microsoft.com/office/drawing/2014/main" id="{10EFB97A-B72D-DF43-9E34-3703FD6EC0EE}"/>
              </a:ext>
            </a:extLst>
          </p:cNvPr>
          <p:cNvPicPr>
            <a:picLocks noChangeAspect="1"/>
          </p:cNvPicPr>
          <p:nvPr/>
        </p:nvPicPr>
        <p:blipFill>
          <a:blip r:embed="rId4"/>
          <a:stretch>
            <a:fillRect/>
          </a:stretch>
        </p:blipFill>
        <p:spPr>
          <a:xfrm>
            <a:off x="709341" y="126940"/>
            <a:ext cx="1755648" cy="731520"/>
          </a:xfrm>
          <a:prstGeom prst="rect">
            <a:avLst/>
          </a:prstGeom>
        </p:spPr>
      </p:pic>
    </p:spTree>
    <p:extLst>
      <p:ext uri="{BB962C8B-B14F-4D97-AF65-F5344CB8AC3E}">
        <p14:creationId xmlns:p14="http://schemas.microsoft.com/office/powerpoint/2010/main" val="98690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VRI Considerations</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266460" cy="1048734"/>
          </a:xfrm>
        </p:spPr>
        <p:txBody>
          <a:bodyPr rIns="0">
            <a:noAutofit/>
          </a:bodyPr>
          <a:lstStyle/>
          <a:p>
            <a:r>
              <a:rPr lang="en-US" sz="1800" dirty="0"/>
              <a:t>In determining when and how to use VRI, courts consider several factors, such as:</a:t>
            </a:r>
          </a:p>
        </p:txBody>
      </p:sp>
      <p:sp>
        <p:nvSpPr>
          <p:cNvPr id="7" name="Hexagon 6">
            <a:extLst>
              <a:ext uri="{FF2B5EF4-FFF2-40B4-BE49-F238E27FC236}">
                <a16:creationId xmlns:a16="http://schemas.microsoft.com/office/drawing/2014/main" id="{74D19D55-3A87-714F-95C5-28F5E12EC359}"/>
              </a:ext>
            </a:extLst>
          </p:cNvPr>
          <p:cNvSpPr/>
          <p:nvPr/>
        </p:nvSpPr>
        <p:spPr>
          <a:xfrm>
            <a:off x="5244234" y="0"/>
            <a:ext cx="8195053" cy="68580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056307D-28EC-974E-A622-2988EE714E61}"/>
              </a:ext>
            </a:extLst>
          </p:cNvPr>
          <p:cNvSpPr/>
          <p:nvPr/>
        </p:nvSpPr>
        <p:spPr>
          <a:xfrm>
            <a:off x="5680695"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1" name="Content Placeholder 2">
            <a:extLst>
              <a:ext uri="{FF2B5EF4-FFF2-40B4-BE49-F238E27FC236}">
                <a16:creationId xmlns:a16="http://schemas.microsoft.com/office/drawing/2014/main" id="{BEB84BEF-4D51-B742-B182-5B71E803F8D7}"/>
              </a:ext>
            </a:extLst>
          </p:cNvPr>
          <p:cNvSpPr txBox="1">
            <a:spLocks/>
          </p:cNvSpPr>
          <p:nvPr/>
        </p:nvSpPr>
        <p:spPr>
          <a:xfrm>
            <a:off x="7639236" y="1545841"/>
            <a:ext cx="3981265" cy="928849"/>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availability of on-site interpreters with the level of training needed for the proceeding</a:t>
            </a:r>
          </a:p>
        </p:txBody>
      </p:sp>
      <p:grpSp>
        <p:nvGrpSpPr>
          <p:cNvPr id="17" name="Group 16">
            <a:extLst>
              <a:ext uri="{FF2B5EF4-FFF2-40B4-BE49-F238E27FC236}">
                <a16:creationId xmlns:a16="http://schemas.microsoft.com/office/drawing/2014/main" id="{C5D32258-3527-9546-A2B1-7CAA86EA482E}"/>
              </a:ext>
            </a:extLst>
          </p:cNvPr>
          <p:cNvGrpSpPr/>
          <p:nvPr/>
        </p:nvGrpSpPr>
        <p:grpSpPr>
          <a:xfrm>
            <a:off x="7121876" y="1631615"/>
            <a:ext cx="457200" cy="457200"/>
            <a:chOff x="1971411" y="3855027"/>
            <a:chExt cx="457200" cy="457200"/>
          </a:xfrm>
        </p:grpSpPr>
        <p:sp>
          <p:nvSpPr>
            <p:cNvPr id="18" name="Rectangle 17">
              <a:extLst>
                <a:ext uri="{FF2B5EF4-FFF2-40B4-BE49-F238E27FC236}">
                  <a16:creationId xmlns:a16="http://schemas.microsoft.com/office/drawing/2014/main" id="{60425D26-1A38-7F42-A37E-BE3C443F65D5}"/>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9" name="Graphic 18" descr="Checkmark">
              <a:extLst>
                <a:ext uri="{FF2B5EF4-FFF2-40B4-BE49-F238E27FC236}">
                  <a16:creationId xmlns:a16="http://schemas.microsoft.com/office/drawing/2014/main" id="{E80F932B-5746-AB43-A1B8-EEA21B5008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2101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VRI Considerations</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266460" cy="1048734"/>
          </a:xfrm>
        </p:spPr>
        <p:txBody>
          <a:bodyPr rIns="0">
            <a:noAutofit/>
          </a:bodyPr>
          <a:lstStyle/>
          <a:p>
            <a:r>
              <a:rPr lang="en-US" sz="1800" dirty="0"/>
              <a:t>In determining when and how to use VRI, courts consider several factors, such as:</a:t>
            </a:r>
          </a:p>
        </p:txBody>
      </p:sp>
      <p:sp>
        <p:nvSpPr>
          <p:cNvPr id="7" name="Hexagon 6">
            <a:extLst>
              <a:ext uri="{FF2B5EF4-FFF2-40B4-BE49-F238E27FC236}">
                <a16:creationId xmlns:a16="http://schemas.microsoft.com/office/drawing/2014/main" id="{74D19D55-3A87-714F-95C5-28F5E12EC359}"/>
              </a:ext>
            </a:extLst>
          </p:cNvPr>
          <p:cNvSpPr/>
          <p:nvPr/>
        </p:nvSpPr>
        <p:spPr>
          <a:xfrm>
            <a:off x="5244234" y="0"/>
            <a:ext cx="8195053" cy="68580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056307D-28EC-974E-A622-2988EE714E61}"/>
              </a:ext>
            </a:extLst>
          </p:cNvPr>
          <p:cNvSpPr/>
          <p:nvPr/>
        </p:nvSpPr>
        <p:spPr>
          <a:xfrm>
            <a:off x="5680695"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1" name="Content Placeholder 2">
            <a:extLst>
              <a:ext uri="{FF2B5EF4-FFF2-40B4-BE49-F238E27FC236}">
                <a16:creationId xmlns:a16="http://schemas.microsoft.com/office/drawing/2014/main" id="{BEB84BEF-4D51-B742-B182-5B71E803F8D7}"/>
              </a:ext>
            </a:extLst>
          </p:cNvPr>
          <p:cNvSpPr txBox="1">
            <a:spLocks/>
          </p:cNvSpPr>
          <p:nvPr/>
        </p:nvSpPr>
        <p:spPr>
          <a:xfrm>
            <a:off x="7639236" y="1545841"/>
            <a:ext cx="3981265" cy="928849"/>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availability of on-site interpreters with the level of training needed for the proceeding</a:t>
            </a:r>
          </a:p>
        </p:txBody>
      </p:sp>
      <p:sp>
        <p:nvSpPr>
          <p:cNvPr id="12" name="Content Placeholder 2">
            <a:extLst>
              <a:ext uri="{FF2B5EF4-FFF2-40B4-BE49-F238E27FC236}">
                <a16:creationId xmlns:a16="http://schemas.microsoft.com/office/drawing/2014/main" id="{CD984E5C-9F62-0A47-B2E0-736981AAE331}"/>
              </a:ext>
            </a:extLst>
          </p:cNvPr>
          <p:cNvSpPr txBox="1">
            <a:spLocks/>
          </p:cNvSpPr>
          <p:nvPr/>
        </p:nvSpPr>
        <p:spPr>
          <a:xfrm>
            <a:off x="7639236" y="2780434"/>
            <a:ext cx="3149992" cy="64008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Weather-related challenges that may limit access</a:t>
            </a:r>
          </a:p>
        </p:txBody>
      </p:sp>
      <p:grpSp>
        <p:nvGrpSpPr>
          <p:cNvPr id="6" name="Group 5">
            <a:extLst>
              <a:ext uri="{FF2B5EF4-FFF2-40B4-BE49-F238E27FC236}">
                <a16:creationId xmlns:a16="http://schemas.microsoft.com/office/drawing/2014/main" id="{9A2A58C2-ACDD-6D40-9EB6-F1389B8F6BA7}"/>
              </a:ext>
            </a:extLst>
          </p:cNvPr>
          <p:cNvGrpSpPr/>
          <p:nvPr/>
        </p:nvGrpSpPr>
        <p:grpSpPr>
          <a:xfrm>
            <a:off x="7121876" y="2871874"/>
            <a:ext cx="457200" cy="457200"/>
            <a:chOff x="1971411" y="3855027"/>
            <a:chExt cx="457200" cy="457200"/>
          </a:xfrm>
        </p:grpSpPr>
        <p:sp>
          <p:nvSpPr>
            <p:cNvPr id="4" name="Rectangle 3">
              <a:extLst>
                <a:ext uri="{FF2B5EF4-FFF2-40B4-BE49-F238E27FC236}">
                  <a16:creationId xmlns:a16="http://schemas.microsoft.com/office/drawing/2014/main" id="{27485CC6-0D38-9B49-A1EC-F259FB51B1BA}"/>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heckmark">
              <a:extLst>
                <a:ext uri="{FF2B5EF4-FFF2-40B4-BE49-F238E27FC236}">
                  <a16:creationId xmlns:a16="http://schemas.microsoft.com/office/drawing/2014/main" id="{90C3D1CC-D6C7-934D-9405-6B550E107A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17" name="Group 16">
            <a:extLst>
              <a:ext uri="{FF2B5EF4-FFF2-40B4-BE49-F238E27FC236}">
                <a16:creationId xmlns:a16="http://schemas.microsoft.com/office/drawing/2014/main" id="{C5D32258-3527-9546-A2B1-7CAA86EA482E}"/>
              </a:ext>
            </a:extLst>
          </p:cNvPr>
          <p:cNvGrpSpPr/>
          <p:nvPr/>
        </p:nvGrpSpPr>
        <p:grpSpPr>
          <a:xfrm>
            <a:off x="7121876" y="1631615"/>
            <a:ext cx="457200" cy="457200"/>
            <a:chOff x="1971411" y="3855027"/>
            <a:chExt cx="457200" cy="457200"/>
          </a:xfrm>
        </p:grpSpPr>
        <p:sp>
          <p:nvSpPr>
            <p:cNvPr id="18" name="Rectangle 17">
              <a:extLst>
                <a:ext uri="{FF2B5EF4-FFF2-40B4-BE49-F238E27FC236}">
                  <a16:creationId xmlns:a16="http://schemas.microsoft.com/office/drawing/2014/main" id="{60425D26-1A38-7F42-A37E-BE3C443F65D5}"/>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9" name="Graphic 18" descr="Checkmark">
              <a:extLst>
                <a:ext uri="{FF2B5EF4-FFF2-40B4-BE49-F238E27FC236}">
                  <a16:creationId xmlns:a16="http://schemas.microsoft.com/office/drawing/2014/main" id="{E80F932B-5746-AB43-A1B8-EEA21B5008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9333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VRI Considerations</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266460" cy="1048734"/>
          </a:xfrm>
        </p:spPr>
        <p:txBody>
          <a:bodyPr rIns="0">
            <a:noAutofit/>
          </a:bodyPr>
          <a:lstStyle/>
          <a:p>
            <a:r>
              <a:rPr lang="en-US" sz="1800" dirty="0"/>
              <a:t>In determining when and how to use VRI, courts consider several factors, such as:</a:t>
            </a:r>
          </a:p>
        </p:txBody>
      </p:sp>
      <p:sp>
        <p:nvSpPr>
          <p:cNvPr id="7" name="Hexagon 6">
            <a:extLst>
              <a:ext uri="{FF2B5EF4-FFF2-40B4-BE49-F238E27FC236}">
                <a16:creationId xmlns:a16="http://schemas.microsoft.com/office/drawing/2014/main" id="{74D19D55-3A87-714F-95C5-28F5E12EC359}"/>
              </a:ext>
            </a:extLst>
          </p:cNvPr>
          <p:cNvSpPr/>
          <p:nvPr/>
        </p:nvSpPr>
        <p:spPr>
          <a:xfrm>
            <a:off x="5244234" y="0"/>
            <a:ext cx="8195053" cy="68580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056307D-28EC-974E-A622-2988EE714E61}"/>
              </a:ext>
            </a:extLst>
          </p:cNvPr>
          <p:cNvSpPr/>
          <p:nvPr/>
        </p:nvSpPr>
        <p:spPr>
          <a:xfrm>
            <a:off x="5680695"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1" name="Content Placeholder 2">
            <a:extLst>
              <a:ext uri="{FF2B5EF4-FFF2-40B4-BE49-F238E27FC236}">
                <a16:creationId xmlns:a16="http://schemas.microsoft.com/office/drawing/2014/main" id="{BEB84BEF-4D51-B742-B182-5B71E803F8D7}"/>
              </a:ext>
            </a:extLst>
          </p:cNvPr>
          <p:cNvSpPr txBox="1">
            <a:spLocks/>
          </p:cNvSpPr>
          <p:nvPr/>
        </p:nvSpPr>
        <p:spPr>
          <a:xfrm>
            <a:off x="7639236" y="1545841"/>
            <a:ext cx="3981265" cy="928849"/>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availability of on-site interpreters with the level of training needed for the proceeding</a:t>
            </a:r>
          </a:p>
        </p:txBody>
      </p:sp>
      <p:sp>
        <p:nvSpPr>
          <p:cNvPr id="12" name="Content Placeholder 2">
            <a:extLst>
              <a:ext uri="{FF2B5EF4-FFF2-40B4-BE49-F238E27FC236}">
                <a16:creationId xmlns:a16="http://schemas.microsoft.com/office/drawing/2014/main" id="{CD984E5C-9F62-0A47-B2E0-736981AAE331}"/>
              </a:ext>
            </a:extLst>
          </p:cNvPr>
          <p:cNvSpPr txBox="1">
            <a:spLocks/>
          </p:cNvSpPr>
          <p:nvPr/>
        </p:nvSpPr>
        <p:spPr>
          <a:xfrm>
            <a:off x="7639236" y="2780434"/>
            <a:ext cx="3149992" cy="64008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Weather-related challenges that may limit access</a:t>
            </a:r>
          </a:p>
        </p:txBody>
      </p:sp>
      <p:sp>
        <p:nvSpPr>
          <p:cNvPr id="14" name="Content Placeholder 2">
            <a:extLst>
              <a:ext uri="{FF2B5EF4-FFF2-40B4-BE49-F238E27FC236}">
                <a16:creationId xmlns:a16="http://schemas.microsoft.com/office/drawing/2014/main" id="{5AECF308-1E61-BC4F-ABCB-F04ECA3C7990}"/>
              </a:ext>
            </a:extLst>
          </p:cNvPr>
          <p:cNvSpPr txBox="1">
            <a:spLocks/>
          </p:cNvSpPr>
          <p:nvPr/>
        </p:nvSpPr>
        <p:spPr>
          <a:xfrm>
            <a:off x="7639236" y="3726256"/>
            <a:ext cx="3337029" cy="64008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Conflicts of interest disclosed by local interpreters</a:t>
            </a:r>
          </a:p>
        </p:txBody>
      </p:sp>
      <p:grpSp>
        <p:nvGrpSpPr>
          <p:cNvPr id="6" name="Group 5">
            <a:extLst>
              <a:ext uri="{FF2B5EF4-FFF2-40B4-BE49-F238E27FC236}">
                <a16:creationId xmlns:a16="http://schemas.microsoft.com/office/drawing/2014/main" id="{9A2A58C2-ACDD-6D40-9EB6-F1389B8F6BA7}"/>
              </a:ext>
            </a:extLst>
          </p:cNvPr>
          <p:cNvGrpSpPr/>
          <p:nvPr/>
        </p:nvGrpSpPr>
        <p:grpSpPr>
          <a:xfrm>
            <a:off x="7121876" y="2871874"/>
            <a:ext cx="457200" cy="457200"/>
            <a:chOff x="1971411" y="3855027"/>
            <a:chExt cx="457200" cy="457200"/>
          </a:xfrm>
        </p:grpSpPr>
        <p:sp>
          <p:nvSpPr>
            <p:cNvPr id="4" name="Rectangle 3">
              <a:extLst>
                <a:ext uri="{FF2B5EF4-FFF2-40B4-BE49-F238E27FC236}">
                  <a16:creationId xmlns:a16="http://schemas.microsoft.com/office/drawing/2014/main" id="{27485CC6-0D38-9B49-A1EC-F259FB51B1BA}"/>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heckmark">
              <a:extLst>
                <a:ext uri="{FF2B5EF4-FFF2-40B4-BE49-F238E27FC236}">
                  <a16:creationId xmlns:a16="http://schemas.microsoft.com/office/drawing/2014/main" id="{90C3D1CC-D6C7-934D-9405-6B550E107A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17" name="Group 16">
            <a:extLst>
              <a:ext uri="{FF2B5EF4-FFF2-40B4-BE49-F238E27FC236}">
                <a16:creationId xmlns:a16="http://schemas.microsoft.com/office/drawing/2014/main" id="{C5D32258-3527-9546-A2B1-7CAA86EA482E}"/>
              </a:ext>
            </a:extLst>
          </p:cNvPr>
          <p:cNvGrpSpPr/>
          <p:nvPr/>
        </p:nvGrpSpPr>
        <p:grpSpPr>
          <a:xfrm>
            <a:off x="7121876" y="1631615"/>
            <a:ext cx="457200" cy="457200"/>
            <a:chOff x="1971411" y="3855027"/>
            <a:chExt cx="457200" cy="457200"/>
          </a:xfrm>
        </p:grpSpPr>
        <p:sp>
          <p:nvSpPr>
            <p:cNvPr id="18" name="Rectangle 17">
              <a:extLst>
                <a:ext uri="{FF2B5EF4-FFF2-40B4-BE49-F238E27FC236}">
                  <a16:creationId xmlns:a16="http://schemas.microsoft.com/office/drawing/2014/main" id="{60425D26-1A38-7F42-A37E-BE3C443F65D5}"/>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9" name="Graphic 18" descr="Checkmark">
              <a:extLst>
                <a:ext uri="{FF2B5EF4-FFF2-40B4-BE49-F238E27FC236}">
                  <a16:creationId xmlns:a16="http://schemas.microsoft.com/office/drawing/2014/main" id="{E80F932B-5746-AB43-A1B8-EEA21B5008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20" name="Group 19">
            <a:extLst>
              <a:ext uri="{FF2B5EF4-FFF2-40B4-BE49-F238E27FC236}">
                <a16:creationId xmlns:a16="http://schemas.microsoft.com/office/drawing/2014/main" id="{C4017FC6-AE35-7546-8DB1-A5383243CC2B}"/>
              </a:ext>
            </a:extLst>
          </p:cNvPr>
          <p:cNvGrpSpPr/>
          <p:nvPr/>
        </p:nvGrpSpPr>
        <p:grpSpPr>
          <a:xfrm>
            <a:off x="7121876" y="3817696"/>
            <a:ext cx="457200" cy="457200"/>
            <a:chOff x="1971411" y="3855027"/>
            <a:chExt cx="457200" cy="457200"/>
          </a:xfrm>
        </p:grpSpPr>
        <p:sp>
          <p:nvSpPr>
            <p:cNvPr id="21" name="Rectangle 20">
              <a:extLst>
                <a:ext uri="{FF2B5EF4-FFF2-40B4-BE49-F238E27FC236}">
                  <a16:creationId xmlns:a16="http://schemas.microsoft.com/office/drawing/2014/main" id="{C0BBE722-A035-2246-9507-8B84A7C8353D}"/>
                </a:ext>
              </a:extLst>
            </p:cNvPr>
            <p:cNvSpPr>
              <a:spLocks noChangeAspect="1"/>
            </p:cNvSpPr>
            <p:nvPr/>
          </p:nvSpPr>
          <p:spPr>
            <a:xfrm>
              <a:off x="1971411" y="3855027"/>
              <a:ext cx="4572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2" name="Graphic 21" descr="Checkmark">
              <a:extLst>
                <a:ext uri="{FF2B5EF4-FFF2-40B4-BE49-F238E27FC236}">
                  <a16:creationId xmlns:a16="http://schemas.microsoft.com/office/drawing/2014/main" id="{5F716B30-7011-9C49-BEBD-8A763B0C36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6465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VRI Considerations</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266460" cy="1048734"/>
          </a:xfrm>
        </p:spPr>
        <p:txBody>
          <a:bodyPr rIns="0">
            <a:noAutofit/>
          </a:bodyPr>
          <a:lstStyle/>
          <a:p>
            <a:r>
              <a:rPr lang="en-US" sz="1800" dirty="0"/>
              <a:t>In determining when and how to use VRI, courts consider several factors, such as:</a:t>
            </a:r>
          </a:p>
        </p:txBody>
      </p:sp>
      <p:sp>
        <p:nvSpPr>
          <p:cNvPr id="7" name="Hexagon 6">
            <a:extLst>
              <a:ext uri="{FF2B5EF4-FFF2-40B4-BE49-F238E27FC236}">
                <a16:creationId xmlns:a16="http://schemas.microsoft.com/office/drawing/2014/main" id="{74D19D55-3A87-714F-95C5-28F5E12EC359}"/>
              </a:ext>
            </a:extLst>
          </p:cNvPr>
          <p:cNvSpPr/>
          <p:nvPr/>
        </p:nvSpPr>
        <p:spPr>
          <a:xfrm>
            <a:off x="5244234" y="0"/>
            <a:ext cx="8195053" cy="68580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056307D-28EC-974E-A622-2988EE714E61}"/>
              </a:ext>
            </a:extLst>
          </p:cNvPr>
          <p:cNvSpPr/>
          <p:nvPr/>
        </p:nvSpPr>
        <p:spPr>
          <a:xfrm>
            <a:off x="5680695"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1" name="Content Placeholder 2">
            <a:extLst>
              <a:ext uri="{FF2B5EF4-FFF2-40B4-BE49-F238E27FC236}">
                <a16:creationId xmlns:a16="http://schemas.microsoft.com/office/drawing/2014/main" id="{BEB84BEF-4D51-B742-B182-5B71E803F8D7}"/>
              </a:ext>
            </a:extLst>
          </p:cNvPr>
          <p:cNvSpPr txBox="1">
            <a:spLocks/>
          </p:cNvSpPr>
          <p:nvPr/>
        </p:nvSpPr>
        <p:spPr>
          <a:xfrm>
            <a:off x="7639236" y="1545841"/>
            <a:ext cx="3981265" cy="928849"/>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availability of on-site interpreters with the level of training needed for the proceeding</a:t>
            </a:r>
          </a:p>
        </p:txBody>
      </p:sp>
      <p:sp>
        <p:nvSpPr>
          <p:cNvPr id="12" name="Content Placeholder 2">
            <a:extLst>
              <a:ext uri="{FF2B5EF4-FFF2-40B4-BE49-F238E27FC236}">
                <a16:creationId xmlns:a16="http://schemas.microsoft.com/office/drawing/2014/main" id="{CD984E5C-9F62-0A47-B2E0-736981AAE331}"/>
              </a:ext>
            </a:extLst>
          </p:cNvPr>
          <p:cNvSpPr txBox="1">
            <a:spLocks/>
          </p:cNvSpPr>
          <p:nvPr/>
        </p:nvSpPr>
        <p:spPr>
          <a:xfrm>
            <a:off x="7639236" y="2780434"/>
            <a:ext cx="3149992" cy="64008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Weather-related challenges that may limit access</a:t>
            </a:r>
          </a:p>
        </p:txBody>
      </p:sp>
      <p:sp>
        <p:nvSpPr>
          <p:cNvPr id="14" name="Content Placeholder 2">
            <a:extLst>
              <a:ext uri="{FF2B5EF4-FFF2-40B4-BE49-F238E27FC236}">
                <a16:creationId xmlns:a16="http://schemas.microsoft.com/office/drawing/2014/main" id="{5AECF308-1E61-BC4F-ABCB-F04ECA3C7990}"/>
              </a:ext>
            </a:extLst>
          </p:cNvPr>
          <p:cNvSpPr txBox="1">
            <a:spLocks/>
          </p:cNvSpPr>
          <p:nvPr/>
        </p:nvSpPr>
        <p:spPr>
          <a:xfrm>
            <a:off x="7639236" y="3726256"/>
            <a:ext cx="3337029" cy="64008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Conflicts of interest disclosed by local interpreters</a:t>
            </a:r>
          </a:p>
        </p:txBody>
      </p:sp>
      <p:sp>
        <p:nvSpPr>
          <p:cNvPr id="15" name="Content Placeholder 2">
            <a:extLst>
              <a:ext uri="{FF2B5EF4-FFF2-40B4-BE49-F238E27FC236}">
                <a16:creationId xmlns:a16="http://schemas.microsoft.com/office/drawing/2014/main" id="{7AE5BA77-89F5-A446-AB55-7E8F5BE008A5}"/>
              </a:ext>
            </a:extLst>
          </p:cNvPr>
          <p:cNvSpPr txBox="1">
            <a:spLocks/>
          </p:cNvSpPr>
          <p:nvPr/>
        </p:nvSpPr>
        <p:spPr>
          <a:xfrm>
            <a:off x="7639236" y="4672079"/>
            <a:ext cx="3981265" cy="64008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cost of using a remote interpreter versus an on-site interpreter</a:t>
            </a:r>
          </a:p>
        </p:txBody>
      </p:sp>
      <p:grpSp>
        <p:nvGrpSpPr>
          <p:cNvPr id="6" name="Group 5">
            <a:extLst>
              <a:ext uri="{FF2B5EF4-FFF2-40B4-BE49-F238E27FC236}">
                <a16:creationId xmlns:a16="http://schemas.microsoft.com/office/drawing/2014/main" id="{9A2A58C2-ACDD-6D40-9EB6-F1389B8F6BA7}"/>
              </a:ext>
            </a:extLst>
          </p:cNvPr>
          <p:cNvGrpSpPr/>
          <p:nvPr/>
        </p:nvGrpSpPr>
        <p:grpSpPr>
          <a:xfrm>
            <a:off x="7121876" y="2871874"/>
            <a:ext cx="457200" cy="457200"/>
            <a:chOff x="1971411" y="3855027"/>
            <a:chExt cx="457200" cy="457200"/>
          </a:xfrm>
        </p:grpSpPr>
        <p:sp>
          <p:nvSpPr>
            <p:cNvPr id="4" name="Rectangle 3">
              <a:extLst>
                <a:ext uri="{FF2B5EF4-FFF2-40B4-BE49-F238E27FC236}">
                  <a16:creationId xmlns:a16="http://schemas.microsoft.com/office/drawing/2014/main" id="{27485CC6-0D38-9B49-A1EC-F259FB51B1BA}"/>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heckmark">
              <a:extLst>
                <a:ext uri="{FF2B5EF4-FFF2-40B4-BE49-F238E27FC236}">
                  <a16:creationId xmlns:a16="http://schemas.microsoft.com/office/drawing/2014/main" id="{90C3D1CC-D6C7-934D-9405-6B550E107A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17" name="Group 16">
            <a:extLst>
              <a:ext uri="{FF2B5EF4-FFF2-40B4-BE49-F238E27FC236}">
                <a16:creationId xmlns:a16="http://schemas.microsoft.com/office/drawing/2014/main" id="{C5D32258-3527-9546-A2B1-7CAA86EA482E}"/>
              </a:ext>
            </a:extLst>
          </p:cNvPr>
          <p:cNvGrpSpPr/>
          <p:nvPr/>
        </p:nvGrpSpPr>
        <p:grpSpPr>
          <a:xfrm>
            <a:off x="7121876" y="1631615"/>
            <a:ext cx="457200" cy="457200"/>
            <a:chOff x="1971411" y="3855027"/>
            <a:chExt cx="457200" cy="457200"/>
          </a:xfrm>
        </p:grpSpPr>
        <p:sp>
          <p:nvSpPr>
            <p:cNvPr id="18" name="Rectangle 17">
              <a:extLst>
                <a:ext uri="{FF2B5EF4-FFF2-40B4-BE49-F238E27FC236}">
                  <a16:creationId xmlns:a16="http://schemas.microsoft.com/office/drawing/2014/main" id="{60425D26-1A38-7F42-A37E-BE3C443F65D5}"/>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9" name="Graphic 18" descr="Checkmark">
              <a:extLst>
                <a:ext uri="{FF2B5EF4-FFF2-40B4-BE49-F238E27FC236}">
                  <a16:creationId xmlns:a16="http://schemas.microsoft.com/office/drawing/2014/main" id="{E80F932B-5746-AB43-A1B8-EEA21B5008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20" name="Group 19">
            <a:extLst>
              <a:ext uri="{FF2B5EF4-FFF2-40B4-BE49-F238E27FC236}">
                <a16:creationId xmlns:a16="http://schemas.microsoft.com/office/drawing/2014/main" id="{C4017FC6-AE35-7546-8DB1-A5383243CC2B}"/>
              </a:ext>
            </a:extLst>
          </p:cNvPr>
          <p:cNvGrpSpPr/>
          <p:nvPr/>
        </p:nvGrpSpPr>
        <p:grpSpPr>
          <a:xfrm>
            <a:off x="7121876" y="3817696"/>
            <a:ext cx="457200" cy="457200"/>
            <a:chOff x="1971411" y="3855027"/>
            <a:chExt cx="457200" cy="457200"/>
          </a:xfrm>
        </p:grpSpPr>
        <p:sp>
          <p:nvSpPr>
            <p:cNvPr id="21" name="Rectangle 20">
              <a:extLst>
                <a:ext uri="{FF2B5EF4-FFF2-40B4-BE49-F238E27FC236}">
                  <a16:creationId xmlns:a16="http://schemas.microsoft.com/office/drawing/2014/main" id="{C0BBE722-A035-2246-9507-8B84A7C8353D}"/>
                </a:ext>
              </a:extLst>
            </p:cNvPr>
            <p:cNvSpPr>
              <a:spLocks noChangeAspect="1"/>
            </p:cNvSpPr>
            <p:nvPr/>
          </p:nvSpPr>
          <p:spPr>
            <a:xfrm>
              <a:off x="1971411" y="3855027"/>
              <a:ext cx="4572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2" name="Graphic 21" descr="Checkmark">
              <a:extLst>
                <a:ext uri="{FF2B5EF4-FFF2-40B4-BE49-F238E27FC236}">
                  <a16:creationId xmlns:a16="http://schemas.microsoft.com/office/drawing/2014/main" id="{5F716B30-7011-9C49-BEBD-8A763B0C36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24" name="Group 23">
            <a:extLst>
              <a:ext uri="{FF2B5EF4-FFF2-40B4-BE49-F238E27FC236}">
                <a16:creationId xmlns:a16="http://schemas.microsoft.com/office/drawing/2014/main" id="{E77A4998-9AF3-264F-9E31-DF72611D70DD}"/>
              </a:ext>
            </a:extLst>
          </p:cNvPr>
          <p:cNvGrpSpPr/>
          <p:nvPr/>
        </p:nvGrpSpPr>
        <p:grpSpPr>
          <a:xfrm>
            <a:off x="7121876" y="4758489"/>
            <a:ext cx="457200" cy="457200"/>
            <a:chOff x="1971411" y="3855027"/>
            <a:chExt cx="457200" cy="457200"/>
          </a:xfrm>
        </p:grpSpPr>
        <p:sp>
          <p:nvSpPr>
            <p:cNvPr id="25" name="Rectangle 24">
              <a:extLst>
                <a:ext uri="{FF2B5EF4-FFF2-40B4-BE49-F238E27FC236}">
                  <a16:creationId xmlns:a16="http://schemas.microsoft.com/office/drawing/2014/main" id="{3266D7F3-908F-8C47-987A-825D219EDE34}"/>
                </a:ext>
              </a:extLst>
            </p:cNvPr>
            <p:cNvSpPr>
              <a:spLocks noChangeAspect="1"/>
            </p:cNvSpPr>
            <p:nvPr/>
          </p:nvSpPr>
          <p:spPr>
            <a:xfrm>
              <a:off x="1971411" y="3855027"/>
              <a:ext cx="45720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26" name="Graphic 25" descr="Checkmark">
              <a:extLst>
                <a:ext uri="{FF2B5EF4-FFF2-40B4-BE49-F238E27FC236}">
                  <a16:creationId xmlns:a16="http://schemas.microsoft.com/office/drawing/2014/main" id="{961606CE-95D1-5C48-A44B-B984F08FC7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9749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VRI Considerations</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266460" cy="1048734"/>
          </a:xfrm>
        </p:spPr>
        <p:txBody>
          <a:bodyPr rIns="0">
            <a:noAutofit/>
          </a:bodyPr>
          <a:lstStyle/>
          <a:p>
            <a:r>
              <a:rPr lang="en-US" sz="1800" dirty="0"/>
              <a:t>In determining when and how to use VRI, courts consider several factors, such as:</a:t>
            </a:r>
          </a:p>
        </p:txBody>
      </p:sp>
      <p:sp>
        <p:nvSpPr>
          <p:cNvPr id="7" name="Hexagon 6">
            <a:extLst>
              <a:ext uri="{FF2B5EF4-FFF2-40B4-BE49-F238E27FC236}">
                <a16:creationId xmlns:a16="http://schemas.microsoft.com/office/drawing/2014/main" id="{74D19D55-3A87-714F-95C5-28F5E12EC359}"/>
              </a:ext>
            </a:extLst>
          </p:cNvPr>
          <p:cNvSpPr/>
          <p:nvPr/>
        </p:nvSpPr>
        <p:spPr>
          <a:xfrm>
            <a:off x="5244234" y="0"/>
            <a:ext cx="8195053" cy="68580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056307D-28EC-974E-A622-2988EE714E61}"/>
              </a:ext>
            </a:extLst>
          </p:cNvPr>
          <p:cNvSpPr/>
          <p:nvPr/>
        </p:nvSpPr>
        <p:spPr>
          <a:xfrm>
            <a:off x="5680695"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1" name="Content Placeholder 2">
            <a:extLst>
              <a:ext uri="{FF2B5EF4-FFF2-40B4-BE49-F238E27FC236}">
                <a16:creationId xmlns:a16="http://schemas.microsoft.com/office/drawing/2014/main" id="{BEB84BEF-4D51-B742-B182-5B71E803F8D7}"/>
              </a:ext>
            </a:extLst>
          </p:cNvPr>
          <p:cNvSpPr txBox="1">
            <a:spLocks/>
          </p:cNvSpPr>
          <p:nvPr/>
        </p:nvSpPr>
        <p:spPr>
          <a:xfrm>
            <a:off x="7639236" y="1545841"/>
            <a:ext cx="3981265" cy="928849"/>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availability of on-site interpreters with the level of training needed for the proceeding</a:t>
            </a:r>
          </a:p>
        </p:txBody>
      </p:sp>
      <p:sp>
        <p:nvSpPr>
          <p:cNvPr id="12" name="Content Placeholder 2">
            <a:extLst>
              <a:ext uri="{FF2B5EF4-FFF2-40B4-BE49-F238E27FC236}">
                <a16:creationId xmlns:a16="http://schemas.microsoft.com/office/drawing/2014/main" id="{CD984E5C-9F62-0A47-B2E0-736981AAE331}"/>
              </a:ext>
            </a:extLst>
          </p:cNvPr>
          <p:cNvSpPr txBox="1">
            <a:spLocks/>
          </p:cNvSpPr>
          <p:nvPr/>
        </p:nvSpPr>
        <p:spPr>
          <a:xfrm>
            <a:off x="7639236" y="2780434"/>
            <a:ext cx="3149992" cy="64008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Weather-related challenges that may limit access</a:t>
            </a:r>
          </a:p>
        </p:txBody>
      </p:sp>
      <p:sp>
        <p:nvSpPr>
          <p:cNvPr id="14" name="Content Placeholder 2">
            <a:extLst>
              <a:ext uri="{FF2B5EF4-FFF2-40B4-BE49-F238E27FC236}">
                <a16:creationId xmlns:a16="http://schemas.microsoft.com/office/drawing/2014/main" id="{5AECF308-1E61-BC4F-ABCB-F04ECA3C7990}"/>
              </a:ext>
            </a:extLst>
          </p:cNvPr>
          <p:cNvSpPr txBox="1">
            <a:spLocks/>
          </p:cNvSpPr>
          <p:nvPr/>
        </p:nvSpPr>
        <p:spPr>
          <a:xfrm>
            <a:off x="7639236" y="3726256"/>
            <a:ext cx="3337029" cy="64008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Conflicts of interest disclosed by local interpreters</a:t>
            </a:r>
          </a:p>
        </p:txBody>
      </p:sp>
      <p:sp>
        <p:nvSpPr>
          <p:cNvPr id="15" name="Content Placeholder 2">
            <a:extLst>
              <a:ext uri="{FF2B5EF4-FFF2-40B4-BE49-F238E27FC236}">
                <a16:creationId xmlns:a16="http://schemas.microsoft.com/office/drawing/2014/main" id="{7AE5BA77-89F5-A446-AB55-7E8F5BE008A5}"/>
              </a:ext>
            </a:extLst>
          </p:cNvPr>
          <p:cNvSpPr txBox="1">
            <a:spLocks/>
          </p:cNvSpPr>
          <p:nvPr/>
        </p:nvSpPr>
        <p:spPr>
          <a:xfrm>
            <a:off x="7639236" y="4672079"/>
            <a:ext cx="3981265" cy="64008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cost of using a remote interpreter versus an on-site interpreter</a:t>
            </a:r>
          </a:p>
        </p:txBody>
      </p:sp>
      <p:grpSp>
        <p:nvGrpSpPr>
          <p:cNvPr id="6" name="Group 5">
            <a:extLst>
              <a:ext uri="{FF2B5EF4-FFF2-40B4-BE49-F238E27FC236}">
                <a16:creationId xmlns:a16="http://schemas.microsoft.com/office/drawing/2014/main" id="{9A2A58C2-ACDD-6D40-9EB6-F1389B8F6BA7}"/>
              </a:ext>
            </a:extLst>
          </p:cNvPr>
          <p:cNvGrpSpPr/>
          <p:nvPr/>
        </p:nvGrpSpPr>
        <p:grpSpPr>
          <a:xfrm>
            <a:off x="7121876" y="2871874"/>
            <a:ext cx="457200" cy="457200"/>
            <a:chOff x="1971411" y="3855027"/>
            <a:chExt cx="457200" cy="457200"/>
          </a:xfrm>
        </p:grpSpPr>
        <p:sp>
          <p:nvSpPr>
            <p:cNvPr id="4" name="Rectangle 3">
              <a:extLst>
                <a:ext uri="{FF2B5EF4-FFF2-40B4-BE49-F238E27FC236}">
                  <a16:creationId xmlns:a16="http://schemas.microsoft.com/office/drawing/2014/main" id="{27485CC6-0D38-9B49-A1EC-F259FB51B1BA}"/>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heckmark">
              <a:extLst>
                <a:ext uri="{FF2B5EF4-FFF2-40B4-BE49-F238E27FC236}">
                  <a16:creationId xmlns:a16="http://schemas.microsoft.com/office/drawing/2014/main" id="{90C3D1CC-D6C7-934D-9405-6B550E107A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17" name="Group 16">
            <a:extLst>
              <a:ext uri="{FF2B5EF4-FFF2-40B4-BE49-F238E27FC236}">
                <a16:creationId xmlns:a16="http://schemas.microsoft.com/office/drawing/2014/main" id="{C5D32258-3527-9546-A2B1-7CAA86EA482E}"/>
              </a:ext>
            </a:extLst>
          </p:cNvPr>
          <p:cNvGrpSpPr/>
          <p:nvPr/>
        </p:nvGrpSpPr>
        <p:grpSpPr>
          <a:xfrm>
            <a:off x="7121876" y="1631615"/>
            <a:ext cx="457200" cy="457200"/>
            <a:chOff x="1971411" y="3855027"/>
            <a:chExt cx="457200" cy="457200"/>
          </a:xfrm>
        </p:grpSpPr>
        <p:sp>
          <p:nvSpPr>
            <p:cNvPr id="18" name="Rectangle 17">
              <a:extLst>
                <a:ext uri="{FF2B5EF4-FFF2-40B4-BE49-F238E27FC236}">
                  <a16:creationId xmlns:a16="http://schemas.microsoft.com/office/drawing/2014/main" id="{60425D26-1A38-7F42-A37E-BE3C443F65D5}"/>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9" name="Graphic 18" descr="Checkmark">
              <a:extLst>
                <a:ext uri="{FF2B5EF4-FFF2-40B4-BE49-F238E27FC236}">
                  <a16:creationId xmlns:a16="http://schemas.microsoft.com/office/drawing/2014/main" id="{E80F932B-5746-AB43-A1B8-EEA21B5008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20" name="Group 19">
            <a:extLst>
              <a:ext uri="{FF2B5EF4-FFF2-40B4-BE49-F238E27FC236}">
                <a16:creationId xmlns:a16="http://schemas.microsoft.com/office/drawing/2014/main" id="{C4017FC6-AE35-7546-8DB1-A5383243CC2B}"/>
              </a:ext>
            </a:extLst>
          </p:cNvPr>
          <p:cNvGrpSpPr/>
          <p:nvPr/>
        </p:nvGrpSpPr>
        <p:grpSpPr>
          <a:xfrm>
            <a:off x="7121876" y="3817696"/>
            <a:ext cx="457200" cy="457200"/>
            <a:chOff x="1971411" y="3855027"/>
            <a:chExt cx="457200" cy="457200"/>
          </a:xfrm>
        </p:grpSpPr>
        <p:sp>
          <p:nvSpPr>
            <p:cNvPr id="21" name="Rectangle 20">
              <a:extLst>
                <a:ext uri="{FF2B5EF4-FFF2-40B4-BE49-F238E27FC236}">
                  <a16:creationId xmlns:a16="http://schemas.microsoft.com/office/drawing/2014/main" id="{C0BBE722-A035-2246-9507-8B84A7C8353D}"/>
                </a:ext>
              </a:extLst>
            </p:cNvPr>
            <p:cNvSpPr>
              <a:spLocks noChangeAspect="1"/>
            </p:cNvSpPr>
            <p:nvPr/>
          </p:nvSpPr>
          <p:spPr>
            <a:xfrm>
              <a:off x="1971411" y="3855027"/>
              <a:ext cx="4572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2" name="Graphic 21" descr="Checkmark">
              <a:extLst>
                <a:ext uri="{FF2B5EF4-FFF2-40B4-BE49-F238E27FC236}">
                  <a16:creationId xmlns:a16="http://schemas.microsoft.com/office/drawing/2014/main" id="{5F716B30-7011-9C49-BEBD-8A763B0C36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24" name="Group 23">
            <a:extLst>
              <a:ext uri="{FF2B5EF4-FFF2-40B4-BE49-F238E27FC236}">
                <a16:creationId xmlns:a16="http://schemas.microsoft.com/office/drawing/2014/main" id="{E77A4998-9AF3-264F-9E31-DF72611D70DD}"/>
              </a:ext>
            </a:extLst>
          </p:cNvPr>
          <p:cNvGrpSpPr/>
          <p:nvPr/>
        </p:nvGrpSpPr>
        <p:grpSpPr>
          <a:xfrm>
            <a:off x="7121876" y="4758489"/>
            <a:ext cx="457200" cy="457200"/>
            <a:chOff x="1971411" y="3855027"/>
            <a:chExt cx="457200" cy="457200"/>
          </a:xfrm>
        </p:grpSpPr>
        <p:sp>
          <p:nvSpPr>
            <p:cNvPr id="25" name="Rectangle 24">
              <a:extLst>
                <a:ext uri="{FF2B5EF4-FFF2-40B4-BE49-F238E27FC236}">
                  <a16:creationId xmlns:a16="http://schemas.microsoft.com/office/drawing/2014/main" id="{3266D7F3-908F-8C47-987A-825D219EDE34}"/>
                </a:ext>
              </a:extLst>
            </p:cNvPr>
            <p:cNvSpPr>
              <a:spLocks noChangeAspect="1"/>
            </p:cNvSpPr>
            <p:nvPr/>
          </p:nvSpPr>
          <p:spPr>
            <a:xfrm>
              <a:off x="1971411" y="3855027"/>
              <a:ext cx="45720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26" name="Graphic 25" descr="Checkmark">
              <a:extLst>
                <a:ext uri="{FF2B5EF4-FFF2-40B4-BE49-F238E27FC236}">
                  <a16:creationId xmlns:a16="http://schemas.microsoft.com/office/drawing/2014/main" id="{961606CE-95D1-5C48-A44B-B984F08FC7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
        <p:nvSpPr>
          <p:cNvPr id="29" name="Content Placeholder 2">
            <a:extLst>
              <a:ext uri="{FF2B5EF4-FFF2-40B4-BE49-F238E27FC236}">
                <a16:creationId xmlns:a16="http://schemas.microsoft.com/office/drawing/2014/main" id="{DF4C9BD5-3C2D-964E-B1C5-92C521C7BD92}"/>
              </a:ext>
            </a:extLst>
          </p:cNvPr>
          <p:cNvSpPr txBox="1">
            <a:spLocks/>
          </p:cNvSpPr>
          <p:nvPr/>
        </p:nvSpPr>
        <p:spPr>
          <a:xfrm>
            <a:off x="705034" y="3726256"/>
            <a:ext cx="4266459" cy="2318618"/>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1"/>
                </a:solidFill>
              </a:rPr>
              <a:t>Considering these factors, as well </a:t>
            </a:r>
            <a:br>
              <a:rPr lang="en-US" sz="1800" dirty="0">
                <a:solidFill>
                  <a:schemeClr val="accent1"/>
                </a:solidFill>
              </a:rPr>
            </a:br>
            <a:r>
              <a:rPr lang="en-US" sz="1800" dirty="0">
                <a:solidFill>
                  <a:schemeClr val="accent1"/>
                </a:solidFill>
              </a:rPr>
              <a:t>as the growing need for trained interpreters and the advances in technology have made VRI a suitable substitute to </a:t>
            </a:r>
            <a:r>
              <a:rPr lang="en-US" sz="1800">
                <a:solidFill>
                  <a:schemeClr val="accent1"/>
                </a:solidFill>
              </a:rPr>
              <a:t>in-person interpreting, </a:t>
            </a:r>
            <a:br>
              <a:rPr lang="en-US" sz="1800" dirty="0">
                <a:solidFill>
                  <a:schemeClr val="accent1"/>
                </a:solidFill>
              </a:rPr>
            </a:br>
            <a:r>
              <a:rPr lang="en-US" sz="1800" dirty="0">
                <a:solidFill>
                  <a:schemeClr val="accent1"/>
                </a:solidFill>
              </a:rPr>
              <a:t>VRI is often the best way to ensure access to courtroom interpreter services.</a:t>
            </a:r>
          </a:p>
        </p:txBody>
      </p:sp>
    </p:spTree>
    <p:extLst>
      <p:ext uri="{BB962C8B-B14F-4D97-AF65-F5344CB8AC3E}">
        <p14:creationId xmlns:p14="http://schemas.microsoft.com/office/powerpoint/2010/main" val="322039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DF524FD6-51F1-E74D-8007-A85C960757E8}"/>
              </a:ext>
            </a:extLst>
          </p:cNvPr>
          <p:cNvSpPr/>
          <p:nvPr/>
        </p:nvSpPr>
        <p:spPr>
          <a:xfrm>
            <a:off x="1998473" y="136525"/>
            <a:ext cx="8195053" cy="6858001"/>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2883B4C8-3C5B-DB45-B218-73AA7552C86D}"/>
              </a:ext>
            </a:extLst>
          </p:cNvPr>
          <p:cNvSpPr/>
          <p:nvPr/>
        </p:nvSpPr>
        <p:spPr>
          <a:xfrm>
            <a:off x="2572062" y="616531"/>
            <a:ext cx="7047873" cy="589798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826186" y="3122730"/>
            <a:ext cx="4539620" cy="2355758"/>
          </a:xfrm>
        </p:spPr>
        <p:txBody>
          <a:bodyPr rIns="0">
            <a:noAutofit/>
          </a:bodyPr>
          <a:lstStyle/>
          <a:p>
            <a:pPr algn="ctr"/>
            <a:r>
              <a:rPr lang="en-US" sz="1800" dirty="0"/>
              <a:t>Regardless of how and when a court delivers VRI services, success requires knowledge, coordination, cooperation, and patience from the judge, court personnel, attorneys, the party needing the language assistance, and the interpreter.</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6" name="Title 5">
            <a:extLst>
              <a:ext uri="{FF2B5EF4-FFF2-40B4-BE49-F238E27FC236}">
                <a16:creationId xmlns:a16="http://schemas.microsoft.com/office/drawing/2014/main" id="{ED5DF0AC-2F4B-554D-82FA-53056B39DA2D}"/>
              </a:ext>
            </a:extLst>
          </p:cNvPr>
          <p:cNvSpPr>
            <a:spLocks noGrp="1"/>
          </p:cNvSpPr>
          <p:nvPr>
            <p:ph type="title"/>
          </p:nvPr>
        </p:nvSpPr>
        <p:spPr>
          <a:xfrm>
            <a:off x="2795353" y="2299770"/>
            <a:ext cx="6601287" cy="822960"/>
          </a:xfrm>
        </p:spPr>
        <p:txBody>
          <a:bodyPr/>
          <a:lstStyle/>
          <a:p>
            <a:pPr algn="ctr"/>
            <a:r>
              <a:rPr lang="en-US" dirty="0"/>
              <a:t>Success Factors</a:t>
            </a:r>
          </a:p>
        </p:txBody>
      </p:sp>
      <p:pic>
        <p:nvPicPr>
          <p:cNvPr id="11" name="Graphic 10" descr="Bullseye">
            <a:extLst>
              <a:ext uri="{FF2B5EF4-FFF2-40B4-BE49-F238E27FC236}">
                <a16:creationId xmlns:a16="http://schemas.microsoft.com/office/drawing/2014/main" id="{66892355-088D-8D49-8B81-096DAB7C3C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796" y="1244692"/>
            <a:ext cx="914400" cy="914400"/>
          </a:xfrm>
          <a:prstGeom prst="rect">
            <a:avLst/>
          </a:prstGeom>
        </p:spPr>
      </p:pic>
    </p:spTree>
    <p:extLst>
      <p:ext uri="{BB962C8B-B14F-4D97-AF65-F5344CB8AC3E}">
        <p14:creationId xmlns:p14="http://schemas.microsoft.com/office/powerpoint/2010/main" val="87990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3962770" y="819806"/>
            <a:ext cx="4266460" cy="822960"/>
          </a:xfrm>
        </p:spPr>
        <p:txBody>
          <a:bodyPr anchor="t" anchorCtr="0">
            <a:normAutofit/>
          </a:bodyPr>
          <a:lstStyle/>
          <a:p>
            <a:r>
              <a:rPr lang="en-US" dirty="0"/>
              <a:t>VRI Considerations</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2653902" y="1661372"/>
            <a:ext cx="6884195" cy="1048734"/>
          </a:xfrm>
        </p:spPr>
        <p:txBody>
          <a:bodyPr rIns="0">
            <a:noAutofit/>
          </a:bodyPr>
          <a:lstStyle/>
          <a:p>
            <a:pPr algn="ctr"/>
            <a:r>
              <a:rPr lang="en-US" sz="1800" dirty="0"/>
              <a:t>The training modules presented in this series discuss important areas you must be familiar with if you are thinking about delivering interpreting services through video remote technology.</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
        <p:nvSpPr>
          <p:cNvPr id="14" name="Rectangle 13">
            <a:extLst>
              <a:ext uri="{FF2B5EF4-FFF2-40B4-BE49-F238E27FC236}">
                <a16:creationId xmlns:a16="http://schemas.microsoft.com/office/drawing/2014/main" id="{91E25268-ED8C-A047-85D6-594605392212}"/>
              </a:ext>
            </a:extLst>
          </p:cNvPr>
          <p:cNvSpPr/>
          <p:nvPr/>
        </p:nvSpPr>
        <p:spPr>
          <a:xfrm>
            <a:off x="3051046" y="3886199"/>
            <a:ext cx="3044952" cy="297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371600" rtlCol="0" anchor="t" anchorCtr="0"/>
          <a:lstStyle/>
          <a:p>
            <a:pPr algn="ctr"/>
            <a:endParaRPr lang="en-US" sz="16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D73E94A-C457-AA45-9FB3-5E9020F78685}"/>
              </a:ext>
            </a:extLst>
          </p:cNvPr>
          <p:cNvSpPr/>
          <p:nvPr/>
        </p:nvSpPr>
        <p:spPr>
          <a:xfrm>
            <a:off x="6095998" y="3886199"/>
            <a:ext cx="3044952" cy="2971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0" rtlCol="0" anchor="t" anchorCtr="0"/>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4E05257-6744-CB46-AFED-F39673FED1AA}"/>
              </a:ext>
            </a:extLst>
          </p:cNvPr>
          <p:cNvSpPr/>
          <p:nvPr/>
        </p:nvSpPr>
        <p:spPr>
          <a:xfrm>
            <a:off x="9140950" y="3886199"/>
            <a:ext cx="3051050" cy="2971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0" rtlCol="0" anchor="t" anchorCtr="0"/>
          <a:lstStyle/>
          <a:p>
            <a:pPr algn="ctr"/>
            <a:endParaRPr lang="en-US" sz="1600" dirty="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2D12DE32-43D3-064A-A9C3-2072785965B0}"/>
              </a:ext>
            </a:extLst>
          </p:cNvPr>
          <p:cNvSpPr/>
          <p:nvPr/>
        </p:nvSpPr>
        <p:spPr>
          <a:xfrm>
            <a:off x="4269633" y="4411943"/>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BAA0E6C5-B6A6-AF4B-9CAA-5FA9FB8F29E9}"/>
              </a:ext>
            </a:extLst>
          </p:cNvPr>
          <p:cNvSpPr/>
          <p:nvPr/>
        </p:nvSpPr>
        <p:spPr>
          <a:xfrm>
            <a:off x="7314586" y="4411943"/>
            <a:ext cx="607777" cy="607777"/>
          </a:xfrm>
          <a:prstGeom prst="ellipse">
            <a:avLst/>
          </a:prstGeom>
          <a:noFill/>
          <a:ln w="85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B816D28B-41D9-1748-A07A-B07C2FB3A1E3}"/>
              </a:ext>
            </a:extLst>
          </p:cNvPr>
          <p:cNvSpPr/>
          <p:nvPr/>
        </p:nvSpPr>
        <p:spPr>
          <a:xfrm>
            <a:off x="10365637" y="4411943"/>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4</a:t>
            </a:r>
          </a:p>
        </p:txBody>
      </p:sp>
      <p:sp>
        <p:nvSpPr>
          <p:cNvPr id="20" name="Rectangle 19">
            <a:extLst>
              <a:ext uri="{FF2B5EF4-FFF2-40B4-BE49-F238E27FC236}">
                <a16:creationId xmlns:a16="http://schemas.microsoft.com/office/drawing/2014/main" id="{F513D6FF-B3CD-184B-B60B-27E128373055}"/>
              </a:ext>
            </a:extLst>
          </p:cNvPr>
          <p:cNvSpPr/>
          <p:nvPr/>
        </p:nvSpPr>
        <p:spPr>
          <a:xfrm>
            <a:off x="-121921" y="3886199"/>
            <a:ext cx="3179065" cy="2971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0" rtlCol="0" anchor="t" anchorCtr="0"/>
          <a:lstStyle/>
          <a:p>
            <a:pPr algn="ctr"/>
            <a:endParaRPr lang="en-US" sz="1600"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775922EC-6892-744B-8467-CDE3E2297538}"/>
              </a:ext>
            </a:extLst>
          </p:cNvPr>
          <p:cNvSpPr/>
          <p:nvPr/>
        </p:nvSpPr>
        <p:spPr>
          <a:xfrm>
            <a:off x="1218581" y="4411943"/>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425774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3962770" y="819806"/>
            <a:ext cx="4266460" cy="822960"/>
          </a:xfrm>
        </p:spPr>
        <p:txBody>
          <a:bodyPr anchor="t" anchorCtr="0">
            <a:normAutofit/>
          </a:bodyPr>
          <a:lstStyle/>
          <a:p>
            <a:r>
              <a:rPr lang="en-US" dirty="0"/>
              <a:t>VRI Considerations</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2653902" y="1661372"/>
            <a:ext cx="6884195" cy="1048734"/>
          </a:xfrm>
        </p:spPr>
        <p:txBody>
          <a:bodyPr rIns="0">
            <a:noAutofit/>
          </a:bodyPr>
          <a:lstStyle/>
          <a:p>
            <a:pPr algn="ctr"/>
            <a:r>
              <a:rPr lang="en-US" sz="1800" dirty="0"/>
              <a:t>The training modules presented in this series discuss important areas you must be familiar with if you are thinking about delivering interpreting services through video remote technology.</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902B6107-98BB-A645-84E6-99A0EA5BE6D5}"/>
              </a:ext>
            </a:extLst>
          </p:cNvPr>
          <p:cNvSpPr/>
          <p:nvPr/>
        </p:nvSpPr>
        <p:spPr>
          <a:xfrm>
            <a:off x="-1" y="3215641"/>
            <a:ext cx="3057146" cy="36423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1188720" rtlCol="0" anchor="t" anchorCtr="0"/>
          <a:lstStyle/>
          <a:p>
            <a:pPr algn="ctr"/>
            <a:r>
              <a:rPr lang="en-US" sz="1600" b="1" dirty="0">
                <a:latin typeface="Arial" panose="020B0604020202020204" pitchFamily="34" charset="0"/>
                <a:cs typeface="Arial" panose="020B0604020202020204" pitchFamily="34" charset="0"/>
              </a:rPr>
              <a:t>Introduction to Video</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Remote Interpreting</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You are here.</a:t>
            </a:r>
          </a:p>
        </p:txBody>
      </p:sp>
      <p:sp>
        <p:nvSpPr>
          <p:cNvPr id="9" name="Oval 8">
            <a:extLst>
              <a:ext uri="{FF2B5EF4-FFF2-40B4-BE49-F238E27FC236}">
                <a16:creationId xmlns:a16="http://schemas.microsoft.com/office/drawing/2014/main" id="{478F7C05-5A74-CC4C-A516-B5110F29A18D}"/>
              </a:ext>
            </a:extLst>
          </p:cNvPr>
          <p:cNvSpPr/>
          <p:nvPr/>
        </p:nvSpPr>
        <p:spPr>
          <a:xfrm>
            <a:off x="1218586" y="3619500"/>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sp>
        <p:nvSpPr>
          <p:cNvPr id="14" name="Rectangle 13">
            <a:extLst>
              <a:ext uri="{FF2B5EF4-FFF2-40B4-BE49-F238E27FC236}">
                <a16:creationId xmlns:a16="http://schemas.microsoft.com/office/drawing/2014/main" id="{91E25268-ED8C-A047-85D6-594605392212}"/>
              </a:ext>
            </a:extLst>
          </p:cNvPr>
          <p:cNvSpPr/>
          <p:nvPr/>
        </p:nvSpPr>
        <p:spPr>
          <a:xfrm>
            <a:off x="3051046" y="3886199"/>
            <a:ext cx="3044952" cy="297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371600" rtlCol="0" anchor="t" anchorCtr="0"/>
          <a:lstStyle/>
          <a:p>
            <a:pPr algn="ctr"/>
            <a:endParaRPr lang="en-US" sz="16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D73E94A-C457-AA45-9FB3-5E9020F78685}"/>
              </a:ext>
            </a:extLst>
          </p:cNvPr>
          <p:cNvSpPr/>
          <p:nvPr/>
        </p:nvSpPr>
        <p:spPr>
          <a:xfrm>
            <a:off x="6095998" y="3886199"/>
            <a:ext cx="3044952" cy="2971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0" rtlCol="0" anchor="t" anchorCtr="0"/>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4E05257-6744-CB46-AFED-F39673FED1AA}"/>
              </a:ext>
            </a:extLst>
          </p:cNvPr>
          <p:cNvSpPr/>
          <p:nvPr/>
        </p:nvSpPr>
        <p:spPr>
          <a:xfrm>
            <a:off x="9140950" y="3886199"/>
            <a:ext cx="3051050" cy="2971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0" rtlCol="0" anchor="t" anchorCtr="0"/>
          <a:lstStyle/>
          <a:p>
            <a:pPr algn="ctr"/>
            <a:endParaRPr lang="en-US" sz="1600" dirty="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2D12DE32-43D3-064A-A9C3-2072785965B0}"/>
              </a:ext>
            </a:extLst>
          </p:cNvPr>
          <p:cNvSpPr/>
          <p:nvPr/>
        </p:nvSpPr>
        <p:spPr>
          <a:xfrm>
            <a:off x="4269633" y="4411943"/>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BAA0E6C5-B6A6-AF4B-9CAA-5FA9FB8F29E9}"/>
              </a:ext>
            </a:extLst>
          </p:cNvPr>
          <p:cNvSpPr/>
          <p:nvPr/>
        </p:nvSpPr>
        <p:spPr>
          <a:xfrm>
            <a:off x="7314586" y="4411943"/>
            <a:ext cx="607777" cy="607777"/>
          </a:xfrm>
          <a:prstGeom prst="ellipse">
            <a:avLst/>
          </a:prstGeom>
          <a:noFill/>
          <a:ln w="85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B816D28B-41D9-1748-A07A-B07C2FB3A1E3}"/>
              </a:ext>
            </a:extLst>
          </p:cNvPr>
          <p:cNvSpPr/>
          <p:nvPr/>
        </p:nvSpPr>
        <p:spPr>
          <a:xfrm>
            <a:off x="10365637" y="4411943"/>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47720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3962770" y="819806"/>
            <a:ext cx="4266460" cy="822960"/>
          </a:xfrm>
        </p:spPr>
        <p:txBody>
          <a:bodyPr anchor="t" anchorCtr="0">
            <a:normAutofit/>
          </a:bodyPr>
          <a:lstStyle/>
          <a:p>
            <a:r>
              <a:rPr lang="en-US" dirty="0"/>
              <a:t>VRI Considerations</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2653902" y="1661372"/>
            <a:ext cx="6884195" cy="1048734"/>
          </a:xfrm>
        </p:spPr>
        <p:txBody>
          <a:bodyPr rIns="0">
            <a:noAutofit/>
          </a:bodyPr>
          <a:lstStyle/>
          <a:p>
            <a:pPr algn="ctr"/>
            <a:r>
              <a:rPr lang="en-US" sz="1800" dirty="0"/>
              <a:t>The training modules presented in this series discuss important areas you must be familiar with if you are thinking about delivering interpreting services through video remote technology.</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902B6107-98BB-A645-84E6-99A0EA5BE6D5}"/>
              </a:ext>
            </a:extLst>
          </p:cNvPr>
          <p:cNvSpPr/>
          <p:nvPr/>
        </p:nvSpPr>
        <p:spPr>
          <a:xfrm>
            <a:off x="-1" y="3215641"/>
            <a:ext cx="3057145" cy="36423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1188720" rtlCol="0" anchor="t" anchorCtr="0"/>
          <a:lstStyle/>
          <a:p>
            <a:pPr algn="ctr"/>
            <a:r>
              <a:rPr lang="en-US" sz="1600" b="1" dirty="0">
                <a:latin typeface="Arial" panose="020B0604020202020204" pitchFamily="34" charset="0"/>
                <a:cs typeface="Arial" panose="020B0604020202020204" pitchFamily="34" charset="0"/>
              </a:rPr>
              <a:t>Introduction to Video</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Remote Interpreting</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You are here.</a:t>
            </a:r>
          </a:p>
        </p:txBody>
      </p:sp>
      <p:sp>
        <p:nvSpPr>
          <p:cNvPr id="9" name="Oval 8">
            <a:extLst>
              <a:ext uri="{FF2B5EF4-FFF2-40B4-BE49-F238E27FC236}">
                <a16:creationId xmlns:a16="http://schemas.microsoft.com/office/drawing/2014/main" id="{478F7C05-5A74-CC4C-A516-B5110F29A18D}"/>
              </a:ext>
            </a:extLst>
          </p:cNvPr>
          <p:cNvSpPr/>
          <p:nvPr/>
        </p:nvSpPr>
        <p:spPr>
          <a:xfrm>
            <a:off x="1218586" y="3619500"/>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sp>
        <p:nvSpPr>
          <p:cNvPr id="15" name="Rectangle 14">
            <a:extLst>
              <a:ext uri="{FF2B5EF4-FFF2-40B4-BE49-F238E27FC236}">
                <a16:creationId xmlns:a16="http://schemas.microsoft.com/office/drawing/2014/main" id="{3D73E94A-C457-AA45-9FB3-5E9020F78685}"/>
              </a:ext>
            </a:extLst>
          </p:cNvPr>
          <p:cNvSpPr/>
          <p:nvPr/>
        </p:nvSpPr>
        <p:spPr>
          <a:xfrm>
            <a:off x="6095998" y="3886199"/>
            <a:ext cx="3044952" cy="2971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0" rtlCol="0" anchor="t" anchorCtr="0"/>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4E05257-6744-CB46-AFED-F39673FED1AA}"/>
              </a:ext>
            </a:extLst>
          </p:cNvPr>
          <p:cNvSpPr/>
          <p:nvPr/>
        </p:nvSpPr>
        <p:spPr>
          <a:xfrm>
            <a:off x="9140950" y="3886199"/>
            <a:ext cx="3051050" cy="2971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0" rtlCol="0" anchor="t" anchorCtr="0"/>
          <a:lstStyle/>
          <a:p>
            <a:pPr algn="ctr"/>
            <a:endParaRPr lang="en-US" sz="1600" dirty="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BAA0E6C5-B6A6-AF4B-9CAA-5FA9FB8F29E9}"/>
              </a:ext>
            </a:extLst>
          </p:cNvPr>
          <p:cNvSpPr/>
          <p:nvPr/>
        </p:nvSpPr>
        <p:spPr>
          <a:xfrm>
            <a:off x="7314586" y="4411943"/>
            <a:ext cx="607777" cy="607777"/>
          </a:xfrm>
          <a:prstGeom prst="ellipse">
            <a:avLst/>
          </a:prstGeom>
          <a:noFill/>
          <a:ln w="85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B816D28B-41D9-1748-A07A-B07C2FB3A1E3}"/>
              </a:ext>
            </a:extLst>
          </p:cNvPr>
          <p:cNvSpPr/>
          <p:nvPr/>
        </p:nvSpPr>
        <p:spPr>
          <a:xfrm>
            <a:off x="10365637" y="4411943"/>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4</a:t>
            </a:r>
          </a:p>
        </p:txBody>
      </p:sp>
      <p:sp>
        <p:nvSpPr>
          <p:cNvPr id="20" name="Rectangle 19">
            <a:extLst>
              <a:ext uri="{FF2B5EF4-FFF2-40B4-BE49-F238E27FC236}">
                <a16:creationId xmlns:a16="http://schemas.microsoft.com/office/drawing/2014/main" id="{A4A3C03F-AE96-B141-9640-71FEFBA4AE40}"/>
              </a:ext>
            </a:extLst>
          </p:cNvPr>
          <p:cNvSpPr/>
          <p:nvPr/>
        </p:nvSpPr>
        <p:spPr>
          <a:xfrm>
            <a:off x="3051046" y="3215640"/>
            <a:ext cx="3044953" cy="3642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188720" rtlCol="0" anchor="t" anchorCtr="0"/>
          <a:lstStyle/>
          <a:p>
            <a:pPr algn="ctr"/>
            <a:r>
              <a:rPr lang="en-US" sz="1600" b="1" dirty="0">
                <a:latin typeface="Arial" panose="020B0604020202020204" pitchFamily="34" charset="0"/>
                <a:cs typeface="Arial" panose="020B0604020202020204" pitchFamily="34" charset="0"/>
              </a:rPr>
              <a:t>How to be Successful at Video Remote Interpreting </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Overview of the basic technology and environmental standards needed.</a:t>
            </a:r>
          </a:p>
        </p:txBody>
      </p:sp>
      <p:sp>
        <p:nvSpPr>
          <p:cNvPr id="21" name="Oval 20">
            <a:extLst>
              <a:ext uri="{FF2B5EF4-FFF2-40B4-BE49-F238E27FC236}">
                <a16:creationId xmlns:a16="http://schemas.microsoft.com/office/drawing/2014/main" id="{62EF1242-54A4-8D46-A812-FE2D72584635}"/>
              </a:ext>
            </a:extLst>
          </p:cNvPr>
          <p:cNvSpPr/>
          <p:nvPr/>
        </p:nvSpPr>
        <p:spPr>
          <a:xfrm>
            <a:off x="4269633" y="3619500"/>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080758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3962770" y="819806"/>
            <a:ext cx="4266460" cy="822960"/>
          </a:xfrm>
        </p:spPr>
        <p:txBody>
          <a:bodyPr anchor="t" anchorCtr="0">
            <a:normAutofit/>
          </a:bodyPr>
          <a:lstStyle/>
          <a:p>
            <a:r>
              <a:rPr lang="en-US" dirty="0"/>
              <a:t>VRI Considerations</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2653902" y="1661372"/>
            <a:ext cx="6884195" cy="1048734"/>
          </a:xfrm>
        </p:spPr>
        <p:txBody>
          <a:bodyPr rIns="0">
            <a:noAutofit/>
          </a:bodyPr>
          <a:lstStyle/>
          <a:p>
            <a:pPr algn="ctr"/>
            <a:r>
              <a:rPr lang="en-US" sz="1800" dirty="0"/>
              <a:t>The training modules presented in this series discuss important areas you must be familiar with if you are thinking about delivering interpreting services through video remote technology.</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902B6107-98BB-A645-84E6-99A0EA5BE6D5}"/>
              </a:ext>
            </a:extLst>
          </p:cNvPr>
          <p:cNvSpPr/>
          <p:nvPr/>
        </p:nvSpPr>
        <p:spPr>
          <a:xfrm>
            <a:off x="-1" y="3215641"/>
            <a:ext cx="3057145" cy="36423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1188720" rtlCol="0" anchor="t" anchorCtr="0"/>
          <a:lstStyle/>
          <a:p>
            <a:pPr algn="ctr"/>
            <a:r>
              <a:rPr lang="en-US" sz="1600" b="1" dirty="0">
                <a:latin typeface="Arial" panose="020B0604020202020204" pitchFamily="34" charset="0"/>
                <a:cs typeface="Arial" panose="020B0604020202020204" pitchFamily="34" charset="0"/>
              </a:rPr>
              <a:t>Introduction to Video</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Remote Interpreting</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You are here.</a:t>
            </a:r>
          </a:p>
        </p:txBody>
      </p:sp>
      <p:sp>
        <p:nvSpPr>
          <p:cNvPr id="9" name="Oval 8">
            <a:extLst>
              <a:ext uri="{FF2B5EF4-FFF2-40B4-BE49-F238E27FC236}">
                <a16:creationId xmlns:a16="http://schemas.microsoft.com/office/drawing/2014/main" id="{478F7C05-5A74-CC4C-A516-B5110F29A18D}"/>
              </a:ext>
            </a:extLst>
          </p:cNvPr>
          <p:cNvSpPr/>
          <p:nvPr/>
        </p:nvSpPr>
        <p:spPr>
          <a:xfrm>
            <a:off x="1218586" y="3619500"/>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sp>
        <p:nvSpPr>
          <p:cNvPr id="16" name="Rectangle 15">
            <a:extLst>
              <a:ext uri="{FF2B5EF4-FFF2-40B4-BE49-F238E27FC236}">
                <a16:creationId xmlns:a16="http://schemas.microsoft.com/office/drawing/2014/main" id="{A4E05257-6744-CB46-AFED-F39673FED1AA}"/>
              </a:ext>
            </a:extLst>
          </p:cNvPr>
          <p:cNvSpPr/>
          <p:nvPr/>
        </p:nvSpPr>
        <p:spPr>
          <a:xfrm>
            <a:off x="9140950" y="3886199"/>
            <a:ext cx="3051050" cy="2971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0" rtlCol="0" anchor="t" anchorCtr="0"/>
          <a:lstStyle/>
          <a:p>
            <a:pPr algn="ctr"/>
            <a:endParaRPr lang="en-US" sz="1600" dirty="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B816D28B-41D9-1748-A07A-B07C2FB3A1E3}"/>
              </a:ext>
            </a:extLst>
          </p:cNvPr>
          <p:cNvSpPr/>
          <p:nvPr/>
        </p:nvSpPr>
        <p:spPr>
          <a:xfrm>
            <a:off x="10365637" y="4411943"/>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4</a:t>
            </a:r>
          </a:p>
        </p:txBody>
      </p:sp>
      <p:sp>
        <p:nvSpPr>
          <p:cNvPr id="20" name="Rectangle 19">
            <a:extLst>
              <a:ext uri="{FF2B5EF4-FFF2-40B4-BE49-F238E27FC236}">
                <a16:creationId xmlns:a16="http://schemas.microsoft.com/office/drawing/2014/main" id="{A4A3C03F-AE96-B141-9640-71FEFBA4AE40}"/>
              </a:ext>
            </a:extLst>
          </p:cNvPr>
          <p:cNvSpPr/>
          <p:nvPr/>
        </p:nvSpPr>
        <p:spPr>
          <a:xfrm>
            <a:off x="3051046" y="3215640"/>
            <a:ext cx="3044953" cy="3642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188720" rtlCol="0" anchor="t" anchorCtr="0"/>
          <a:lstStyle/>
          <a:p>
            <a:pPr algn="ctr"/>
            <a:r>
              <a:rPr lang="en-US" sz="1600" b="1" dirty="0">
                <a:latin typeface="Arial" panose="020B0604020202020204" pitchFamily="34" charset="0"/>
                <a:cs typeface="Arial" panose="020B0604020202020204" pitchFamily="34" charset="0"/>
              </a:rPr>
              <a:t>How to be Successful at Video Remote Interpreting </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Overview of the basic technology and environmental standards needed.</a:t>
            </a:r>
          </a:p>
        </p:txBody>
      </p:sp>
      <p:sp>
        <p:nvSpPr>
          <p:cNvPr id="21" name="Oval 20">
            <a:extLst>
              <a:ext uri="{FF2B5EF4-FFF2-40B4-BE49-F238E27FC236}">
                <a16:creationId xmlns:a16="http://schemas.microsoft.com/office/drawing/2014/main" id="{62EF1242-54A4-8D46-A812-FE2D72584635}"/>
              </a:ext>
            </a:extLst>
          </p:cNvPr>
          <p:cNvSpPr/>
          <p:nvPr/>
        </p:nvSpPr>
        <p:spPr>
          <a:xfrm>
            <a:off x="4269633" y="3619500"/>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4354AFB9-58AA-734C-98C4-AA5B7FF8F9BA}"/>
              </a:ext>
            </a:extLst>
          </p:cNvPr>
          <p:cNvSpPr/>
          <p:nvPr/>
        </p:nvSpPr>
        <p:spPr>
          <a:xfrm>
            <a:off x="6095998" y="3215640"/>
            <a:ext cx="3044953" cy="36423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188720" rtlCol="0" anchor="t" anchorCtr="0"/>
          <a:lstStyle/>
          <a:p>
            <a:pPr algn="ctr"/>
            <a:r>
              <a:rPr lang="en-US" sz="1600" b="1" dirty="0">
                <a:solidFill>
                  <a:schemeClr val="tx1"/>
                </a:solidFill>
                <a:latin typeface="Arial" panose="020B0604020202020204" pitchFamily="34" charset="0"/>
                <a:cs typeface="Arial" panose="020B0604020202020204" pitchFamily="34" charset="0"/>
              </a:rPr>
              <a:t>Logistical Considerations </a:t>
            </a:r>
          </a:p>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Team interpreting,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confidentiality during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attorney-client conversations, and receiving information and evidence for sight translation.</a:t>
            </a:r>
          </a:p>
        </p:txBody>
      </p:sp>
      <p:sp>
        <p:nvSpPr>
          <p:cNvPr id="17" name="Oval 16">
            <a:extLst>
              <a:ext uri="{FF2B5EF4-FFF2-40B4-BE49-F238E27FC236}">
                <a16:creationId xmlns:a16="http://schemas.microsoft.com/office/drawing/2014/main" id="{E71D2BBD-56BF-C64D-8908-CBEB5E6C7A53}"/>
              </a:ext>
            </a:extLst>
          </p:cNvPr>
          <p:cNvSpPr/>
          <p:nvPr/>
        </p:nvSpPr>
        <p:spPr>
          <a:xfrm>
            <a:off x="7314586" y="3619500"/>
            <a:ext cx="607777" cy="607777"/>
          </a:xfrm>
          <a:prstGeom prst="ellipse">
            <a:avLst/>
          </a:prstGeom>
          <a:noFill/>
          <a:ln w="85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9632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1000" t="-1000" r="-25000" b="-1000"/>
          </a:stretch>
        </a:blipFill>
        <a:effectLst/>
      </p:bgPr>
    </p:bg>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DF524FD6-51F1-E74D-8007-A85C960757E8}"/>
              </a:ext>
            </a:extLst>
          </p:cNvPr>
          <p:cNvSpPr/>
          <p:nvPr/>
        </p:nvSpPr>
        <p:spPr>
          <a:xfrm>
            <a:off x="-1340516" y="0"/>
            <a:ext cx="8195053" cy="68580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2883B4C8-3C5B-DB45-B218-73AA7552C86D}"/>
              </a:ext>
            </a:extLst>
          </p:cNvPr>
          <p:cNvSpPr/>
          <p:nvPr/>
        </p:nvSpPr>
        <p:spPr>
          <a:xfrm>
            <a:off x="-1784416"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1854071"/>
            <a:ext cx="4266460" cy="822960"/>
          </a:xfrm>
        </p:spPr>
        <p:txBody>
          <a:bodyPr anchor="t" anchorCtr="0">
            <a:normAutofit/>
          </a:bodyPr>
          <a:lstStyle/>
          <a:p>
            <a:r>
              <a:rPr lang="en-US" sz="3600" dirty="0"/>
              <a:t>Introduction</a:t>
            </a:r>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2695636"/>
            <a:ext cx="4266460" cy="2746375"/>
          </a:xfrm>
        </p:spPr>
        <p:txBody>
          <a:bodyPr rIns="0">
            <a:noAutofit/>
          </a:bodyPr>
          <a:lstStyle/>
          <a:p>
            <a:pPr marL="0" indent="0">
              <a:lnSpc>
                <a:spcPct val="110000"/>
              </a:lnSpc>
              <a:buNone/>
            </a:pPr>
            <a:r>
              <a:rPr lang="en-US" sz="1800" dirty="0"/>
              <a:t>As a professional interpreter, you know that parties, witnesses, and victims depend on the justice system to protect their rights and to resolve disputes fairly. When these same individuals come to court with limited English proficiency, state courts ensure they have the same access as English-speaking court users by providing trained interpreters.</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Tree>
    <p:extLst>
      <p:ext uri="{BB962C8B-B14F-4D97-AF65-F5344CB8AC3E}">
        <p14:creationId xmlns:p14="http://schemas.microsoft.com/office/powerpoint/2010/main" val="410222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3962770" y="819806"/>
            <a:ext cx="4266460" cy="822960"/>
          </a:xfrm>
        </p:spPr>
        <p:txBody>
          <a:bodyPr anchor="t" anchorCtr="0">
            <a:normAutofit/>
          </a:bodyPr>
          <a:lstStyle/>
          <a:p>
            <a:r>
              <a:rPr lang="en-US" dirty="0"/>
              <a:t>VRI Considerations</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2653902" y="1661372"/>
            <a:ext cx="6884195" cy="1048734"/>
          </a:xfrm>
        </p:spPr>
        <p:txBody>
          <a:bodyPr rIns="0">
            <a:noAutofit/>
          </a:bodyPr>
          <a:lstStyle/>
          <a:p>
            <a:pPr algn="ctr"/>
            <a:r>
              <a:rPr lang="en-US" sz="1800" dirty="0"/>
              <a:t>The training modules presented in this series discuss important areas you must be familiar with if you are thinking about delivering interpreting services through video remote technology.</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902B6107-98BB-A645-84E6-99A0EA5BE6D5}"/>
              </a:ext>
            </a:extLst>
          </p:cNvPr>
          <p:cNvSpPr/>
          <p:nvPr/>
        </p:nvSpPr>
        <p:spPr>
          <a:xfrm>
            <a:off x="0" y="3215641"/>
            <a:ext cx="3057144" cy="36423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1188720" rtlCol="0" anchor="t" anchorCtr="0"/>
          <a:lstStyle/>
          <a:p>
            <a:pPr algn="ctr"/>
            <a:r>
              <a:rPr lang="en-US" sz="1600" b="1" dirty="0">
                <a:latin typeface="Arial" panose="020B0604020202020204" pitchFamily="34" charset="0"/>
                <a:cs typeface="Arial" panose="020B0604020202020204" pitchFamily="34" charset="0"/>
              </a:rPr>
              <a:t>Introduction to Video</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Remote Interpreting</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You are here.</a:t>
            </a:r>
          </a:p>
        </p:txBody>
      </p:sp>
      <p:sp>
        <p:nvSpPr>
          <p:cNvPr id="28" name="Rectangle 27">
            <a:extLst>
              <a:ext uri="{FF2B5EF4-FFF2-40B4-BE49-F238E27FC236}">
                <a16:creationId xmlns:a16="http://schemas.microsoft.com/office/drawing/2014/main" id="{8741B84F-8BBD-DE40-9366-AF4C30B4A9B6}"/>
              </a:ext>
            </a:extLst>
          </p:cNvPr>
          <p:cNvSpPr/>
          <p:nvPr/>
        </p:nvSpPr>
        <p:spPr>
          <a:xfrm>
            <a:off x="3051046" y="3215640"/>
            <a:ext cx="3044953" cy="3642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188720" rtlCol="0" anchor="t" anchorCtr="0"/>
          <a:lstStyle/>
          <a:p>
            <a:pPr algn="ctr"/>
            <a:r>
              <a:rPr lang="en-US" sz="1600" b="1" dirty="0">
                <a:latin typeface="Arial" panose="020B0604020202020204" pitchFamily="34" charset="0"/>
                <a:cs typeface="Arial" panose="020B0604020202020204" pitchFamily="34" charset="0"/>
              </a:rPr>
              <a:t>How to be Successful at Video Remote Interpreting </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Overview of the basic technology and environmental standards needed.</a:t>
            </a:r>
          </a:p>
        </p:txBody>
      </p:sp>
      <p:sp>
        <p:nvSpPr>
          <p:cNvPr id="30" name="Rectangle 29">
            <a:extLst>
              <a:ext uri="{FF2B5EF4-FFF2-40B4-BE49-F238E27FC236}">
                <a16:creationId xmlns:a16="http://schemas.microsoft.com/office/drawing/2014/main" id="{857CACC2-A25B-5F44-9B28-3242808D742F}"/>
              </a:ext>
            </a:extLst>
          </p:cNvPr>
          <p:cNvSpPr/>
          <p:nvPr/>
        </p:nvSpPr>
        <p:spPr>
          <a:xfrm>
            <a:off x="6095998" y="3215640"/>
            <a:ext cx="3044953" cy="36423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188720" rtlCol="0" anchor="t" anchorCtr="0"/>
          <a:lstStyle/>
          <a:p>
            <a:pPr algn="ctr"/>
            <a:r>
              <a:rPr lang="en-US" sz="1600" b="1" dirty="0">
                <a:solidFill>
                  <a:schemeClr val="tx1"/>
                </a:solidFill>
                <a:latin typeface="Arial" panose="020B0604020202020204" pitchFamily="34" charset="0"/>
                <a:cs typeface="Arial" panose="020B0604020202020204" pitchFamily="34" charset="0"/>
              </a:rPr>
              <a:t>Logistical Considerations </a:t>
            </a:r>
          </a:p>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Team interpreting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confidentiality during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attorney-client conversations, and receiving information and evidence for sight translation.</a:t>
            </a:r>
          </a:p>
        </p:txBody>
      </p:sp>
      <p:sp>
        <p:nvSpPr>
          <p:cNvPr id="31" name="Rectangle 30">
            <a:extLst>
              <a:ext uri="{FF2B5EF4-FFF2-40B4-BE49-F238E27FC236}">
                <a16:creationId xmlns:a16="http://schemas.microsoft.com/office/drawing/2014/main" id="{56ED1761-4EAA-0A44-9A39-4571E1CDC118}"/>
              </a:ext>
            </a:extLst>
          </p:cNvPr>
          <p:cNvSpPr/>
          <p:nvPr/>
        </p:nvSpPr>
        <p:spPr>
          <a:xfrm>
            <a:off x="9140950" y="3215640"/>
            <a:ext cx="3051050" cy="36423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188720" rtlCol="0" anchor="t" anchorCtr="0"/>
          <a:lstStyle/>
          <a:p>
            <a:pPr algn="ctr"/>
            <a:r>
              <a:rPr lang="en-US" sz="1600" b="1" dirty="0">
                <a:latin typeface="Arial" panose="020B0604020202020204" pitchFamily="34" charset="0"/>
                <a:cs typeface="Arial" panose="020B0604020202020204" pitchFamily="34" charset="0"/>
              </a:rPr>
              <a:t>Assessing Your VRI Readiness</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Interactive exercises, tips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for creating a VRI readiness checklist, and additional VRI resources.</a:t>
            </a:r>
          </a:p>
        </p:txBody>
      </p:sp>
      <p:sp>
        <p:nvSpPr>
          <p:cNvPr id="9" name="Oval 8">
            <a:extLst>
              <a:ext uri="{FF2B5EF4-FFF2-40B4-BE49-F238E27FC236}">
                <a16:creationId xmlns:a16="http://schemas.microsoft.com/office/drawing/2014/main" id="{478F7C05-5A74-CC4C-A516-B5110F29A18D}"/>
              </a:ext>
            </a:extLst>
          </p:cNvPr>
          <p:cNvSpPr/>
          <p:nvPr/>
        </p:nvSpPr>
        <p:spPr>
          <a:xfrm>
            <a:off x="1218586" y="3619500"/>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sp>
        <p:nvSpPr>
          <p:cNvPr id="34" name="Oval 33">
            <a:extLst>
              <a:ext uri="{FF2B5EF4-FFF2-40B4-BE49-F238E27FC236}">
                <a16:creationId xmlns:a16="http://schemas.microsoft.com/office/drawing/2014/main" id="{B2AC5D89-D5B4-1940-A5C5-14327470A537}"/>
              </a:ext>
            </a:extLst>
          </p:cNvPr>
          <p:cNvSpPr/>
          <p:nvPr/>
        </p:nvSpPr>
        <p:spPr>
          <a:xfrm>
            <a:off x="4269633" y="3619500"/>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2</a:t>
            </a:r>
          </a:p>
        </p:txBody>
      </p:sp>
      <p:sp>
        <p:nvSpPr>
          <p:cNvPr id="35" name="Oval 34">
            <a:extLst>
              <a:ext uri="{FF2B5EF4-FFF2-40B4-BE49-F238E27FC236}">
                <a16:creationId xmlns:a16="http://schemas.microsoft.com/office/drawing/2014/main" id="{2D0B30E6-AF71-9D43-BB17-2603B7F6913E}"/>
              </a:ext>
            </a:extLst>
          </p:cNvPr>
          <p:cNvSpPr/>
          <p:nvPr/>
        </p:nvSpPr>
        <p:spPr>
          <a:xfrm>
            <a:off x="7314586" y="3619500"/>
            <a:ext cx="607777" cy="607777"/>
          </a:xfrm>
          <a:prstGeom prst="ellipse">
            <a:avLst/>
          </a:prstGeom>
          <a:noFill/>
          <a:ln w="85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3</a:t>
            </a:r>
          </a:p>
        </p:txBody>
      </p:sp>
      <p:sp>
        <p:nvSpPr>
          <p:cNvPr id="36" name="Oval 35">
            <a:extLst>
              <a:ext uri="{FF2B5EF4-FFF2-40B4-BE49-F238E27FC236}">
                <a16:creationId xmlns:a16="http://schemas.microsoft.com/office/drawing/2014/main" id="{23EAC5B6-4E08-6D48-B93B-6E6DE42580B0}"/>
              </a:ext>
            </a:extLst>
          </p:cNvPr>
          <p:cNvSpPr/>
          <p:nvPr/>
        </p:nvSpPr>
        <p:spPr>
          <a:xfrm>
            <a:off x="10365637" y="3619500"/>
            <a:ext cx="607777" cy="607777"/>
          </a:xfrm>
          <a:prstGeom prst="ellips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64844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488A09-0DD8-8048-8BC6-AFA4159E1786}"/>
              </a:ext>
            </a:extLst>
          </p:cNvPr>
          <p:cNvSpPr>
            <a:spLocks noChangeAspect="1"/>
          </p:cNvSpPr>
          <p:nvPr/>
        </p:nvSpPr>
        <p:spPr>
          <a:xfrm>
            <a:off x="6096000" y="-37212"/>
            <a:ext cx="6217920" cy="6959506"/>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Practice (1 of 2)</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266460" cy="1048734"/>
          </a:xfrm>
        </p:spPr>
        <p:txBody>
          <a:bodyPr rIns="0">
            <a:noAutofit/>
          </a:bodyPr>
          <a:lstStyle/>
          <a:p>
            <a:r>
              <a:rPr lang="en-US" sz="1800" dirty="0"/>
              <a:t>A court interpreter scheduler or coordinator may seek your services remotely because of:</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1" name="Content Placeholder 2">
            <a:extLst>
              <a:ext uri="{FF2B5EF4-FFF2-40B4-BE49-F238E27FC236}">
                <a16:creationId xmlns:a16="http://schemas.microsoft.com/office/drawing/2014/main" id="{BEB84BEF-4D51-B742-B182-5B71E803F8D7}"/>
              </a:ext>
            </a:extLst>
          </p:cNvPr>
          <p:cNvSpPr txBox="1">
            <a:spLocks/>
          </p:cNvSpPr>
          <p:nvPr/>
        </p:nvSpPr>
        <p:spPr>
          <a:xfrm>
            <a:off x="7396348" y="2008082"/>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On-site interpreter unavailability</a:t>
            </a:r>
          </a:p>
        </p:txBody>
      </p:sp>
      <p:sp>
        <p:nvSpPr>
          <p:cNvPr id="25" name="Rectangle 24">
            <a:extLst>
              <a:ext uri="{FF2B5EF4-FFF2-40B4-BE49-F238E27FC236}">
                <a16:creationId xmlns:a16="http://schemas.microsoft.com/office/drawing/2014/main" id="{3266D7F3-908F-8C47-987A-825D219EDE34}"/>
              </a:ext>
            </a:extLst>
          </p:cNvPr>
          <p:cNvSpPr>
            <a:spLocks noChangeAspect="1"/>
          </p:cNvSpPr>
          <p:nvPr/>
        </p:nvSpPr>
        <p:spPr>
          <a:xfrm>
            <a:off x="6977619" y="2053802"/>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Content Placeholder 2">
            <a:extLst>
              <a:ext uri="{FF2B5EF4-FFF2-40B4-BE49-F238E27FC236}">
                <a16:creationId xmlns:a16="http://schemas.microsoft.com/office/drawing/2014/main" id="{49D36EFC-1B07-524C-8D97-A2A2EC99330B}"/>
              </a:ext>
            </a:extLst>
          </p:cNvPr>
          <p:cNvSpPr txBox="1">
            <a:spLocks/>
          </p:cNvSpPr>
          <p:nvPr/>
        </p:nvSpPr>
        <p:spPr>
          <a:xfrm>
            <a:off x="7396348" y="2628159"/>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Conflicts of interest</a:t>
            </a:r>
          </a:p>
        </p:txBody>
      </p:sp>
      <p:sp>
        <p:nvSpPr>
          <p:cNvPr id="31" name="Content Placeholder 2">
            <a:extLst>
              <a:ext uri="{FF2B5EF4-FFF2-40B4-BE49-F238E27FC236}">
                <a16:creationId xmlns:a16="http://schemas.microsoft.com/office/drawing/2014/main" id="{7BF116F8-E014-4947-825D-E2F2660E49BF}"/>
              </a:ext>
            </a:extLst>
          </p:cNvPr>
          <p:cNvSpPr txBox="1">
            <a:spLocks/>
          </p:cNvSpPr>
          <p:nvPr/>
        </p:nvSpPr>
        <p:spPr>
          <a:xfrm>
            <a:off x="7396348" y="3248236"/>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Court reporter preference</a:t>
            </a:r>
          </a:p>
        </p:txBody>
      </p:sp>
      <p:sp>
        <p:nvSpPr>
          <p:cNvPr id="32" name="Content Placeholder 2">
            <a:extLst>
              <a:ext uri="{FF2B5EF4-FFF2-40B4-BE49-F238E27FC236}">
                <a16:creationId xmlns:a16="http://schemas.microsoft.com/office/drawing/2014/main" id="{804F8BDF-9D32-B84A-A754-41EE6E4100E7}"/>
              </a:ext>
            </a:extLst>
          </p:cNvPr>
          <p:cNvSpPr txBox="1">
            <a:spLocks/>
          </p:cNvSpPr>
          <p:nvPr/>
        </p:nvSpPr>
        <p:spPr>
          <a:xfrm>
            <a:off x="7396348" y="3868313"/>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Language type</a:t>
            </a:r>
          </a:p>
        </p:txBody>
      </p:sp>
      <p:sp>
        <p:nvSpPr>
          <p:cNvPr id="33" name="Content Placeholder 2">
            <a:extLst>
              <a:ext uri="{FF2B5EF4-FFF2-40B4-BE49-F238E27FC236}">
                <a16:creationId xmlns:a16="http://schemas.microsoft.com/office/drawing/2014/main" id="{84341476-8445-1542-A569-1F2D2922BBCE}"/>
              </a:ext>
            </a:extLst>
          </p:cNvPr>
          <p:cNvSpPr txBox="1">
            <a:spLocks/>
          </p:cNvSpPr>
          <p:nvPr/>
        </p:nvSpPr>
        <p:spPr>
          <a:xfrm>
            <a:off x="7396348" y="4488390"/>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Complexity of the hearing</a:t>
            </a:r>
          </a:p>
        </p:txBody>
      </p:sp>
      <p:sp>
        <p:nvSpPr>
          <p:cNvPr id="34" name="Content Placeholder 2">
            <a:extLst>
              <a:ext uri="{FF2B5EF4-FFF2-40B4-BE49-F238E27FC236}">
                <a16:creationId xmlns:a16="http://schemas.microsoft.com/office/drawing/2014/main" id="{B4E37F77-78F3-D744-A6C0-BF9A338F9C9D}"/>
              </a:ext>
            </a:extLst>
          </p:cNvPr>
          <p:cNvSpPr txBox="1">
            <a:spLocks/>
          </p:cNvSpPr>
          <p:nvPr/>
        </p:nvSpPr>
        <p:spPr>
          <a:xfrm>
            <a:off x="7396348" y="5108469"/>
            <a:ext cx="4305115" cy="70879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Conditions that may cause unreasonable delay in the proceedings</a:t>
            </a:r>
          </a:p>
        </p:txBody>
      </p:sp>
      <p:sp>
        <p:nvSpPr>
          <p:cNvPr id="51" name="Rectangle 50">
            <a:extLst>
              <a:ext uri="{FF2B5EF4-FFF2-40B4-BE49-F238E27FC236}">
                <a16:creationId xmlns:a16="http://schemas.microsoft.com/office/drawing/2014/main" id="{5CA5BE32-5CC9-CB47-BE95-8D7AE8A592ED}"/>
              </a:ext>
            </a:extLst>
          </p:cNvPr>
          <p:cNvSpPr>
            <a:spLocks noChangeAspect="1"/>
          </p:cNvSpPr>
          <p:nvPr/>
        </p:nvSpPr>
        <p:spPr>
          <a:xfrm>
            <a:off x="6977619" y="2673879"/>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357C6D9E-8439-4844-BCB2-CEBA99E84AC3}"/>
              </a:ext>
            </a:extLst>
          </p:cNvPr>
          <p:cNvSpPr>
            <a:spLocks noChangeAspect="1"/>
          </p:cNvSpPr>
          <p:nvPr/>
        </p:nvSpPr>
        <p:spPr>
          <a:xfrm>
            <a:off x="6977619" y="3298175"/>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C832099-7607-C741-B06F-CF2E40C3BB92}"/>
              </a:ext>
            </a:extLst>
          </p:cNvPr>
          <p:cNvSpPr>
            <a:spLocks noChangeAspect="1"/>
          </p:cNvSpPr>
          <p:nvPr/>
        </p:nvSpPr>
        <p:spPr>
          <a:xfrm>
            <a:off x="6977619" y="3914033"/>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F3B2F25B-322B-AC42-9BE9-31181A577B0F}"/>
              </a:ext>
            </a:extLst>
          </p:cNvPr>
          <p:cNvSpPr>
            <a:spLocks noChangeAspect="1"/>
          </p:cNvSpPr>
          <p:nvPr/>
        </p:nvSpPr>
        <p:spPr>
          <a:xfrm>
            <a:off x="6977619" y="4529891"/>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89AA67F8-450C-834E-B10C-B4625C8FF60F}"/>
              </a:ext>
            </a:extLst>
          </p:cNvPr>
          <p:cNvSpPr>
            <a:spLocks noChangeAspect="1"/>
          </p:cNvSpPr>
          <p:nvPr/>
        </p:nvSpPr>
        <p:spPr>
          <a:xfrm>
            <a:off x="6977619" y="5145749"/>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Content Placeholder 2">
            <a:extLst>
              <a:ext uri="{FF2B5EF4-FFF2-40B4-BE49-F238E27FC236}">
                <a16:creationId xmlns:a16="http://schemas.microsoft.com/office/drawing/2014/main" id="{208532C9-7230-A649-8D5A-5040FEB4EB52}"/>
              </a:ext>
            </a:extLst>
          </p:cNvPr>
          <p:cNvSpPr txBox="1">
            <a:spLocks/>
          </p:cNvSpPr>
          <p:nvPr/>
        </p:nvSpPr>
        <p:spPr>
          <a:xfrm>
            <a:off x="6977619" y="930129"/>
            <a:ext cx="3981265" cy="684226"/>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Which of the following apply (hint: there may be more than one correct answer)?</a:t>
            </a:r>
          </a:p>
        </p:txBody>
      </p:sp>
      <p:sp>
        <p:nvSpPr>
          <p:cNvPr id="67" name="Content Placeholder 2">
            <a:extLst>
              <a:ext uri="{FF2B5EF4-FFF2-40B4-BE49-F238E27FC236}">
                <a16:creationId xmlns:a16="http://schemas.microsoft.com/office/drawing/2014/main" id="{9F21301F-16BF-784D-BDB4-E86BBA855037}"/>
              </a:ext>
            </a:extLst>
          </p:cNvPr>
          <p:cNvSpPr txBox="1">
            <a:spLocks/>
          </p:cNvSpPr>
          <p:nvPr/>
        </p:nvSpPr>
        <p:spPr>
          <a:xfrm>
            <a:off x="6977619" y="6269409"/>
            <a:ext cx="4723844" cy="438483"/>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[Proceed to the next slide for the correct answer.]</a:t>
            </a:r>
          </a:p>
        </p:txBody>
      </p:sp>
    </p:spTree>
    <p:extLst>
      <p:ext uri="{BB962C8B-B14F-4D97-AF65-F5344CB8AC3E}">
        <p14:creationId xmlns:p14="http://schemas.microsoft.com/office/powerpoint/2010/main" val="393645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488A09-0DD8-8048-8BC6-AFA4159E1786}"/>
              </a:ext>
            </a:extLst>
          </p:cNvPr>
          <p:cNvSpPr>
            <a:spLocks noChangeAspect="1"/>
          </p:cNvSpPr>
          <p:nvPr/>
        </p:nvSpPr>
        <p:spPr>
          <a:xfrm>
            <a:off x="6096000" y="-37212"/>
            <a:ext cx="6217920" cy="6959506"/>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Practice (1 of 2)</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266460" cy="1048734"/>
          </a:xfrm>
        </p:spPr>
        <p:txBody>
          <a:bodyPr rIns="0">
            <a:noAutofit/>
          </a:bodyPr>
          <a:lstStyle/>
          <a:p>
            <a:r>
              <a:rPr lang="en-US" sz="1800" dirty="0"/>
              <a:t>A court interpreter scheduler or coordinator may seek your services remotely because of:</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1" name="Content Placeholder 2">
            <a:extLst>
              <a:ext uri="{FF2B5EF4-FFF2-40B4-BE49-F238E27FC236}">
                <a16:creationId xmlns:a16="http://schemas.microsoft.com/office/drawing/2014/main" id="{BEB84BEF-4D51-B742-B182-5B71E803F8D7}"/>
              </a:ext>
            </a:extLst>
          </p:cNvPr>
          <p:cNvSpPr txBox="1">
            <a:spLocks/>
          </p:cNvSpPr>
          <p:nvPr/>
        </p:nvSpPr>
        <p:spPr>
          <a:xfrm>
            <a:off x="7396348" y="2008082"/>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On-site interpreter unavailability</a:t>
            </a:r>
          </a:p>
        </p:txBody>
      </p:sp>
      <p:sp>
        <p:nvSpPr>
          <p:cNvPr id="25" name="Rectangle 24">
            <a:extLst>
              <a:ext uri="{FF2B5EF4-FFF2-40B4-BE49-F238E27FC236}">
                <a16:creationId xmlns:a16="http://schemas.microsoft.com/office/drawing/2014/main" id="{3266D7F3-908F-8C47-987A-825D219EDE34}"/>
              </a:ext>
            </a:extLst>
          </p:cNvPr>
          <p:cNvSpPr>
            <a:spLocks noChangeAspect="1"/>
          </p:cNvSpPr>
          <p:nvPr/>
        </p:nvSpPr>
        <p:spPr>
          <a:xfrm>
            <a:off x="6977619" y="2053802"/>
            <a:ext cx="274320" cy="274320"/>
          </a:xfrm>
          <a:prstGeom prst="rect">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26" name="Graphic 25" descr="Checkmark">
            <a:extLst>
              <a:ext uri="{FF2B5EF4-FFF2-40B4-BE49-F238E27FC236}">
                <a16:creationId xmlns:a16="http://schemas.microsoft.com/office/drawing/2014/main" id="{961606CE-95D1-5C48-A44B-B984F08FC7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556" y="2081739"/>
            <a:ext cx="218445" cy="218445"/>
          </a:xfrm>
          <a:prstGeom prst="rect">
            <a:avLst/>
          </a:prstGeom>
        </p:spPr>
      </p:pic>
      <p:sp>
        <p:nvSpPr>
          <p:cNvPr id="30" name="Content Placeholder 2">
            <a:extLst>
              <a:ext uri="{FF2B5EF4-FFF2-40B4-BE49-F238E27FC236}">
                <a16:creationId xmlns:a16="http://schemas.microsoft.com/office/drawing/2014/main" id="{49D36EFC-1B07-524C-8D97-A2A2EC99330B}"/>
              </a:ext>
            </a:extLst>
          </p:cNvPr>
          <p:cNvSpPr txBox="1">
            <a:spLocks/>
          </p:cNvSpPr>
          <p:nvPr/>
        </p:nvSpPr>
        <p:spPr>
          <a:xfrm>
            <a:off x="7396348" y="2628159"/>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Conflicts of interest</a:t>
            </a:r>
          </a:p>
        </p:txBody>
      </p:sp>
      <p:sp>
        <p:nvSpPr>
          <p:cNvPr id="31" name="Content Placeholder 2">
            <a:extLst>
              <a:ext uri="{FF2B5EF4-FFF2-40B4-BE49-F238E27FC236}">
                <a16:creationId xmlns:a16="http://schemas.microsoft.com/office/drawing/2014/main" id="{7BF116F8-E014-4947-825D-E2F2660E49BF}"/>
              </a:ext>
            </a:extLst>
          </p:cNvPr>
          <p:cNvSpPr txBox="1">
            <a:spLocks/>
          </p:cNvSpPr>
          <p:nvPr/>
        </p:nvSpPr>
        <p:spPr>
          <a:xfrm>
            <a:off x="7396348" y="3248236"/>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Court reporter preference</a:t>
            </a:r>
          </a:p>
        </p:txBody>
      </p:sp>
      <p:sp>
        <p:nvSpPr>
          <p:cNvPr id="32" name="Content Placeholder 2">
            <a:extLst>
              <a:ext uri="{FF2B5EF4-FFF2-40B4-BE49-F238E27FC236}">
                <a16:creationId xmlns:a16="http://schemas.microsoft.com/office/drawing/2014/main" id="{804F8BDF-9D32-B84A-A754-41EE6E4100E7}"/>
              </a:ext>
            </a:extLst>
          </p:cNvPr>
          <p:cNvSpPr txBox="1">
            <a:spLocks/>
          </p:cNvSpPr>
          <p:nvPr/>
        </p:nvSpPr>
        <p:spPr>
          <a:xfrm>
            <a:off x="7396348" y="3868313"/>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Language type</a:t>
            </a:r>
          </a:p>
        </p:txBody>
      </p:sp>
      <p:sp>
        <p:nvSpPr>
          <p:cNvPr id="33" name="Content Placeholder 2">
            <a:extLst>
              <a:ext uri="{FF2B5EF4-FFF2-40B4-BE49-F238E27FC236}">
                <a16:creationId xmlns:a16="http://schemas.microsoft.com/office/drawing/2014/main" id="{84341476-8445-1542-A569-1F2D2922BBCE}"/>
              </a:ext>
            </a:extLst>
          </p:cNvPr>
          <p:cNvSpPr txBox="1">
            <a:spLocks/>
          </p:cNvSpPr>
          <p:nvPr/>
        </p:nvSpPr>
        <p:spPr>
          <a:xfrm>
            <a:off x="7396348" y="4488390"/>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Complexity of the hearing</a:t>
            </a:r>
          </a:p>
        </p:txBody>
      </p:sp>
      <p:sp>
        <p:nvSpPr>
          <p:cNvPr id="34" name="Content Placeholder 2">
            <a:extLst>
              <a:ext uri="{FF2B5EF4-FFF2-40B4-BE49-F238E27FC236}">
                <a16:creationId xmlns:a16="http://schemas.microsoft.com/office/drawing/2014/main" id="{B4E37F77-78F3-D744-A6C0-BF9A338F9C9D}"/>
              </a:ext>
            </a:extLst>
          </p:cNvPr>
          <p:cNvSpPr txBox="1">
            <a:spLocks/>
          </p:cNvSpPr>
          <p:nvPr/>
        </p:nvSpPr>
        <p:spPr>
          <a:xfrm>
            <a:off x="7396348" y="5108469"/>
            <a:ext cx="4305115" cy="70879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Conditions that may cause unreasonable delay in the proceedings</a:t>
            </a:r>
          </a:p>
        </p:txBody>
      </p:sp>
      <p:sp>
        <p:nvSpPr>
          <p:cNvPr id="51" name="Rectangle 50">
            <a:extLst>
              <a:ext uri="{FF2B5EF4-FFF2-40B4-BE49-F238E27FC236}">
                <a16:creationId xmlns:a16="http://schemas.microsoft.com/office/drawing/2014/main" id="{5CA5BE32-5CC9-CB47-BE95-8D7AE8A592ED}"/>
              </a:ext>
            </a:extLst>
          </p:cNvPr>
          <p:cNvSpPr>
            <a:spLocks noChangeAspect="1"/>
          </p:cNvSpPr>
          <p:nvPr/>
        </p:nvSpPr>
        <p:spPr>
          <a:xfrm>
            <a:off x="6977619" y="2673879"/>
            <a:ext cx="274320" cy="274320"/>
          </a:xfrm>
          <a:prstGeom prst="rect">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52" name="Graphic 51" descr="Checkmark">
            <a:extLst>
              <a:ext uri="{FF2B5EF4-FFF2-40B4-BE49-F238E27FC236}">
                <a16:creationId xmlns:a16="http://schemas.microsoft.com/office/drawing/2014/main" id="{0C083777-51C5-2F41-8827-8F29138721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556" y="2701816"/>
            <a:ext cx="218445" cy="218445"/>
          </a:xfrm>
          <a:prstGeom prst="rect">
            <a:avLst/>
          </a:prstGeom>
        </p:spPr>
      </p:pic>
      <p:sp>
        <p:nvSpPr>
          <p:cNvPr id="54" name="Rectangle 53">
            <a:extLst>
              <a:ext uri="{FF2B5EF4-FFF2-40B4-BE49-F238E27FC236}">
                <a16:creationId xmlns:a16="http://schemas.microsoft.com/office/drawing/2014/main" id="{357C6D9E-8439-4844-BCB2-CEBA99E84AC3}"/>
              </a:ext>
            </a:extLst>
          </p:cNvPr>
          <p:cNvSpPr>
            <a:spLocks noChangeAspect="1"/>
          </p:cNvSpPr>
          <p:nvPr/>
        </p:nvSpPr>
        <p:spPr>
          <a:xfrm>
            <a:off x="6977619" y="3298175"/>
            <a:ext cx="274320" cy="27432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57" name="Rectangle 56">
            <a:extLst>
              <a:ext uri="{FF2B5EF4-FFF2-40B4-BE49-F238E27FC236}">
                <a16:creationId xmlns:a16="http://schemas.microsoft.com/office/drawing/2014/main" id="{6C832099-7607-C741-B06F-CF2E40C3BB92}"/>
              </a:ext>
            </a:extLst>
          </p:cNvPr>
          <p:cNvSpPr>
            <a:spLocks noChangeAspect="1"/>
          </p:cNvSpPr>
          <p:nvPr/>
        </p:nvSpPr>
        <p:spPr>
          <a:xfrm>
            <a:off x="6977619" y="3914033"/>
            <a:ext cx="274320" cy="274320"/>
          </a:xfrm>
          <a:prstGeom prst="rect">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58" name="Graphic 57" descr="Checkmark">
            <a:extLst>
              <a:ext uri="{FF2B5EF4-FFF2-40B4-BE49-F238E27FC236}">
                <a16:creationId xmlns:a16="http://schemas.microsoft.com/office/drawing/2014/main" id="{24906589-63B2-214B-BB55-07FAF885A3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556" y="3941970"/>
            <a:ext cx="218445" cy="218445"/>
          </a:xfrm>
          <a:prstGeom prst="rect">
            <a:avLst/>
          </a:prstGeom>
        </p:spPr>
      </p:pic>
      <p:sp>
        <p:nvSpPr>
          <p:cNvPr id="60" name="Rectangle 59">
            <a:extLst>
              <a:ext uri="{FF2B5EF4-FFF2-40B4-BE49-F238E27FC236}">
                <a16:creationId xmlns:a16="http://schemas.microsoft.com/office/drawing/2014/main" id="{F3B2F25B-322B-AC42-9BE9-31181A577B0F}"/>
              </a:ext>
            </a:extLst>
          </p:cNvPr>
          <p:cNvSpPr>
            <a:spLocks noChangeAspect="1"/>
          </p:cNvSpPr>
          <p:nvPr/>
        </p:nvSpPr>
        <p:spPr>
          <a:xfrm>
            <a:off x="6977619" y="4529891"/>
            <a:ext cx="274320" cy="274320"/>
          </a:xfrm>
          <a:prstGeom prst="rect">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61" name="Graphic 60" descr="Checkmark">
            <a:extLst>
              <a:ext uri="{FF2B5EF4-FFF2-40B4-BE49-F238E27FC236}">
                <a16:creationId xmlns:a16="http://schemas.microsoft.com/office/drawing/2014/main" id="{C704DC60-1AF8-A04D-BE61-F543A23A69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556" y="4557828"/>
            <a:ext cx="218445" cy="218445"/>
          </a:xfrm>
          <a:prstGeom prst="rect">
            <a:avLst/>
          </a:prstGeom>
        </p:spPr>
      </p:pic>
      <p:sp>
        <p:nvSpPr>
          <p:cNvPr id="63" name="Rectangle 62">
            <a:extLst>
              <a:ext uri="{FF2B5EF4-FFF2-40B4-BE49-F238E27FC236}">
                <a16:creationId xmlns:a16="http://schemas.microsoft.com/office/drawing/2014/main" id="{89AA67F8-450C-834E-B10C-B4625C8FF60F}"/>
              </a:ext>
            </a:extLst>
          </p:cNvPr>
          <p:cNvSpPr>
            <a:spLocks noChangeAspect="1"/>
          </p:cNvSpPr>
          <p:nvPr/>
        </p:nvSpPr>
        <p:spPr>
          <a:xfrm>
            <a:off x="6977619" y="5145749"/>
            <a:ext cx="274320" cy="274320"/>
          </a:xfrm>
          <a:prstGeom prst="rect">
            <a:avLst/>
          </a:prstGeom>
          <a:ln w="25400">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4" name="Graphic 63" descr="Checkmark">
            <a:extLst>
              <a:ext uri="{FF2B5EF4-FFF2-40B4-BE49-F238E27FC236}">
                <a16:creationId xmlns:a16="http://schemas.microsoft.com/office/drawing/2014/main" id="{D1549CBA-A7DA-3848-95CC-0CA6D0E13D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556" y="5173686"/>
            <a:ext cx="218445" cy="218445"/>
          </a:xfrm>
          <a:prstGeom prst="rect">
            <a:avLst/>
          </a:prstGeom>
        </p:spPr>
      </p:pic>
      <p:sp>
        <p:nvSpPr>
          <p:cNvPr id="65" name="Content Placeholder 2">
            <a:extLst>
              <a:ext uri="{FF2B5EF4-FFF2-40B4-BE49-F238E27FC236}">
                <a16:creationId xmlns:a16="http://schemas.microsoft.com/office/drawing/2014/main" id="{208532C9-7230-A649-8D5A-5040FEB4EB52}"/>
              </a:ext>
            </a:extLst>
          </p:cNvPr>
          <p:cNvSpPr txBox="1">
            <a:spLocks/>
          </p:cNvSpPr>
          <p:nvPr/>
        </p:nvSpPr>
        <p:spPr>
          <a:xfrm>
            <a:off x="6977619" y="930129"/>
            <a:ext cx="3981265" cy="684226"/>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Which of the following apply (hint: there may be more than one correct answer)?</a:t>
            </a:r>
          </a:p>
        </p:txBody>
      </p:sp>
    </p:spTree>
    <p:extLst>
      <p:ext uri="{BB962C8B-B14F-4D97-AF65-F5344CB8AC3E}">
        <p14:creationId xmlns:p14="http://schemas.microsoft.com/office/powerpoint/2010/main" val="443011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488A09-0DD8-8048-8BC6-AFA4159E1786}"/>
              </a:ext>
            </a:extLst>
          </p:cNvPr>
          <p:cNvSpPr>
            <a:spLocks noChangeAspect="1"/>
          </p:cNvSpPr>
          <p:nvPr/>
        </p:nvSpPr>
        <p:spPr>
          <a:xfrm>
            <a:off x="6096000" y="-37212"/>
            <a:ext cx="6217920" cy="6959506"/>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Practice (2 of 2)</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744494" cy="2105266"/>
          </a:xfrm>
        </p:spPr>
        <p:txBody>
          <a:bodyPr rIns="0">
            <a:noAutofit/>
          </a:bodyPr>
          <a:lstStyle/>
          <a:p>
            <a:r>
              <a:rPr lang="en-US" sz="1800" dirty="0"/>
              <a:t>Steven is working to establish communication between the parties necessary for a successful VRI experience. Who must be involved to ensure the needed coordination, knowledge, and cooperation is in place?</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1" name="Content Placeholder 2">
            <a:extLst>
              <a:ext uri="{FF2B5EF4-FFF2-40B4-BE49-F238E27FC236}">
                <a16:creationId xmlns:a16="http://schemas.microsoft.com/office/drawing/2014/main" id="{BEB84BEF-4D51-B742-B182-5B71E803F8D7}"/>
              </a:ext>
            </a:extLst>
          </p:cNvPr>
          <p:cNvSpPr txBox="1">
            <a:spLocks/>
          </p:cNvSpPr>
          <p:nvPr/>
        </p:nvSpPr>
        <p:spPr>
          <a:xfrm>
            <a:off x="7396348" y="2008082"/>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Judge and court personnel</a:t>
            </a:r>
          </a:p>
        </p:txBody>
      </p:sp>
      <p:sp>
        <p:nvSpPr>
          <p:cNvPr id="30" name="Content Placeholder 2">
            <a:extLst>
              <a:ext uri="{FF2B5EF4-FFF2-40B4-BE49-F238E27FC236}">
                <a16:creationId xmlns:a16="http://schemas.microsoft.com/office/drawing/2014/main" id="{49D36EFC-1B07-524C-8D97-A2A2EC99330B}"/>
              </a:ext>
            </a:extLst>
          </p:cNvPr>
          <p:cNvSpPr txBox="1">
            <a:spLocks/>
          </p:cNvSpPr>
          <p:nvPr/>
        </p:nvSpPr>
        <p:spPr>
          <a:xfrm>
            <a:off x="7396348" y="2628159"/>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Attorneys and their clients</a:t>
            </a:r>
          </a:p>
        </p:txBody>
      </p:sp>
      <p:sp>
        <p:nvSpPr>
          <p:cNvPr id="31" name="Content Placeholder 2">
            <a:extLst>
              <a:ext uri="{FF2B5EF4-FFF2-40B4-BE49-F238E27FC236}">
                <a16:creationId xmlns:a16="http://schemas.microsoft.com/office/drawing/2014/main" id="{7BF116F8-E014-4947-825D-E2F2660E49BF}"/>
              </a:ext>
            </a:extLst>
          </p:cNvPr>
          <p:cNvSpPr txBox="1">
            <a:spLocks/>
          </p:cNvSpPr>
          <p:nvPr/>
        </p:nvSpPr>
        <p:spPr>
          <a:xfrm>
            <a:off x="7396348" y="3248236"/>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The party needing the language assistance and the interpreter</a:t>
            </a:r>
          </a:p>
        </p:txBody>
      </p:sp>
      <p:sp>
        <p:nvSpPr>
          <p:cNvPr id="32" name="Content Placeholder 2">
            <a:extLst>
              <a:ext uri="{FF2B5EF4-FFF2-40B4-BE49-F238E27FC236}">
                <a16:creationId xmlns:a16="http://schemas.microsoft.com/office/drawing/2014/main" id="{804F8BDF-9D32-B84A-A754-41EE6E4100E7}"/>
              </a:ext>
            </a:extLst>
          </p:cNvPr>
          <p:cNvSpPr txBox="1">
            <a:spLocks/>
          </p:cNvSpPr>
          <p:nvPr/>
        </p:nvSpPr>
        <p:spPr>
          <a:xfrm>
            <a:off x="7396348" y="4113776"/>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All of the above</a:t>
            </a:r>
          </a:p>
        </p:txBody>
      </p:sp>
      <p:sp>
        <p:nvSpPr>
          <p:cNvPr id="65" name="Content Placeholder 2">
            <a:extLst>
              <a:ext uri="{FF2B5EF4-FFF2-40B4-BE49-F238E27FC236}">
                <a16:creationId xmlns:a16="http://schemas.microsoft.com/office/drawing/2014/main" id="{208532C9-7230-A649-8D5A-5040FEB4EB52}"/>
              </a:ext>
            </a:extLst>
          </p:cNvPr>
          <p:cNvSpPr txBox="1">
            <a:spLocks/>
          </p:cNvSpPr>
          <p:nvPr/>
        </p:nvSpPr>
        <p:spPr>
          <a:xfrm>
            <a:off x="6977619" y="930129"/>
            <a:ext cx="3981265" cy="684226"/>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Which is the best answer?</a:t>
            </a:r>
          </a:p>
        </p:txBody>
      </p:sp>
      <p:sp>
        <p:nvSpPr>
          <p:cNvPr id="67" name="Content Placeholder 2">
            <a:extLst>
              <a:ext uri="{FF2B5EF4-FFF2-40B4-BE49-F238E27FC236}">
                <a16:creationId xmlns:a16="http://schemas.microsoft.com/office/drawing/2014/main" id="{9F21301F-16BF-784D-BDB4-E86BBA855037}"/>
              </a:ext>
            </a:extLst>
          </p:cNvPr>
          <p:cNvSpPr txBox="1">
            <a:spLocks/>
          </p:cNvSpPr>
          <p:nvPr/>
        </p:nvSpPr>
        <p:spPr>
          <a:xfrm>
            <a:off x="6977619" y="6269409"/>
            <a:ext cx="4723844" cy="438483"/>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[Proceed to the next slide for the correct answer.]</a:t>
            </a:r>
          </a:p>
        </p:txBody>
      </p:sp>
      <p:sp>
        <p:nvSpPr>
          <p:cNvPr id="23" name="Oval 22">
            <a:extLst>
              <a:ext uri="{FF2B5EF4-FFF2-40B4-BE49-F238E27FC236}">
                <a16:creationId xmlns:a16="http://schemas.microsoft.com/office/drawing/2014/main" id="{0FFADF41-AF88-E745-B386-1DD922ADE29B}"/>
              </a:ext>
            </a:extLst>
          </p:cNvPr>
          <p:cNvSpPr>
            <a:spLocks/>
          </p:cNvSpPr>
          <p:nvPr/>
        </p:nvSpPr>
        <p:spPr>
          <a:xfrm>
            <a:off x="6977619" y="2053802"/>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5FE7B85-27BA-394B-BD51-B40AF48FC1EF}"/>
              </a:ext>
            </a:extLst>
          </p:cNvPr>
          <p:cNvSpPr>
            <a:spLocks/>
          </p:cNvSpPr>
          <p:nvPr/>
        </p:nvSpPr>
        <p:spPr>
          <a:xfrm>
            <a:off x="6977619" y="2672722"/>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4E0BD7B-ACCB-014A-93E9-117854E2DA66}"/>
              </a:ext>
            </a:extLst>
          </p:cNvPr>
          <p:cNvSpPr>
            <a:spLocks/>
          </p:cNvSpPr>
          <p:nvPr/>
        </p:nvSpPr>
        <p:spPr>
          <a:xfrm>
            <a:off x="6977619" y="3291840"/>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D9FD929-0461-2341-A8F7-2EA91AB0B060}"/>
              </a:ext>
            </a:extLst>
          </p:cNvPr>
          <p:cNvSpPr>
            <a:spLocks/>
          </p:cNvSpPr>
          <p:nvPr/>
        </p:nvSpPr>
        <p:spPr>
          <a:xfrm>
            <a:off x="6977619" y="4159496"/>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30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488A09-0DD8-8048-8BC6-AFA4159E1786}"/>
              </a:ext>
            </a:extLst>
          </p:cNvPr>
          <p:cNvSpPr>
            <a:spLocks noChangeAspect="1"/>
          </p:cNvSpPr>
          <p:nvPr/>
        </p:nvSpPr>
        <p:spPr>
          <a:xfrm>
            <a:off x="6096000" y="-37212"/>
            <a:ext cx="6217920" cy="6959506"/>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Practice (2 of 2)</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744494" cy="2105266"/>
          </a:xfrm>
        </p:spPr>
        <p:txBody>
          <a:bodyPr rIns="0">
            <a:noAutofit/>
          </a:bodyPr>
          <a:lstStyle/>
          <a:p>
            <a:r>
              <a:rPr lang="en-US" sz="1800" dirty="0"/>
              <a:t>Steven is working to establish communication between the parties necessary for a successful VRI experience. Who must be involved to ensure the needed coordination, knowledge, and cooperation is in place?</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1" name="Content Placeholder 2">
            <a:extLst>
              <a:ext uri="{FF2B5EF4-FFF2-40B4-BE49-F238E27FC236}">
                <a16:creationId xmlns:a16="http://schemas.microsoft.com/office/drawing/2014/main" id="{BEB84BEF-4D51-B742-B182-5B71E803F8D7}"/>
              </a:ext>
            </a:extLst>
          </p:cNvPr>
          <p:cNvSpPr txBox="1">
            <a:spLocks/>
          </p:cNvSpPr>
          <p:nvPr/>
        </p:nvSpPr>
        <p:spPr>
          <a:xfrm>
            <a:off x="7396348" y="2008082"/>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Judge and court personnel</a:t>
            </a:r>
          </a:p>
        </p:txBody>
      </p:sp>
      <p:sp>
        <p:nvSpPr>
          <p:cNvPr id="30" name="Content Placeholder 2">
            <a:extLst>
              <a:ext uri="{FF2B5EF4-FFF2-40B4-BE49-F238E27FC236}">
                <a16:creationId xmlns:a16="http://schemas.microsoft.com/office/drawing/2014/main" id="{49D36EFC-1B07-524C-8D97-A2A2EC99330B}"/>
              </a:ext>
            </a:extLst>
          </p:cNvPr>
          <p:cNvSpPr txBox="1">
            <a:spLocks/>
          </p:cNvSpPr>
          <p:nvPr/>
        </p:nvSpPr>
        <p:spPr>
          <a:xfrm>
            <a:off x="7396348" y="2628159"/>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Attorneys and their clients</a:t>
            </a:r>
          </a:p>
        </p:txBody>
      </p:sp>
      <p:sp>
        <p:nvSpPr>
          <p:cNvPr id="31" name="Content Placeholder 2">
            <a:extLst>
              <a:ext uri="{FF2B5EF4-FFF2-40B4-BE49-F238E27FC236}">
                <a16:creationId xmlns:a16="http://schemas.microsoft.com/office/drawing/2014/main" id="{7BF116F8-E014-4947-825D-E2F2660E49BF}"/>
              </a:ext>
            </a:extLst>
          </p:cNvPr>
          <p:cNvSpPr txBox="1">
            <a:spLocks/>
          </p:cNvSpPr>
          <p:nvPr/>
        </p:nvSpPr>
        <p:spPr>
          <a:xfrm>
            <a:off x="7396348" y="3248235"/>
            <a:ext cx="3981265" cy="66579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The party needing the language assistance and the interpreter</a:t>
            </a:r>
          </a:p>
        </p:txBody>
      </p:sp>
      <p:sp>
        <p:nvSpPr>
          <p:cNvPr id="32" name="Content Placeholder 2">
            <a:extLst>
              <a:ext uri="{FF2B5EF4-FFF2-40B4-BE49-F238E27FC236}">
                <a16:creationId xmlns:a16="http://schemas.microsoft.com/office/drawing/2014/main" id="{804F8BDF-9D32-B84A-A754-41EE6E4100E7}"/>
              </a:ext>
            </a:extLst>
          </p:cNvPr>
          <p:cNvSpPr txBox="1">
            <a:spLocks/>
          </p:cNvSpPr>
          <p:nvPr/>
        </p:nvSpPr>
        <p:spPr>
          <a:xfrm>
            <a:off x="7396348" y="4113776"/>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All of the above</a:t>
            </a:r>
          </a:p>
        </p:txBody>
      </p:sp>
      <p:sp>
        <p:nvSpPr>
          <p:cNvPr id="65" name="Content Placeholder 2">
            <a:extLst>
              <a:ext uri="{FF2B5EF4-FFF2-40B4-BE49-F238E27FC236}">
                <a16:creationId xmlns:a16="http://schemas.microsoft.com/office/drawing/2014/main" id="{208532C9-7230-A649-8D5A-5040FEB4EB52}"/>
              </a:ext>
            </a:extLst>
          </p:cNvPr>
          <p:cNvSpPr txBox="1">
            <a:spLocks/>
          </p:cNvSpPr>
          <p:nvPr/>
        </p:nvSpPr>
        <p:spPr>
          <a:xfrm>
            <a:off x="6977619" y="930129"/>
            <a:ext cx="3981265" cy="684226"/>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Which is the best answer?</a:t>
            </a:r>
          </a:p>
        </p:txBody>
      </p:sp>
      <p:sp>
        <p:nvSpPr>
          <p:cNvPr id="70" name="Oval 69">
            <a:extLst>
              <a:ext uri="{FF2B5EF4-FFF2-40B4-BE49-F238E27FC236}">
                <a16:creationId xmlns:a16="http://schemas.microsoft.com/office/drawing/2014/main" id="{FD9FD929-0461-2341-A8F7-2EA91AB0B060}"/>
              </a:ext>
            </a:extLst>
          </p:cNvPr>
          <p:cNvSpPr>
            <a:spLocks/>
          </p:cNvSpPr>
          <p:nvPr/>
        </p:nvSpPr>
        <p:spPr>
          <a:xfrm>
            <a:off x="6977619" y="4143821"/>
            <a:ext cx="274320" cy="27432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10FA583-B185-2141-AC29-1C3A2F1E6DA0}"/>
              </a:ext>
            </a:extLst>
          </p:cNvPr>
          <p:cNvSpPr>
            <a:spLocks noChangeAspect="1"/>
          </p:cNvSpPr>
          <p:nvPr/>
        </p:nvSpPr>
        <p:spPr>
          <a:xfrm>
            <a:off x="7046199" y="4212401"/>
            <a:ext cx="137160" cy="137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CAEC584-5874-6A40-9AA3-5BB86E175EBB}"/>
              </a:ext>
            </a:extLst>
          </p:cNvPr>
          <p:cNvSpPr>
            <a:spLocks/>
          </p:cNvSpPr>
          <p:nvPr/>
        </p:nvSpPr>
        <p:spPr>
          <a:xfrm>
            <a:off x="6977619" y="2053802"/>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CA75BE1-9786-6845-AA08-81A2E23D9544}"/>
              </a:ext>
            </a:extLst>
          </p:cNvPr>
          <p:cNvSpPr>
            <a:spLocks/>
          </p:cNvSpPr>
          <p:nvPr/>
        </p:nvSpPr>
        <p:spPr>
          <a:xfrm>
            <a:off x="6977619" y="2672722"/>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12348F-A88E-664D-96B2-39D99A75EEB0}"/>
              </a:ext>
            </a:extLst>
          </p:cNvPr>
          <p:cNvSpPr>
            <a:spLocks/>
          </p:cNvSpPr>
          <p:nvPr/>
        </p:nvSpPr>
        <p:spPr>
          <a:xfrm>
            <a:off x="6977619" y="3291840"/>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301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DF524FD6-51F1-E74D-8007-A85C960757E8}"/>
              </a:ext>
            </a:extLst>
          </p:cNvPr>
          <p:cNvSpPr/>
          <p:nvPr/>
        </p:nvSpPr>
        <p:spPr>
          <a:xfrm>
            <a:off x="-1950116" y="0"/>
            <a:ext cx="8195053" cy="68580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2883B4C8-3C5B-DB45-B218-73AA7552C86D}"/>
              </a:ext>
            </a:extLst>
          </p:cNvPr>
          <p:cNvSpPr/>
          <p:nvPr/>
        </p:nvSpPr>
        <p:spPr>
          <a:xfrm>
            <a:off x="-2394016" y="0"/>
            <a:ext cx="8195053" cy="6858001"/>
          </a:xfrm>
          <a:prstGeom prst="hexagon">
            <a:avLst/>
          </a:prstGeom>
          <a:blipFill dpi="0" rotWithShape="1">
            <a:blip r:embed="rId3"/>
            <a:srcRect/>
            <a:stretch>
              <a:fillRect l="23000" r="-2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6688837" y="1599354"/>
            <a:ext cx="4647129" cy="822960"/>
          </a:xfrm>
        </p:spPr>
        <p:txBody>
          <a:bodyPr anchor="t" anchorCtr="0">
            <a:normAutofit/>
          </a:bodyPr>
          <a:lstStyle/>
          <a:p>
            <a:r>
              <a:rPr lang="en-US" sz="3600" dirty="0">
                <a:solidFill>
                  <a:schemeClr val="bg1"/>
                </a:solidFill>
              </a:rPr>
              <a:t>Summary</a:t>
            </a:r>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6688837" y="2422314"/>
            <a:ext cx="4647129" cy="3127989"/>
          </a:xfrm>
        </p:spPr>
        <p:txBody>
          <a:bodyPr rIns="0">
            <a:noAutofit/>
          </a:bodyPr>
          <a:lstStyle/>
          <a:p>
            <a:r>
              <a:rPr lang="en-US" sz="1800" dirty="0">
                <a:solidFill>
                  <a:schemeClr val="bg1"/>
                </a:solidFill>
              </a:rPr>
              <a:t>Keep in mind that this training is just a basic overview. Some courts may also require completion of additional training on court-specific video remote interpreting policies, procedures, and video remote systems. Upon completion of these modules, you will have a better sense of your VRI-readiness.</a:t>
            </a:r>
          </a:p>
          <a:p>
            <a:r>
              <a:rPr lang="en-US" sz="1800" dirty="0">
                <a:solidFill>
                  <a:schemeClr val="bg1"/>
                </a:solidFill>
              </a:rPr>
              <a:t>You are now ready to view Module 2: How to be Successful at Video Remote Interpreting.</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Tree>
    <p:extLst>
      <p:ext uri="{BB962C8B-B14F-4D97-AF65-F5344CB8AC3E}">
        <p14:creationId xmlns:p14="http://schemas.microsoft.com/office/powerpoint/2010/main" val="203633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DF524FD6-51F1-E74D-8007-A85C960757E8}"/>
              </a:ext>
            </a:extLst>
          </p:cNvPr>
          <p:cNvSpPr/>
          <p:nvPr/>
        </p:nvSpPr>
        <p:spPr>
          <a:xfrm>
            <a:off x="1998473" y="136525"/>
            <a:ext cx="8195053" cy="6858001"/>
          </a:xfrm>
          <a:prstGeom prst="hexag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2883B4C8-3C5B-DB45-B218-73AA7552C86D}"/>
              </a:ext>
            </a:extLst>
          </p:cNvPr>
          <p:cNvSpPr/>
          <p:nvPr/>
        </p:nvSpPr>
        <p:spPr>
          <a:xfrm>
            <a:off x="2572062" y="616531"/>
            <a:ext cx="7047873" cy="589798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429921" y="3122730"/>
            <a:ext cx="5332153" cy="2355758"/>
          </a:xfrm>
        </p:spPr>
        <p:txBody>
          <a:bodyPr rIns="0">
            <a:noAutofit/>
          </a:bodyPr>
          <a:lstStyle/>
          <a:p>
            <a:pPr algn="ctr"/>
            <a:r>
              <a:rPr lang="en-US" sz="1800" dirty="0"/>
              <a:t>To have enough trained interpreters for the many languages requested, courts have implemented video remote interpreting (VRI) systems. VRI is a video telecommunication system that uses devices such as tablets, web cameras, or videophones to provide spoken or sign language interpreting through a remote or off-site interpreter.</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pic>
        <p:nvPicPr>
          <p:cNvPr id="10" name="Graphic 9" descr="Computer">
            <a:extLst>
              <a:ext uri="{FF2B5EF4-FFF2-40B4-BE49-F238E27FC236}">
                <a16:creationId xmlns:a16="http://schemas.microsoft.com/office/drawing/2014/main" id="{D7581EC6-7D94-0E48-B87F-C17E61228E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7347" y="1073242"/>
            <a:ext cx="1257300" cy="1257300"/>
          </a:xfrm>
          <a:prstGeom prst="rect">
            <a:avLst/>
          </a:prstGeom>
        </p:spPr>
      </p:pic>
      <p:sp>
        <p:nvSpPr>
          <p:cNvPr id="6" name="Title 5">
            <a:extLst>
              <a:ext uri="{FF2B5EF4-FFF2-40B4-BE49-F238E27FC236}">
                <a16:creationId xmlns:a16="http://schemas.microsoft.com/office/drawing/2014/main" id="{ED5DF0AC-2F4B-554D-82FA-53056B39DA2D}"/>
              </a:ext>
            </a:extLst>
          </p:cNvPr>
          <p:cNvSpPr>
            <a:spLocks noGrp="1"/>
          </p:cNvSpPr>
          <p:nvPr>
            <p:ph type="title"/>
          </p:nvPr>
        </p:nvSpPr>
        <p:spPr>
          <a:xfrm>
            <a:off x="2795353" y="2299770"/>
            <a:ext cx="6601287" cy="822960"/>
          </a:xfrm>
        </p:spPr>
        <p:txBody>
          <a:bodyPr/>
          <a:lstStyle/>
          <a:p>
            <a:pPr algn="ctr"/>
            <a:r>
              <a:rPr lang="en-US" dirty="0"/>
              <a:t>What is VRI?</a:t>
            </a:r>
          </a:p>
        </p:txBody>
      </p:sp>
    </p:spTree>
    <p:extLst>
      <p:ext uri="{BB962C8B-B14F-4D97-AF65-F5344CB8AC3E}">
        <p14:creationId xmlns:p14="http://schemas.microsoft.com/office/powerpoint/2010/main" val="302277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59C343D-D08A-4F4E-A75D-420A29E100E3}"/>
              </a:ext>
            </a:extLst>
          </p:cNvPr>
          <p:cNvSpPr/>
          <p:nvPr/>
        </p:nvSpPr>
        <p:spPr>
          <a:xfrm>
            <a:off x="1744963" y="-3957209"/>
            <a:ext cx="8702074" cy="728229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Hexagon 6">
            <a:extLst>
              <a:ext uri="{FF2B5EF4-FFF2-40B4-BE49-F238E27FC236}">
                <a16:creationId xmlns:a16="http://schemas.microsoft.com/office/drawing/2014/main" id="{1433CFA1-AF6B-AE4A-801F-33C24EA0995B}"/>
              </a:ext>
            </a:extLst>
          </p:cNvPr>
          <p:cNvSpPr/>
          <p:nvPr/>
        </p:nvSpPr>
        <p:spPr>
          <a:xfrm>
            <a:off x="1744963" y="3532910"/>
            <a:ext cx="8702074" cy="728229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Hexagon 7">
            <a:extLst>
              <a:ext uri="{FF2B5EF4-FFF2-40B4-BE49-F238E27FC236}">
                <a16:creationId xmlns:a16="http://schemas.microsoft.com/office/drawing/2014/main" id="{B6069C67-D61A-2543-BA1F-147B1413036D}"/>
              </a:ext>
            </a:extLst>
          </p:cNvPr>
          <p:cNvSpPr/>
          <p:nvPr/>
        </p:nvSpPr>
        <p:spPr>
          <a:xfrm>
            <a:off x="8769217"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3641148 h 7282295"/>
              <a:gd name="connsiteX1" fmla="*/ 1820575 w 6881499"/>
              <a:gd name="connsiteY1" fmla="*/ 0 h 7282295"/>
              <a:gd name="connsiteX2" fmla="*/ 6881499 w 6881499"/>
              <a:gd name="connsiteY2" fmla="*/ 0 h 7282295"/>
              <a:gd name="connsiteX3" fmla="*/ 6881499 w 6881499"/>
              <a:gd name="connsiteY3" fmla="*/ 7282295 h 7282295"/>
              <a:gd name="connsiteX4" fmla="*/ 1820575 w 6881499"/>
              <a:gd name="connsiteY4" fmla="*/ 7282295 h 7282295"/>
              <a:gd name="connsiteX5" fmla="*/ 0 w 6881499"/>
              <a:gd name="connsiteY5" fmla="*/ 3641148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3641148"/>
                </a:moveTo>
                <a:lnTo>
                  <a:pt x="1820575" y="0"/>
                </a:lnTo>
                <a:lnTo>
                  <a:pt x="6881499" y="0"/>
                </a:lnTo>
                <a:lnTo>
                  <a:pt x="6881499" y="7282295"/>
                </a:lnTo>
                <a:lnTo>
                  <a:pt x="1820575" y="7282295"/>
                </a:lnTo>
                <a:lnTo>
                  <a:pt x="0" y="3641148"/>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9" name="Hexagon 8">
            <a:extLst>
              <a:ext uri="{FF2B5EF4-FFF2-40B4-BE49-F238E27FC236}">
                <a16:creationId xmlns:a16="http://schemas.microsoft.com/office/drawing/2014/main" id="{502F114C-AAE6-924F-831D-D3AE0577AC97}"/>
              </a:ext>
            </a:extLst>
          </p:cNvPr>
          <p:cNvSpPr/>
          <p:nvPr/>
        </p:nvSpPr>
        <p:spPr>
          <a:xfrm>
            <a:off x="-3459105"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7282295 h 7282295"/>
              <a:gd name="connsiteX1" fmla="*/ 0 w 6881499"/>
              <a:gd name="connsiteY1" fmla="*/ 0 h 7282295"/>
              <a:gd name="connsiteX2" fmla="*/ 5060924 w 6881499"/>
              <a:gd name="connsiteY2" fmla="*/ 0 h 7282295"/>
              <a:gd name="connsiteX3" fmla="*/ 6881499 w 6881499"/>
              <a:gd name="connsiteY3" fmla="*/ 3641148 h 7282295"/>
              <a:gd name="connsiteX4" fmla="*/ 5060924 w 6881499"/>
              <a:gd name="connsiteY4" fmla="*/ 7282295 h 7282295"/>
              <a:gd name="connsiteX5" fmla="*/ 0 w 6881499"/>
              <a:gd name="connsiteY5" fmla="*/ 7282295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7282295"/>
                </a:moveTo>
                <a:lnTo>
                  <a:pt x="0" y="0"/>
                </a:lnTo>
                <a:lnTo>
                  <a:pt x="5060924" y="0"/>
                </a:lnTo>
                <a:lnTo>
                  <a:pt x="6881499" y="3641148"/>
                </a:lnTo>
                <a:lnTo>
                  <a:pt x="5060924" y="7282295"/>
                </a:lnTo>
                <a:lnTo>
                  <a:pt x="0" y="728229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Graphic 9" descr="Court">
            <a:extLst>
              <a:ext uri="{FF2B5EF4-FFF2-40B4-BE49-F238E27FC236}">
                <a16:creationId xmlns:a16="http://schemas.microsoft.com/office/drawing/2014/main" id="{18303B39-A8BD-6742-A46A-B916CC2C0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663" y="2806700"/>
            <a:ext cx="1244600" cy="1244600"/>
          </a:xfrm>
          <a:prstGeom prst="rect">
            <a:avLst/>
          </a:prstGeom>
        </p:spPr>
      </p:pic>
      <p:pic>
        <p:nvPicPr>
          <p:cNvPr id="11" name="Graphic 10" descr="House">
            <a:extLst>
              <a:ext uri="{FF2B5EF4-FFF2-40B4-BE49-F238E27FC236}">
                <a16:creationId xmlns:a16="http://schemas.microsoft.com/office/drawing/2014/main" id="{6FA8ED14-2109-294F-A450-2F9639950B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73505" y="4457698"/>
            <a:ext cx="1244600" cy="1244600"/>
          </a:xfrm>
          <a:prstGeom prst="rect">
            <a:avLst/>
          </a:prstGeom>
        </p:spPr>
      </p:pic>
      <p:pic>
        <p:nvPicPr>
          <p:cNvPr id="12" name="Graphic 11" descr="Document">
            <a:extLst>
              <a:ext uri="{FF2B5EF4-FFF2-40B4-BE49-F238E27FC236}">
                <a16:creationId xmlns:a16="http://schemas.microsoft.com/office/drawing/2014/main" id="{8DF0D0E2-C6A6-4140-A323-65AACA2143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00938" y="2882901"/>
            <a:ext cx="1092198" cy="1092198"/>
          </a:xfrm>
          <a:prstGeom prst="rect">
            <a:avLst/>
          </a:prstGeom>
        </p:spPr>
      </p:pic>
      <p:sp>
        <p:nvSpPr>
          <p:cNvPr id="13" name="Content Placeholder 2">
            <a:extLst>
              <a:ext uri="{FF2B5EF4-FFF2-40B4-BE49-F238E27FC236}">
                <a16:creationId xmlns:a16="http://schemas.microsoft.com/office/drawing/2014/main" id="{FA287670-1900-BA42-B7B0-2F029A030070}"/>
              </a:ext>
            </a:extLst>
          </p:cNvPr>
          <p:cNvSpPr>
            <a:spLocks noGrp="1"/>
          </p:cNvSpPr>
          <p:nvPr>
            <p:ph idx="1"/>
          </p:nvPr>
        </p:nvSpPr>
        <p:spPr>
          <a:xfrm>
            <a:off x="3607643" y="1712552"/>
            <a:ext cx="4976324" cy="718614"/>
          </a:xfrm>
        </p:spPr>
        <p:txBody>
          <a:bodyPr rIns="0">
            <a:noAutofit/>
          </a:bodyPr>
          <a:lstStyle/>
          <a:p>
            <a:pPr algn="ctr"/>
            <a:r>
              <a:rPr lang="en-US" sz="1800" dirty="0"/>
              <a:t>Courts commonly have three options for providing video remote interpreters:</a:t>
            </a:r>
          </a:p>
        </p:txBody>
      </p:sp>
      <p:sp>
        <p:nvSpPr>
          <p:cNvPr id="14" name="Title 5">
            <a:extLst>
              <a:ext uri="{FF2B5EF4-FFF2-40B4-BE49-F238E27FC236}">
                <a16:creationId xmlns:a16="http://schemas.microsoft.com/office/drawing/2014/main" id="{D8A2F536-CCC3-BD45-B9F6-894EC9DB4900}"/>
              </a:ext>
            </a:extLst>
          </p:cNvPr>
          <p:cNvSpPr>
            <a:spLocks noGrp="1"/>
          </p:cNvSpPr>
          <p:nvPr>
            <p:ph type="title"/>
          </p:nvPr>
        </p:nvSpPr>
        <p:spPr>
          <a:xfrm>
            <a:off x="2795353" y="889592"/>
            <a:ext cx="6601287" cy="822960"/>
          </a:xfrm>
        </p:spPr>
        <p:txBody>
          <a:bodyPr/>
          <a:lstStyle/>
          <a:p>
            <a:pPr algn="ctr"/>
            <a:r>
              <a:rPr lang="en-US" dirty="0"/>
              <a:t>VRI Options</a:t>
            </a:r>
          </a:p>
        </p:txBody>
      </p:sp>
      <p:sp>
        <p:nvSpPr>
          <p:cNvPr id="4" name="Rectangle 3">
            <a:extLst>
              <a:ext uri="{FF2B5EF4-FFF2-40B4-BE49-F238E27FC236}">
                <a16:creationId xmlns:a16="http://schemas.microsoft.com/office/drawing/2014/main" id="{7A1F4634-4A7F-EA4F-941E-8FD2F2955DE8}"/>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Tree>
    <p:extLst>
      <p:ext uri="{BB962C8B-B14F-4D97-AF65-F5344CB8AC3E}">
        <p14:creationId xmlns:p14="http://schemas.microsoft.com/office/powerpoint/2010/main" val="426502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59C343D-D08A-4F4E-A75D-420A29E100E3}"/>
              </a:ext>
            </a:extLst>
          </p:cNvPr>
          <p:cNvSpPr/>
          <p:nvPr/>
        </p:nvSpPr>
        <p:spPr>
          <a:xfrm>
            <a:off x="1744963" y="-3957209"/>
            <a:ext cx="8702074" cy="728229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Hexagon 6">
            <a:extLst>
              <a:ext uri="{FF2B5EF4-FFF2-40B4-BE49-F238E27FC236}">
                <a16:creationId xmlns:a16="http://schemas.microsoft.com/office/drawing/2014/main" id="{1433CFA1-AF6B-AE4A-801F-33C24EA0995B}"/>
              </a:ext>
            </a:extLst>
          </p:cNvPr>
          <p:cNvSpPr/>
          <p:nvPr/>
        </p:nvSpPr>
        <p:spPr>
          <a:xfrm>
            <a:off x="1744963" y="3532910"/>
            <a:ext cx="8702074" cy="728229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Hexagon 7">
            <a:extLst>
              <a:ext uri="{FF2B5EF4-FFF2-40B4-BE49-F238E27FC236}">
                <a16:creationId xmlns:a16="http://schemas.microsoft.com/office/drawing/2014/main" id="{B6069C67-D61A-2543-BA1F-147B1413036D}"/>
              </a:ext>
            </a:extLst>
          </p:cNvPr>
          <p:cNvSpPr/>
          <p:nvPr/>
        </p:nvSpPr>
        <p:spPr>
          <a:xfrm>
            <a:off x="8769217"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3641148 h 7282295"/>
              <a:gd name="connsiteX1" fmla="*/ 1820575 w 6881499"/>
              <a:gd name="connsiteY1" fmla="*/ 0 h 7282295"/>
              <a:gd name="connsiteX2" fmla="*/ 6881499 w 6881499"/>
              <a:gd name="connsiteY2" fmla="*/ 0 h 7282295"/>
              <a:gd name="connsiteX3" fmla="*/ 6881499 w 6881499"/>
              <a:gd name="connsiteY3" fmla="*/ 7282295 h 7282295"/>
              <a:gd name="connsiteX4" fmla="*/ 1820575 w 6881499"/>
              <a:gd name="connsiteY4" fmla="*/ 7282295 h 7282295"/>
              <a:gd name="connsiteX5" fmla="*/ 0 w 6881499"/>
              <a:gd name="connsiteY5" fmla="*/ 3641148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3641148"/>
                </a:moveTo>
                <a:lnTo>
                  <a:pt x="1820575" y="0"/>
                </a:lnTo>
                <a:lnTo>
                  <a:pt x="6881499" y="0"/>
                </a:lnTo>
                <a:lnTo>
                  <a:pt x="6881499" y="7282295"/>
                </a:lnTo>
                <a:lnTo>
                  <a:pt x="1820575" y="7282295"/>
                </a:lnTo>
                <a:lnTo>
                  <a:pt x="0" y="3641148"/>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pic>
        <p:nvPicPr>
          <p:cNvPr id="11" name="Graphic 10" descr="House">
            <a:extLst>
              <a:ext uri="{FF2B5EF4-FFF2-40B4-BE49-F238E27FC236}">
                <a16:creationId xmlns:a16="http://schemas.microsoft.com/office/drawing/2014/main" id="{6FA8ED14-2109-294F-A450-2F9639950B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3505" y="4457698"/>
            <a:ext cx="1244600" cy="1244600"/>
          </a:xfrm>
          <a:prstGeom prst="rect">
            <a:avLst/>
          </a:prstGeom>
        </p:spPr>
      </p:pic>
      <p:pic>
        <p:nvPicPr>
          <p:cNvPr id="12" name="Graphic 11" descr="Document">
            <a:extLst>
              <a:ext uri="{FF2B5EF4-FFF2-40B4-BE49-F238E27FC236}">
                <a16:creationId xmlns:a16="http://schemas.microsoft.com/office/drawing/2014/main" id="{8DF0D0E2-C6A6-4140-A323-65AACA2143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0938" y="2882901"/>
            <a:ext cx="1092198" cy="1092198"/>
          </a:xfrm>
          <a:prstGeom prst="rect">
            <a:avLst/>
          </a:prstGeom>
        </p:spPr>
      </p:pic>
      <p:sp>
        <p:nvSpPr>
          <p:cNvPr id="13" name="Content Placeholder 2">
            <a:extLst>
              <a:ext uri="{FF2B5EF4-FFF2-40B4-BE49-F238E27FC236}">
                <a16:creationId xmlns:a16="http://schemas.microsoft.com/office/drawing/2014/main" id="{FA287670-1900-BA42-B7B0-2F029A030070}"/>
              </a:ext>
            </a:extLst>
          </p:cNvPr>
          <p:cNvSpPr>
            <a:spLocks noGrp="1"/>
          </p:cNvSpPr>
          <p:nvPr>
            <p:ph idx="1"/>
          </p:nvPr>
        </p:nvSpPr>
        <p:spPr>
          <a:xfrm>
            <a:off x="3607643" y="1712552"/>
            <a:ext cx="4976324" cy="718614"/>
          </a:xfrm>
        </p:spPr>
        <p:txBody>
          <a:bodyPr rIns="0">
            <a:noAutofit/>
          </a:bodyPr>
          <a:lstStyle/>
          <a:p>
            <a:pPr algn="ctr"/>
            <a:r>
              <a:rPr lang="en-US" sz="1800" dirty="0"/>
              <a:t>Courts commonly have three options for providing video remote interpreters:</a:t>
            </a:r>
          </a:p>
        </p:txBody>
      </p:sp>
      <p:sp>
        <p:nvSpPr>
          <p:cNvPr id="14" name="Title 5">
            <a:extLst>
              <a:ext uri="{FF2B5EF4-FFF2-40B4-BE49-F238E27FC236}">
                <a16:creationId xmlns:a16="http://schemas.microsoft.com/office/drawing/2014/main" id="{D8A2F536-CCC3-BD45-B9F6-894EC9DB4900}"/>
              </a:ext>
            </a:extLst>
          </p:cNvPr>
          <p:cNvSpPr>
            <a:spLocks noGrp="1"/>
          </p:cNvSpPr>
          <p:nvPr>
            <p:ph type="title"/>
          </p:nvPr>
        </p:nvSpPr>
        <p:spPr>
          <a:xfrm>
            <a:off x="2795353" y="889592"/>
            <a:ext cx="6601287" cy="822960"/>
          </a:xfrm>
        </p:spPr>
        <p:txBody>
          <a:bodyPr/>
          <a:lstStyle/>
          <a:p>
            <a:pPr algn="ctr"/>
            <a:r>
              <a:rPr lang="en-US" dirty="0"/>
              <a:t>VRI Options</a:t>
            </a:r>
          </a:p>
        </p:txBody>
      </p:sp>
      <p:sp>
        <p:nvSpPr>
          <p:cNvPr id="9" name="Hexagon 8">
            <a:extLst>
              <a:ext uri="{FF2B5EF4-FFF2-40B4-BE49-F238E27FC236}">
                <a16:creationId xmlns:a16="http://schemas.microsoft.com/office/drawing/2014/main" id="{502F114C-AAE6-924F-831D-D3AE0577AC97}"/>
              </a:ext>
            </a:extLst>
          </p:cNvPr>
          <p:cNvSpPr/>
          <p:nvPr/>
        </p:nvSpPr>
        <p:spPr>
          <a:xfrm>
            <a:off x="-2318087"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7282295 h 7282295"/>
              <a:gd name="connsiteX1" fmla="*/ 0 w 6881499"/>
              <a:gd name="connsiteY1" fmla="*/ 0 h 7282295"/>
              <a:gd name="connsiteX2" fmla="*/ 5060924 w 6881499"/>
              <a:gd name="connsiteY2" fmla="*/ 0 h 7282295"/>
              <a:gd name="connsiteX3" fmla="*/ 6881499 w 6881499"/>
              <a:gd name="connsiteY3" fmla="*/ 3641148 h 7282295"/>
              <a:gd name="connsiteX4" fmla="*/ 5060924 w 6881499"/>
              <a:gd name="connsiteY4" fmla="*/ 7282295 h 7282295"/>
              <a:gd name="connsiteX5" fmla="*/ 0 w 6881499"/>
              <a:gd name="connsiteY5" fmla="*/ 7282295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7282295"/>
                </a:moveTo>
                <a:lnTo>
                  <a:pt x="0" y="0"/>
                </a:lnTo>
                <a:lnTo>
                  <a:pt x="5060924" y="0"/>
                </a:lnTo>
                <a:lnTo>
                  <a:pt x="6881499" y="3641148"/>
                </a:lnTo>
                <a:lnTo>
                  <a:pt x="5060924" y="7282295"/>
                </a:lnTo>
                <a:lnTo>
                  <a:pt x="0" y="728229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Rectangle 3">
            <a:extLst>
              <a:ext uri="{FF2B5EF4-FFF2-40B4-BE49-F238E27FC236}">
                <a16:creationId xmlns:a16="http://schemas.microsoft.com/office/drawing/2014/main" id="{7A1F4634-4A7F-EA4F-941E-8FD2F2955DE8}"/>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grpSp>
        <p:nvGrpSpPr>
          <p:cNvPr id="2" name="Group 1">
            <a:extLst>
              <a:ext uri="{FF2B5EF4-FFF2-40B4-BE49-F238E27FC236}">
                <a16:creationId xmlns:a16="http://schemas.microsoft.com/office/drawing/2014/main" id="{662C4CD1-DEDC-2844-BB79-BDFB51F50913}"/>
              </a:ext>
            </a:extLst>
          </p:cNvPr>
          <p:cNvGrpSpPr/>
          <p:nvPr/>
        </p:nvGrpSpPr>
        <p:grpSpPr>
          <a:xfrm>
            <a:off x="92902" y="2093188"/>
            <a:ext cx="3295713" cy="2660442"/>
            <a:chOff x="92902" y="2806700"/>
            <a:chExt cx="3295713" cy="2660442"/>
          </a:xfrm>
        </p:grpSpPr>
        <p:pic>
          <p:nvPicPr>
            <p:cNvPr id="10" name="Graphic 9" descr="Court">
              <a:extLst>
                <a:ext uri="{FF2B5EF4-FFF2-40B4-BE49-F238E27FC236}">
                  <a16:creationId xmlns:a16="http://schemas.microsoft.com/office/drawing/2014/main" id="{18303B39-A8BD-6742-A46A-B916CC2C0B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2663" y="2806700"/>
              <a:ext cx="1244600" cy="1244600"/>
            </a:xfrm>
            <a:prstGeom prst="rect">
              <a:avLst/>
            </a:prstGeom>
          </p:spPr>
        </p:pic>
        <p:sp>
          <p:nvSpPr>
            <p:cNvPr id="17" name="Content Placeholder 2">
              <a:extLst>
                <a:ext uri="{FF2B5EF4-FFF2-40B4-BE49-F238E27FC236}">
                  <a16:creationId xmlns:a16="http://schemas.microsoft.com/office/drawing/2014/main" id="{392D675A-1744-BC40-B563-80806A16A5B7}"/>
                </a:ext>
              </a:extLst>
            </p:cNvPr>
            <p:cNvSpPr txBox="1">
              <a:spLocks/>
            </p:cNvSpPr>
            <p:nvPr/>
          </p:nvSpPr>
          <p:spPr>
            <a:xfrm>
              <a:off x="92902" y="4197867"/>
              <a:ext cx="3295713" cy="1269275"/>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t>Staff or freelance interpreters working from court facilities</a:t>
              </a:r>
            </a:p>
          </p:txBody>
        </p:sp>
      </p:grpSp>
    </p:spTree>
    <p:extLst>
      <p:ext uri="{BB962C8B-B14F-4D97-AF65-F5344CB8AC3E}">
        <p14:creationId xmlns:p14="http://schemas.microsoft.com/office/powerpoint/2010/main" val="319155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59C343D-D08A-4F4E-A75D-420A29E100E3}"/>
              </a:ext>
            </a:extLst>
          </p:cNvPr>
          <p:cNvSpPr/>
          <p:nvPr/>
        </p:nvSpPr>
        <p:spPr>
          <a:xfrm>
            <a:off x="1744963" y="-3957209"/>
            <a:ext cx="8702074" cy="728229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Hexagon 6">
            <a:extLst>
              <a:ext uri="{FF2B5EF4-FFF2-40B4-BE49-F238E27FC236}">
                <a16:creationId xmlns:a16="http://schemas.microsoft.com/office/drawing/2014/main" id="{1433CFA1-AF6B-AE4A-801F-33C24EA0995B}"/>
              </a:ext>
            </a:extLst>
          </p:cNvPr>
          <p:cNvSpPr/>
          <p:nvPr/>
        </p:nvSpPr>
        <p:spPr>
          <a:xfrm>
            <a:off x="1744963" y="3532910"/>
            <a:ext cx="8702074" cy="728229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Hexagon 7">
            <a:extLst>
              <a:ext uri="{FF2B5EF4-FFF2-40B4-BE49-F238E27FC236}">
                <a16:creationId xmlns:a16="http://schemas.microsoft.com/office/drawing/2014/main" id="{B6069C67-D61A-2543-BA1F-147B1413036D}"/>
              </a:ext>
            </a:extLst>
          </p:cNvPr>
          <p:cNvSpPr/>
          <p:nvPr/>
        </p:nvSpPr>
        <p:spPr>
          <a:xfrm>
            <a:off x="7628198"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3641148 h 7282295"/>
              <a:gd name="connsiteX1" fmla="*/ 1820575 w 6881499"/>
              <a:gd name="connsiteY1" fmla="*/ 0 h 7282295"/>
              <a:gd name="connsiteX2" fmla="*/ 6881499 w 6881499"/>
              <a:gd name="connsiteY2" fmla="*/ 0 h 7282295"/>
              <a:gd name="connsiteX3" fmla="*/ 6881499 w 6881499"/>
              <a:gd name="connsiteY3" fmla="*/ 7282295 h 7282295"/>
              <a:gd name="connsiteX4" fmla="*/ 1820575 w 6881499"/>
              <a:gd name="connsiteY4" fmla="*/ 7282295 h 7282295"/>
              <a:gd name="connsiteX5" fmla="*/ 0 w 6881499"/>
              <a:gd name="connsiteY5" fmla="*/ 3641148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3641148"/>
                </a:moveTo>
                <a:lnTo>
                  <a:pt x="1820575" y="0"/>
                </a:lnTo>
                <a:lnTo>
                  <a:pt x="6881499" y="0"/>
                </a:lnTo>
                <a:lnTo>
                  <a:pt x="6881499" y="7282295"/>
                </a:lnTo>
                <a:lnTo>
                  <a:pt x="1820575" y="7282295"/>
                </a:lnTo>
                <a:lnTo>
                  <a:pt x="0" y="3641148"/>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pic>
        <p:nvPicPr>
          <p:cNvPr id="11" name="Graphic 10" descr="House">
            <a:extLst>
              <a:ext uri="{FF2B5EF4-FFF2-40B4-BE49-F238E27FC236}">
                <a16:creationId xmlns:a16="http://schemas.microsoft.com/office/drawing/2014/main" id="{6FA8ED14-2109-294F-A450-2F9639950B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3505" y="4457698"/>
            <a:ext cx="1244600" cy="1244600"/>
          </a:xfrm>
          <a:prstGeom prst="rect">
            <a:avLst/>
          </a:prstGeom>
        </p:spPr>
      </p:pic>
      <p:pic>
        <p:nvPicPr>
          <p:cNvPr id="12" name="Graphic 11" descr="Document">
            <a:extLst>
              <a:ext uri="{FF2B5EF4-FFF2-40B4-BE49-F238E27FC236}">
                <a16:creationId xmlns:a16="http://schemas.microsoft.com/office/drawing/2014/main" id="{8DF0D0E2-C6A6-4140-A323-65AACA2143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0938" y="2245590"/>
            <a:ext cx="1092198" cy="1092198"/>
          </a:xfrm>
          <a:prstGeom prst="rect">
            <a:avLst/>
          </a:prstGeom>
        </p:spPr>
      </p:pic>
      <p:sp>
        <p:nvSpPr>
          <p:cNvPr id="13" name="Content Placeholder 2">
            <a:extLst>
              <a:ext uri="{FF2B5EF4-FFF2-40B4-BE49-F238E27FC236}">
                <a16:creationId xmlns:a16="http://schemas.microsoft.com/office/drawing/2014/main" id="{FA287670-1900-BA42-B7B0-2F029A030070}"/>
              </a:ext>
            </a:extLst>
          </p:cNvPr>
          <p:cNvSpPr>
            <a:spLocks noGrp="1"/>
          </p:cNvSpPr>
          <p:nvPr>
            <p:ph idx="1"/>
          </p:nvPr>
        </p:nvSpPr>
        <p:spPr>
          <a:xfrm>
            <a:off x="3607643" y="1712552"/>
            <a:ext cx="4976324" cy="718614"/>
          </a:xfrm>
        </p:spPr>
        <p:txBody>
          <a:bodyPr rIns="0">
            <a:noAutofit/>
          </a:bodyPr>
          <a:lstStyle/>
          <a:p>
            <a:pPr algn="ctr"/>
            <a:r>
              <a:rPr lang="en-US" sz="1800" dirty="0"/>
              <a:t>Courts commonly have three options for providing video remote interpreters:</a:t>
            </a:r>
          </a:p>
        </p:txBody>
      </p:sp>
      <p:sp>
        <p:nvSpPr>
          <p:cNvPr id="14" name="Title 5">
            <a:extLst>
              <a:ext uri="{FF2B5EF4-FFF2-40B4-BE49-F238E27FC236}">
                <a16:creationId xmlns:a16="http://schemas.microsoft.com/office/drawing/2014/main" id="{D8A2F536-CCC3-BD45-B9F6-894EC9DB4900}"/>
              </a:ext>
            </a:extLst>
          </p:cNvPr>
          <p:cNvSpPr>
            <a:spLocks noGrp="1"/>
          </p:cNvSpPr>
          <p:nvPr>
            <p:ph type="title"/>
          </p:nvPr>
        </p:nvSpPr>
        <p:spPr>
          <a:xfrm>
            <a:off x="2795353" y="889592"/>
            <a:ext cx="6601287" cy="822960"/>
          </a:xfrm>
        </p:spPr>
        <p:txBody>
          <a:bodyPr/>
          <a:lstStyle/>
          <a:p>
            <a:pPr algn="ctr"/>
            <a:r>
              <a:rPr lang="en-US" dirty="0"/>
              <a:t>VRI Options</a:t>
            </a:r>
          </a:p>
        </p:txBody>
      </p:sp>
      <p:sp>
        <p:nvSpPr>
          <p:cNvPr id="16" name="Content Placeholder 2">
            <a:extLst>
              <a:ext uri="{FF2B5EF4-FFF2-40B4-BE49-F238E27FC236}">
                <a16:creationId xmlns:a16="http://schemas.microsoft.com/office/drawing/2014/main" id="{DF24EC07-DD9E-AA4A-8C72-AE433521109E}"/>
              </a:ext>
            </a:extLst>
          </p:cNvPr>
          <p:cNvSpPr txBox="1">
            <a:spLocks/>
          </p:cNvSpPr>
          <p:nvPr/>
        </p:nvSpPr>
        <p:spPr>
          <a:xfrm>
            <a:off x="8957084" y="3484355"/>
            <a:ext cx="2979906" cy="1269275"/>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chemeClr val="bg1"/>
                </a:solidFill>
              </a:rPr>
              <a:t>Interpreters employed by private organizations</a:t>
            </a:r>
          </a:p>
        </p:txBody>
      </p:sp>
      <p:sp>
        <p:nvSpPr>
          <p:cNvPr id="18" name="Hexagon 8">
            <a:extLst>
              <a:ext uri="{FF2B5EF4-FFF2-40B4-BE49-F238E27FC236}">
                <a16:creationId xmlns:a16="http://schemas.microsoft.com/office/drawing/2014/main" id="{ADB1B848-4E14-B74C-8E85-C1447863DA56}"/>
              </a:ext>
            </a:extLst>
          </p:cNvPr>
          <p:cNvSpPr/>
          <p:nvPr/>
        </p:nvSpPr>
        <p:spPr>
          <a:xfrm>
            <a:off x="-3459105"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7282295 h 7282295"/>
              <a:gd name="connsiteX1" fmla="*/ 0 w 6881499"/>
              <a:gd name="connsiteY1" fmla="*/ 0 h 7282295"/>
              <a:gd name="connsiteX2" fmla="*/ 5060924 w 6881499"/>
              <a:gd name="connsiteY2" fmla="*/ 0 h 7282295"/>
              <a:gd name="connsiteX3" fmla="*/ 6881499 w 6881499"/>
              <a:gd name="connsiteY3" fmla="*/ 3641148 h 7282295"/>
              <a:gd name="connsiteX4" fmla="*/ 5060924 w 6881499"/>
              <a:gd name="connsiteY4" fmla="*/ 7282295 h 7282295"/>
              <a:gd name="connsiteX5" fmla="*/ 0 w 6881499"/>
              <a:gd name="connsiteY5" fmla="*/ 7282295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7282295"/>
                </a:moveTo>
                <a:lnTo>
                  <a:pt x="0" y="0"/>
                </a:lnTo>
                <a:lnTo>
                  <a:pt x="5060924" y="0"/>
                </a:lnTo>
                <a:lnTo>
                  <a:pt x="6881499" y="3641148"/>
                </a:lnTo>
                <a:lnTo>
                  <a:pt x="5060924" y="7282295"/>
                </a:lnTo>
                <a:lnTo>
                  <a:pt x="0" y="728229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9" name="Graphic 18" descr="Court">
            <a:extLst>
              <a:ext uri="{FF2B5EF4-FFF2-40B4-BE49-F238E27FC236}">
                <a16:creationId xmlns:a16="http://schemas.microsoft.com/office/drawing/2014/main" id="{3B88A5D7-D300-174C-8358-69999C19D8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2663" y="2806700"/>
            <a:ext cx="1244600" cy="1244600"/>
          </a:xfrm>
          <a:prstGeom prst="rect">
            <a:avLst/>
          </a:prstGeom>
        </p:spPr>
      </p:pic>
      <p:sp>
        <p:nvSpPr>
          <p:cNvPr id="4" name="Rectangle 3">
            <a:extLst>
              <a:ext uri="{FF2B5EF4-FFF2-40B4-BE49-F238E27FC236}">
                <a16:creationId xmlns:a16="http://schemas.microsoft.com/office/drawing/2014/main" id="{7A1F4634-4A7F-EA4F-941E-8FD2F2955DE8}"/>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Tree>
    <p:extLst>
      <p:ext uri="{BB962C8B-B14F-4D97-AF65-F5344CB8AC3E}">
        <p14:creationId xmlns:p14="http://schemas.microsoft.com/office/powerpoint/2010/main" val="47396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59C343D-D08A-4F4E-A75D-420A29E100E3}"/>
              </a:ext>
            </a:extLst>
          </p:cNvPr>
          <p:cNvSpPr/>
          <p:nvPr/>
        </p:nvSpPr>
        <p:spPr>
          <a:xfrm>
            <a:off x="1744963" y="-3957209"/>
            <a:ext cx="8702074" cy="728229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Hexagon 7">
            <a:extLst>
              <a:ext uri="{FF2B5EF4-FFF2-40B4-BE49-F238E27FC236}">
                <a16:creationId xmlns:a16="http://schemas.microsoft.com/office/drawing/2014/main" id="{B6069C67-D61A-2543-BA1F-147B1413036D}"/>
              </a:ext>
            </a:extLst>
          </p:cNvPr>
          <p:cNvSpPr/>
          <p:nvPr/>
        </p:nvSpPr>
        <p:spPr>
          <a:xfrm>
            <a:off x="8769217"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3641148 h 7282295"/>
              <a:gd name="connsiteX1" fmla="*/ 1820575 w 6881499"/>
              <a:gd name="connsiteY1" fmla="*/ 0 h 7282295"/>
              <a:gd name="connsiteX2" fmla="*/ 6881499 w 6881499"/>
              <a:gd name="connsiteY2" fmla="*/ 0 h 7282295"/>
              <a:gd name="connsiteX3" fmla="*/ 6881499 w 6881499"/>
              <a:gd name="connsiteY3" fmla="*/ 7282295 h 7282295"/>
              <a:gd name="connsiteX4" fmla="*/ 1820575 w 6881499"/>
              <a:gd name="connsiteY4" fmla="*/ 7282295 h 7282295"/>
              <a:gd name="connsiteX5" fmla="*/ 0 w 6881499"/>
              <a:gd name="connsiteY5" fmla="*/ 3641148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3641148"/>
                </a:moveTo>
                <a:lnTo>
                  <a:pt x="1820575" y="0"/>
                </a:lnTo>
                <a:lnTo>
                  <a:pt x="6881499" y="0"/>
                </a:lnTo>
                <a:lnTo>
                  <a:pt x="6881499" y="7282295"/>
                </a:lnTo>
                <a:lnTo>
                  <a:pt x="1820575" y="7282295"/>
                </a:lnTo>
                <a:lnTo>
                  <a:pt x="0" y="3641148"/>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9" name="Hexagon 8">
            <a:extLst>
              <a:ext uri="{FF2B5EF4-FFF2-40B4-BE49-F238E27FC236}">
                <a16:creationId xmlns:a16="http://schemas.microsoft.com/office/drawing/2014/main" id="{502F114C-AAE6-924F-831D-D3AE0577AC97}"/>
              </a:ext>
            </a:extLst>
          </p:cNvPr>
          <p:cNvSpPr/>
          <p:nvPr/>
        </p:nvSpPr>
        <p:spPr>
          <a:xfrm>
            <a:off x="-3459105"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7282295 h 7282295"/>
              <a:gd name="connsiteX1" fmla="*/ 0 w 6881499"/>
              <a:gd name="connsiteY1" fmla="*/ 0 h 7282295"/>
              <a:gd name="connsiteX2" fmla="*/ 5060924 w 6881499"/>
              <a:gd name="connsiteY2" fmla="*/ 0 h 7282295"/>
              <a:gd name="connsiteX3" fmla="*/ 6881499 w 6881499"/>
              <a:gd name="connsiteY3" fmla="*/ 3641148 h 7282295"/>
              <a:gd name="connsiteX4" fmla="*/ 5060924 w 6881499"/>
              <a:gd name="connsiteY4" fmla="*/ 7282295 h 7282295"/>
              <a:gd name="connsiteX5" fmla="*/ 0 w 6881499"/>
              <a:gd name="connsiteY5" fmla="*/ 7282295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7282295"/>
                </a:moveTo>
                <a:lnTo>
                  <a:pt x="0" y="0"/>
                </a:lnTo>
                <a:lnTo>
                  <a:pt x="5060924" y="0"/>
                </a:lnTo>
                <a:lnTo>
                  <a:pt x="6881499" y="3641148"/>
                </a:lnTo>
                <a:lnTo>
                  <a:pt x="5060924" y="7282295"/>
                </a:lnTo>
                <a:lnTo>
                  <a:pt x="0" y="728229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Graphic 9" descr="Court">
            <a:extLst>
              <a:ext uri="{FF2B5EF4-FFF2-40B4-BE49-F238E27FC236}">
                <a16:creationId xmlns:a16="http://schemas.microsoft.com/office/drawing/2014/main" id="{18303B39-A8BD-6742-A46A-B916CC2C0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663" y="2806700"/>
            <a:ext cx="1244600" cy="1244600"/>
          </a:xfrm>
          <a:prstGeom prst="rect">
            <a:avLst/>
          </a:prstGeom>
        </p:spPr>
      </p:pic>
      <p:pic>
        <p:nvPicPr>
          <p:cNvPr id="12" name="Graphic 11" descr="Document">
            <a:extLst>
              <a:ext uri="{FF2B5EF4-FFF2-40B4-BE49-F238E27FC236}">
                <a16:creationId xmlns:a16="http://schemas.microsoft.com/office/drawing/2014/main" id="{8DF0D0E2-C6A6-4140-A323-65AACA2143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00938" y="2882901"/>
            <a:ext cx="1092198" cy="1092198"/>
          </a:xfrm>
          <a:prstGeom prst="rect">
            <a:avLst/>
          </a:prstGeom>
        </p:spPr>
      </p:pic>
      <p:sp>
        <p:nvSpPr>
          <p:cNvPr id="13" name="Content Placeholder 2">
            <a:extLst>
              <a:ext uri="{FF2B5EF4-FFF2-40B4-BE49-F238E27FC236}">
                <a16:creationId xmlns:a16="http://schemas.microsoft.com/office/drawing/2014/main" id="{FA287670-1900-BA42-B7B0-2F029A030070}"/>
              </a:ext>
            </a:extLst>
          </p:cNvPr>
          <p:cNvSpPr>
            <a:spLocks noGrp="1"/>
          </p:cNvSpPr>
          <p:nvPr>
            <p:ph idx="1"/>
          </p:nvPr>
        </p:nvSpPr>
        <p:spPr>
          <a:xfrm>
            <a:off x="3607643" y="1712552"/>
            <a:ext cx="4976324" cy="718614"/>
          </a:xfrm>
        </p:spPr>
        <p:txBody>
          <a:bodyPr rIns="0">
            <a:noAutofit/>
          </a:bodyPr>
          <a:lstStyle/>
          <a:p>
            <a:pPr algn="ctr"/>
            <a:r>
              <a:rPr lang="en-US" sz="1800" dirty="0"/>
              <a:t>Courts commonly have three options for providing video remote interpreters:</a:t>
            </a:r>
          </a:p>
        </p:txBody>
      </p:sp>
      <p:sp>
        <p:nvSpPr>
          <p:cNvPr id="14" name="Title 5">
            <a:extLst>
              <a:ext uri="{FF2B5EF4-FFF2-40B4-BE49-F238E27FC236}">
                <a16:creationId xmlns:a16="http://schemas.microsoft.com/office/drawing/2014/main" id="{D8A2F536-CCC3-BD45-B9F6-894EC9DB4900}"/>
              </a:ext>
            </a:extLst>
          </p:cNvPr>
          <p:cNvSpPr>
            <a:spLocks noGrp="1"/>
          </p:cNvSpPr>
          <p:nvPr>
            <p:ph type="title"/>
          </p:nvPr>
        </p:nvSpPr>
        <p:spPr>
          <a:xfrm>
            <a:off x="2795353" y="889592"/>
            <a:ext cx="6601287" cy="822960"/>
          </a:xfrm>
        </p:spPr>
        <p:txBody>
          <a:bodyPr/>
          <a:lstStyle/>
          <a:p>
            <a:pPr algn="ctr"/>
            <a:r>
              <a:rPr lang="en-US" dirty="0"/>
              <a:t>VRI Options</a:t>
            </a:r>
          </a:p>
        </p:txBody>
      </p:sp>
      <p:sp>
        <p:nvSpPr>
          <p:cNvPr id="4" name="Rectangle 3">
            <a:extLst>
              <a:ext uri="{FF2B5EF4-FFF2-40B4-BE49-F238E27FC236}">
                <a16:creationId xmlns:a16="http://schemas.microsoft.com/office/drawing/2014/main" id="{7A1F4634-4A7F-EA4F-941E-8FD2F2955DE8}"/>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7" name="Hexagon 6">
            <a:extLst>
              <a:ext uri="{FF2B5EF4-FFF2-40B4-BE49-F238E27FC236}">
                <a16:creationId xmlns:a16="http://schemas.microsoft.com/office/drawing/2014/main" id="{1433CFA1-AF6B-AE4A-801F-33C24EA0995B}"/>
              </a:ext>
            </a:extLst>
          </p:cNvPr>
          <p:cNvSpPr/>
          <p:nvPr/>
        </p:nvSpPr>
        <p:spPr>
          <a:xfrm>
            <a:off x="1744963" y="2671618"/>
            <a:ext cx="8702074" cy="728229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1" name="Graphic 10" descr="House">
            <a:extLst>
              <a:ext uri="{FF2B5EF4-FFF2-40B4-BE49-F238E27FC236}">
                <a16:creationId xmlns:a16="http://schemas.microsoft.com/office/drawing/2014/main" id="{6FA8ED14-2109-294F-A450-2F9639950B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73505" y="3268816"/>
            <a:ext cx="1244600" cy="1244600"/>
          </a:xfrm>
          <a:prstGeom prst="rect">
            <a:avLst/>
          </a:prstGeom>
        </p:spPr>
      </p:pic>
      <p:sp>
        <p:nvSpPr>
          <p:cNvPr id="15" name="Content Placeholder 2">
            <a:extLst>
              <a:ext uri="{FF2B5EF4-FFF2-40B4-BE49-F238E27FC236}">
                <a16:creationId xmlns:a16="http://schemas.microsoft.com/office/drawing/2014/main" id="{47071278-2C11-CF44-9A77-4292313B3099}"/>
              </a:ext>
            </a:extLst>
          </p:cNvPr>
          <p:cNvSpPr txBox="1">
            <a:spLocks/>
          </p:cNvSpPr>
          <p:nvPr/>
        </p:nvSpPr>
        <p:spPr>
          <a:xfrm>
            <a:off x="4470556" y="4684729"/>
            <a:ext cx="3250498" cy="1269275"/>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chemeClr val="bg1"/>
                </a:solidFill>
              </a:rPr>
              <a:t>Freelance interpreters working from their homes or offices</a:t>
            </a:r>
          </a:p>
        </p:txBody>
      </p:sp>
    </p:spTree>
    <p:extLst>
      <p:ext uri="{BB962C8B-B14F-4D97-AF65-F5344CB8AC3E}">
        <p14:creationId xmlns:p14="http://schemas.microsoft.com/office/powerpoint/2010/main" val="99569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59C343D-D08A-4F4E-A75D-420A29E100E3}"/>
              </a:ext>
            </a:extLst>
          </p:cNvPr>
          <p:cNvSpPr/>
          <p:nvPr/>
        </p:nvSpPr>
        <p:spPr>
          <a:xfrm>
            <a:off x="1744963" y="-5391155"/>
            <a:ext cx="8702074" cy="728229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Hexagon 6">
            <a:extLst>
              <a:ext uri="{FF2B5EF4-FFF2-40B4-BE49-F238E27FC236}">
                <a16:creationId xmlns:a16="http://schemas.microsoft.com/office/drawing/2014/main" id="{1433CFA1-AF6B-AE4A-801F-33C24EA0995B}"/>
              </a:ext>
            </a:extLst>
          </p:cNvPr>
          <p:cNvSpPr/>
          <p:nvPr/>
        </p:nvSpPr>
        <p:spPr>
          <a:xfrm>
            <a:off x="1744963" y="2098964"/>
            <a:ext cx="8702074" cy="728229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Hexagon 7">
            <a:extLst>
              <a:ext uri="{FF2B5EF4-FFF2-40B4-BE49-F238E27FC236}">
                <a16:creationId xmlns:a16="http://schemas.microsoft.com/office/drawing/2014/main" id="{B6069C67-D61A-2543-BA1F-147B1413036D}"/>
              </a:ext>
            </a:extLst>
          </p:cNvPr>
          <p:cNvSpPr/>
          <p:nvPr/>
        </p:nvSpPr>
        <p:spPr>
          <a:xfrm>
            <a:off x="8769217" y="-1646093"/>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3641148 h 7282295"/>
              <a:gd name="connsiteX1" fmla="*/ 1820575 w 6881499"/>
              <a:gd name="connsiteY1" fmla="*/ 0 h 7282295"/>
              <a:gd name="connsiteX2" fmla="*/ 6881499 w 6881499"/>
              <a:gd name="connsiteY2" fmla="*/ 0 h 7282295"/>
              <a:gd name="connsiteX3" fmla="*/ 6881499 w 6881499"/>
              <a:gd name="connsiteY3" fmla="*/ 7282295 h 7282295"/>
              <a:gd name="connsiteX4" fmla="*/ 1820575 w 6881499"/>
              <a:gd name="connsiteY4" fmla="*/ 7282295 h 7282295"/>
              <a:gd name="connsiteX5" fmla="*/ 0 w 6881499"/>
              <a:gd name="connsiteY5" fmla="*/ 3641148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3641148"/>
                </a:moveTo>
                <a:lnTo>
                  <a:pt x="1820575" y="0"/>
                </a:lnTo>
                <a:lnTo>
                  <a:pt x="6881499" y="0"/>
                </a:lnTo>
                <a:lnTo>
                  <a:pt x="6881499" y="7282295"/>
                </a:lnTo>
                <a:lnTo>
                  <a:pt x="1820575" y="7282295"/>
                </a:lnTo>
                <a:lnTo>
                  <a:pt x="0" y="3641148"/>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9" name="Hexagon 8">
            <a:extLst>
              <a:ext uri="{FF2B5EF4-FFF2-40B4-BE49-F238E27FC236}">
                <a16:creationId xmlns:a16="http://schemas.microsoft.com/office/drawing/2014/main" id="{502F114C-AAE6-924F-831D-D3AE0577AC97}"/>
              </a:ext>
            </a:extLst>
          </p:cNvPr>
          <p:cNvSpPr/>
          <p:nvPr/>
        </p:nvSpPr>
        <p:spPr>
          <a:xfrm>
            <a:off x="-3459105" y="-1646093"/>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7282295 h 7282295"/>
              <a:gd name="connsiteX1" fmla="*/ 0 w 6881499"/>
              <a:gd name="connsiteY1" fmla="*/ 0 h 7282295"/>
              <a:gd name="connsiteX2" fmla="*/ 5060924 w 6881499"/>
              <a:gd name="connsiteY2" fmla="*/ 0 h 7282295"/>
              <a:gd name="connsiteX3" fmla="*/ 6881499 w 6881499"/>
              <a:gd name="connsiteY3" fmla="*/ 3641148 h 7282295"/>
              <a:gd name="connsiteX4" fmla="*/ 5060924 w 6881499"/>
              <a:gd name="connsiteY4" fmla="*/ 7282295 h 7282295"/>
              <a:gd name="connsiteX5" fmla="*/ 0 w 6881499"/>
              <a:gd name="connsiteY5" fmla="*/ 7282295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7282295"/>
                </a:moveTo>
                <a:lnTo>
                  <a:pt x="0" y="0"/>
                </a:lnTo>
                <a:lnTo>
                  <a:pt x="5060924" y="0"/>
                </a:lnTo>
                <a:lnTo>
                  <a:pt x="6881499" y="3641148"/>
                </a:lnTo>
                <a:lnTo>
                  <a:pt x="5060924" y="7282295"/>
                </a:lnTo>
                <a:lnTo>
                  <a:pt x="0" y="728229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Graphic 9" descr="Court">
            <a:extLst>
              <a:ext uri="{FF2B5EF4-FFF2-40B4-BE49-F238E27FC236}">
                <a16:creationId xmlns:a16="http://schemas.microsoft.com/office/drawing/2014/main" id="{18303B39-A8BD-6742-A46A-B916CC2C0B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663" y="1372754"/>
            <a:ext cx="1244600" cy="1244600"/>
          </a:xfrm>
          <a:prstGeom prst="rect">
            <a:avLst/>
          </a:prstGeom>
        </p:spPr>
      </p:pic>
      <p:pic>
        <p:nvPicPr>
          <p:cNvPr id="11" name="Graphic 10" descr="House">
            <a:extLst>
              <a:ext uri="{FF2B5EF4-FFF2-40B4-BE49-F238E27FC236}">
                <a16:creationId xmlns:a16="http://schemas.microsoft.com/office/drawing/2014/main" id="{6FA8ED14-2109-294F-A450-2F9639950B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3505" y="2617354"/>
            <a:ext cx="1244600" cy="1244600"/>
          </a:xfrm>
          <a:prstGeom prst="rect">
            <a:avLst/>
          </a:prstGeom>
        </p:spPr>
      </p:pic>
      <p:pic>
        <p:nvPicPr>
          <p:cNvPr id="12" name="Graphic 11" descr="Document">
            <a:extLst>
              <a:ext uri="{FF2B5EF4-FFF2-40B4-BE49-F238E27FC236}">
                <a16:creationId xmlns:a16="http://schemas.microsoft.com/office/drawing/2014/main" id="{8DF0D0E2-C6A6-4140-A323-65AACA2143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938" y="1448955"/>
            <a:ext cx="1092198" cy="1092198"/>
          </a:xfrm>
          <a:prstGeom prst="rect">
            <a:avLst/>
          </a:prstGeom>
        </p:spPr>
      </p:pic>
      <p:sp>
        <p:nvSpPr>
          <p:cNvPr id="4" name="Rectangle 3">
            <a:extLst>
              <a:ext uri="{FF2B5EF4-FFF2-40B4-BE49-F238E27FC236}">
                <a16:creationId xmlns:a16="http://schemas.microsoft.com/office/drawing/2014/main" id="{7A1F4634-4A7F-EA4F-941E-8FD2F2955DE8}"/>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6" name="Rectangle 15">
            <a:extLst>
              <a:ext uri="{FF2B5EF4-FFF2-40B4-BE49-F238E27FC236}">
                <a16:creationId xmlns:a16="http://schemas.microsoft.com/office/drawing/2014/main" id="{C7EE3D67-E168-204B-91FD-CC6CDFD9E78B}"/>
              </a:ext>
            </a:extLst>
          </p:cNvPr>
          <p:cNvSpPr/>
          <p:nvPr/>
        </p:nvSpPr>
        <p:spPr>
          <a:xfrm>
            <a:off x="-121920" y="4925291"/>
            <a:ext cx="12435840" cy="19327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pic>
        <p:nvPicPr>
          <p:cNvPr id="17" name="Graphic 16" descr="Checkmark">
            <a:extLst>
              <a:ext uri="{FF2B5EF4-FFF2-40B4-BE49-F238E27FC236}">
                <a16:creationId xmlns:a16="http://schemas.microsoft.com/office/drawing/2014/main" id="{AD1CC5FE-54D0-4A47-AFC2-4B8DAF3F20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6433" y="5434445"/>
            <a:ext cx="914400" cy="914400"/>
          </a:xfrm>
          <a:prstGeom prst="rect">
            <a:avLst/>
          </a:prstGeom>
        </p:spPr>
      </p:pic>
      <p:sp>
        <p:nvSpPr>
          <p:cNvPr id="19" name="Content Placeholder 2">
            <a:extLst>
              <a:ext uri="{FF2B5EF4-FFF2-40B4-BE49-F238E27FC236}">
                <a16:creationId xmlns:a16="http://schemas.microsoft.com/office/drawing/2014/main" id="{CA2FC9CC-ABC4-6F48-ADFB-9C817BE89761}"/>
              </a:ext>
            </a:extLst>
          </p:cNvPr>
          <p:cNvSpPr>
            <a:spLocks noGrp="1"/>
          </p:cNvSpPr>
          <p:nvPr>
            <p:ph idx="1"/>
          </p:nvPr>
        </p:nvSpPr>
        <p:spPr>
          <a:xfrm>
            <a:off x="4192322" y="5402297"/>
            <a:ext cx="4605564" cy="978696"/>
          </a:xfrm>
        </p:spPr>
        <p:txBody>
          <a:bodyPr rIns="0">
            <a:noAutofit/>
          </a:bodyPr>
          <a:lstStyle/>
          <a:p>
            <a:r>
              <a:rPr lang="en-US" sz="1800" dirty="0">
                <a:solidFill>
                  <a:schemeClr val="bg1"/>
                </a:solidFill>
              </a:rPr>
              <a:t>State courts typically use all of these options to gain access to trained interpreters and to respond to language needs.</a:t>
            </a:r>
          </a:p>
        </p:txBody>
      </p:sp>
    </p:spTree>
    <p:extLst>
      <p:ext uri="{BB962C8B-B14F-4D97-AF65-F5344CB8AC3E}">
        <p14:creationId xmlns:p14="http://schemas.microsoft.com/office/powerpoint/2010/main" val="279833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VRI Considerations</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266460" cy="1048734"/>
          </a:xfrm>
        </p:spPr>
        <p:txBody>
          <a:bodyPr rIns="0">
            <a:noAutofit/>
          </a:bodyPr>
          <a:lstStyle/>
          <a:p>
            <a:r>
              <a:rPr lang="en-US" sz="1800" dirty="0"/>
              <a:t>In determining when and how to use VRI, courts consider several factors, such as:</a:t>
            </a:r>
          </a:p>
        </p:txBody>
      </p:sp>
      <p:sp>
        <p:nvSpPr>
          <p:cNvPr id="7" name="Hexagon 6">
            <a:extLst>
              <a:ext uri="{FF2B5EF4-FFF2-40B4-BE49-F238E27FC236}">
                <a16:creationId xmlns:a16="http://schemas.microsoft.com/office/drawing/2014/main" id="{74D19D55-3A87-714F-95C5-28F5E12EC359}"/>
              </a:ext>
            </a:extLst>
          </p:cNvPr>
          <p:cNvSpPr/>
          <p:nvPr/>
        </p:nvSpPr>
        <p:spPr>
          <a:xfrm>
            <a:off x="5244234" y="0"/>
            <a:ext cx="8195053" cy="68580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056307D-28EC-974E-A622-2988EE714E61}"/>
              </a:ext>
            </a:extLst>
          </p:cNvPr>
          <p:cNvSpPr/>
          <p:nvPr/>
        </p:nvSpPr>
        <p:spPr>
          <a:xfrm>
            <a:off x="5680695"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7231502"/>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04040"/>
      </a:dk2>
      <a:lt2>
        <a:srgbClr val="E7E6E6"/>
      </a:lt2>
      <a:accent1>
        <a:srgbClr val="6E273D"/>
      </a:accent1>
      <a:accent2>
        <a:srgbClr val="BC4F27"/>
      </a:accent2>
      <a:accent3>
        <a:srgbClr val="D79C4D"/>
      </a:accent3>
      <a:accent4>
        <a:srgbClr val="699142"/>
      </a:accent4>
      <a:accent5>
        <a:srgbClr val="156570"/>
      </a:accent5>
      <a:accent6>
        <a:srgbClr val="253E69"/>
      </a:accent6>
      <a:hlink>
        <a:srgbClr val="156570"/>
      </a:hlink>
      <a:folHlink>
        <a:srgbClr val="6E27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1400</Words>
  <Application>Microsoft Office PowerPoint</Application>
  <PresentationFormat>Widescreen</PresentationFormat>
  <Paragraphs>220</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Georgia</vt:lpstr>
      <vt:lpstr>Office Theme</vt:lpstr>
      <vt:lpstr> </vt:lpstr>
      <vt:lpstr>Introduction</vt:lpstr>
      <vt:lpstr>What is VRI?</vt:lpstr>
      <vt:lpstr>VRI Options</vt:lpstr>
      <vt:lpstr>VRI Options</vt:lpstr>
      <vt:lpstr>VRI Options</vt:lpstr>
      <vt:lpstr>VRI Options</vt:lpstr>
      <vt:lpstr>PowerPoint Presentation</vt:lpstr>
      <vt:lpstr>VRI Considerations</vt:lpstr>
      <vt:lpstr>VRI Considerations</vt:lpstr>
      <vt:lpstr>VRI Considerations</vt:lpstr>
      <vt:lpstr>VRI Considerations</vt:lpstr>
      <vt:lpstr>VRI Considerations</vt:lpstr>
      <vt:lpstr>VRI Considerations</vt:lpstr>
      <vt:lpstr>Success Factors</vt:lpstr>
      <vt:lpstr>VRI Considerations</vt:lpstr>
      <vt:lpstr>VRI Considerations</vt:lpstr>
      <vt:lpstr>VRI Considerations</vt:lpstr>
      <vt:lpstr>VRI Considerations</vt:lpstr>
      <vt:lpstr>VRI Considerations</vt:lpstr>
      <vt:lpstr>Practice (1 of 2)</vt:lpstr>
      <vt:lpstr>Practice (1 of 2)</vt:lpstr>
      <vt:lpstr>Practice (2 of 2)</vt:lpstr>
      <vt:lpstr>Practice (2 of 2)</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White</dc:creator>
  <cp:lastModifiedBy>Shelly Boyce</cp:lastModifiedBy>
  <cp:revision>28</cp:revision>
  <dcterms:created xsi:type="dcterms:W3CDTF">2019-11-18T18:29:30Z</dcterms:created>
  <dcterms:modified xsi:type="dcterms:W3CDTF">2019-11-26T19:09:36Z</dcterms:modified>
</cp:coreProperties>
</file>