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9" r:id="rId5"/>
    <p:sldId id="302" r:id="rId6"/>
    <p:sldId id="303" r:id="rId7"/>
    <p:sldId id="304" r:id="rId8"/>
    <p:sldId id="305" r:id="rId9"/>
    <p:sldId id="306" r:id="rId10"/>
    <p:sldId id="307" r:id="rId11"/>
    <p:sldId id="30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ed White" initials="JW" lastIdx="13" clrIdx="0">
    <p:extLst>
      <p:ext uri="{19B8F6BF-5375-455C-9EA6-DF929625EA0E}">
        <p15:presenceInfo xmlns:p15="http://schemas.microsoft.com/office/powerpoint/2012/main" userId="S::jwhite@principledtechnologies.com::19379139-236f-4316-aee6-23530430e03b" providerId="AD"/>
      </p:ext>
    </p:extLst>
  </p:cmAuthor>
  <p:cmAuthor id="2" name="Hassan DuRant" initials="HD" lastIdx="1" clrIdx="1">
    <p:extLst>
      <p:ext uri="{19B8F6BF-5375-455C-9EA6-DF929625EA0E}">
        <p15:presenceInfo xmlns:p15="http://schemas.microsoft.com/office/powerpoint/2012/main" userId="S::hdurant@principledtechnologies.com::380db13a-2058-46fb-bd5e-ce88ed45c8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89" autoAdjust="0"/>
    <p:restoredTop sz="91800" autoAdjust="0"/>
  </p:normalViewPr>
  <p:slideViewPr>
    <p:cSldViewPr snapToGrid="0" snapToObjects="1">
      <p:cViewPr varScale="1">
        <p:scale>
          <a:sx n="91" d="100"/>
          <a:sy n="91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D8373-7E0A-4349-A7E9-3D0A48B4E75E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8159C-0190-5C4D-837E-D48D34D673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36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99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notice about this space?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5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modules one through three, you reviewed the necessary VRI tools and learned some tips for success. In this module, you’ll demonstrate your readiness for video remote interpreting in four real-world scenarios.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3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module overview is shown here.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3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activity in which you’ll evaluate several spaces for their suitability as a VRI work setting.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50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this space suitable for VRI? What are the positives and negatives?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5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4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29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positives and negatives of this space for VRI?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73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8159C-0190-5C4D-837E-D48D34D673C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CCF2-0087-CE44-8C2D-E9EDCF036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2FF5D-1E9D-D44C-8DC4-5A3C975AC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71EAE-44CA-E745-ACE1-95E9038C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5A7D-21DB-2E4B-96F9-4A2D864C72EA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1C36F-C0FE-0A41-B817-776DAC48D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0CFC7-F8DE-024F-AD34-6FCE7971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8552-1846-F24B-A309-9D508CCCF2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7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1AB6-AC94-9C48-A241-8DCB673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665"/>
            <a:ext cx="10515600" cy="822960"/>
          </a:xfrm>
        </p:spPr>
        <p:txBody>
          <a:bodyPr anchor="t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6F6A0-79D1-1849-BDCA-F9919804C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tIns="0">
            <a:noAutofit/>
          </a:bodyPr>
          <a:lstStyle>
            <a:lvl1pPr marL="0" indent="0">
              <a:lnSpc>
                <a:spcPct val="120000"/>
              </a:lnSpc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CF811-A604-4946-A4AA-642D4F6D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5A7D-21DB-2E4B-96F9-4A2D864C72EA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E922D-1929-084E-AF60-605A18F8C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6866B-CA5A-4C45-8938-917B58BC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8552-1846-F24B-A309-9D508CCCF2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7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3C3D0-260C-FA42-A041-91C976AA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3CC03-7B79-8D4F-9B6A-E0F32BC6F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E2189-C666-6948-A582-AF15D7B8A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615A7D-21DB-2E4B-96F9-4A2D864C72EA}" type="datetimeFigureOut">
              <a:rPr lang="en-US" smtClean="0"/>
              <a:pPr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D464E-83AA-2242-9D8D-B1114805E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62E77-9156-C84C-A0CF-9B8843D38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928552-1846-F24B-A309-9D508CCCF2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7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BA0D3C-6F42-0147-B55C-4F458A49F3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A3A4635-77FE-4743-9539-89844E6FF23E}"/>
              </a:ext>
            </a:extLst>
          </p:cNvPr>
          <p:cNvSpPr/>
          <p:nvPr/>
        </p:nvSpPr>
        <p:spPr>
          <a:xfrm>
            <a:off x="2137286" y="2316163"/>
            <a:ext cx="8273846" cy="2752609"/>
          </a:xfrm>
          <a:prstGeom prst="hex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Assessing Your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Readiness for VRI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64A36E72-6E40-344C-9C47-251C0F820CA1}"/>
              </a:ext>
            </a:extLst>
          </p:cNvPr>
          <p:cNvSpPr txBox="1">
            <a:spLocks/>
          </p:cNvSpPr>
          <p:nvPr/>
        </p:nvSpPr>
        <p:spPr>
          <a:xfrm>
            <a:off x="1954161" y="2844512"/>
            <a:ext cx="8640097" cy="306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3"/>
                </a:solidFill>
              </a:rPr>
              <a:t>MODULE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29F0A-F9FE-8D46-B8D0-51C6172798A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D76560-EECE-AD42-A4D7-712B18DE20A6}"/>
              </a:ext>
            </a:extLst>
          </p:cNvPr>
          <p:cNvSpPr>
            <a:spLocks noChangeAspect="1"/>
          </p:cNvSpPr>
          <p:nvPr/>
        </p:nvSpPr>
        <p:spPr>
          <a:xfrm>
            <a:off x="501315" y="-70894"/>
            <a:ext cx="2283995" cy="11932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0EFB97A-B72D-DF43-9E34-3703FD6EC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1" y="126940"/>
            <a:ext cx="1755648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0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2</a:t>
            </a:r>
            <a:endParaRPr lang="en-US" sz="36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29FD98E-56FB-5249-B502-48D7330C7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1808767"/>
            <a:ext cx="3300908" cy="4082032"/>
          </a:xfrm>
        </p:spPr>
        <p:txBody>
          <a:bodyPr rIns="0">
            <a:no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A2100-91C0-4723-835F-5F6DF4E64E66}"/>
              </a:ext>
            </a:extLst>
          </p:cNvPr>
          <p:cNvSpPr/>
          <p:nvPr/>
        </p:nvSpPr>
        <p:spPr>
          <a:xfrm>
            <a:off x="4699352" y="310262"/>
            <a:ext cx="3943538" cy="6547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050685-5E93-4FB8-B699-F229FD54C0BE}"/>
              </a:ext>
            </a:extLst>
          </p:cNvPr>
          <p:cNvSpPr/>
          <p:nvPr/>
        </p:nvSpPr>
        <p:spPr>
          <a:xfrm>
            <a:off x="8642890" y="3849783"/>
            <a:ext cx="3671028" cy="3008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159D54-EA2E-4EAB-BD37-C0E866F1EA17}"/>
              </a:ext>
            </a:extLst>
          </p:cNvPr>
          <p:cNvSpPr txBox="1">
            <a:spLocks/>
          </p:cNvSpPr>
          <p:nvPr/>
        </p:nvSpPr>
        <p:spPr>
          <a:xfrm>
            <a:off x="4897414" y="867602"/>
            <a:ext cx="3547414" cy="408203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Experts say: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Positives</a:t>
            </a:r>
          </a:p>
          <a:p>
            <a:r>
              <a:rPr lang="en-US" sz="1800" dirty="0"/>
              <a:t>This appears to be a well-lit home office and may be sound-proof.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Negatives </a:t>
            </a:r>
          </a:p>
          <a:p>
            <a:r>
              <a:rPr lang="en-US" sz="1800" dirty="0"/>
              <a:t>Your VRI station should be set up in a sound-proof area without possible interruptions from family members or pets. 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D80EFD-9898-4EFE-BFD0-67ACFF1C662D}"/>
              </a:ext>
            </a:extLst>
          </p:cNvPr>
          <p:cNvSpPr txBox="1">
            <a:spLocks/>
          </p:cNvSpPr>
          <p:nvPr/>
        </p:nvSpPr>
        <p:spPr>
          <a:xfrm>
            <a:off x="8904868" y="4602777"/>
            <a:ext cx="3147071" cy="150222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Recommendation: 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This is not a suitable environment. </a:t>
            </a:r>
          </a:p>
          <a:p>
            <a:endParaRPr lang="en-US" sz="1800" b="1" dirty="0">
              <a:solidFill>
                <a:schemeClr val="bg1"/>
              </a:solidFill>
            </a:endParaRPr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A person sitting at a table with a dog&#10;&#10;Description automatically generated">
            <a:extLst>
              <a:ext uri="{FF2B5EF4-FFF2-40B4-BE49-F238E27FC236}">
                <a16:creationId xmlns:a16="http://schemas.microsoft.com/office/drawing/2014/main" id="{132C9EFF-5BA3-4EAA-8E57-17D173C2C6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/>
          <a:stretch/>
        </p:blipFill>
        <p:spPr>
          <a:xfrm>
            <a:off x="8642891" y="310261"/>
            <a:ext cx="3671029" cy="35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20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3</a:t>
            </a:r>
            <a:endParaRPr lang="en-US" sz="3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F71841-EFBA-44A0-B606-15E19B981632}"/>
              </a:ext>
            </a:extLst>
          </p:cNvPr>
          <p:cNvSpPr txBox="1">
            <a:spLocks/>
          </p:cNvSpPr>
          <p:nvPr/>
        </p:nvSpPr>
        <p:spPr>
          <a:xfrm>
            <a:off x="705035" y="1808767"/>
            <a:ext cx="3300908" cy="4082032"/>
          </a:xfrm>
          <a:prstGeom prst="rect">
            <a:avLst/>
          </a:prstGeom>
        </p:spPr>
        <p:txBody>
          <a:bodyPr vert="horz" lIns="9144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Discuss its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positive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negative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attributes. </a:t>
            </a:r>
          </a:p>
        </p:txBody>
      </p:sp>
      <p:pic>
        <p:nvPicPr>
          <p:cNvPr id="3" name="Picture 2" descr="A picture containing indoor, floor, room, ceiling&#10;&#10;Description automatically generated">
            <a:extLst>
              <a:ext uri="{FF2B5EF4-FFF2-40B4-BE49-F238E27FC236}">
                <a16:creationId xmlns:a16="http://schemas.microsoft.com/office/drawing/2014/main" id="{33F2877D-4A52-4807-A906-5AB8880F4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52" y="310261"/>
            <a:ext cx="7614568" cy="65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DF524FD6-51F1-E74D-8007-A85C960757E8}"/>
              </a:ext>
            </a:extLst>
          </p:cNvPr>
          <p:cNvSpPr/>
          <p:nvPr/>
        </p:nvSpPr>
        <p:spPr>
          <a:xfrm>
            <a:off x="-1340516" y="0"/>
            <a:ext cx="8195053" cy="6858001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883B4C8-3C5B-DB45-B218-73AA7552C86D}"/>
              </a:ext>
            </a:extLst>
          </p:cNvPr>
          <p:cNvSpPr/>
          <p:nvPr/>
        </p:nvSpPr>
        <p:spPr>
          <a:xfrm>
            <a:off x="-1784416" y="0"/>
            <a:ext cx="8195053" cy="6858001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82E08A-0E63-A94E-B9DD-396F9F5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1205802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20700-12EB-0A40-A73C-DE83C4DC4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4" y="2028762"/>
            <a:ext cx="4065193" cy="3423519"/>
          </a:xfrm>
        </p:spPr>
        <p:txBody>
          <a:bodyPr rIns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In Modules 1–3, you reviewed the necessary VRI tools and learned some tips for success.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In this module, you’ll demonstrate your readiness for video remote interpreting in four real-world scenarios.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</p:spTree>
    <p:extLst>
      <p:ext uri="{BB962C8B-B14F-4D97-AF65-F5344CB8AC3E}">
        <p14:creationId xmlns:p14="http://schemas.microsoft.com/office/powerpoint/2010/main" val="410222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DF524FD6-51F1-E74D-8007-A85C960757E8}"/>
              </a:ext>
            </a:extLst>
          </p:cNvPr>
          <p:cNvSpPr/>
          <p:nvPr/>
        </p:nvSpPr>
        <p:spPr>
          <a:xfrm>
            <a:off x="1998473" y="136525"/>
            <a:ext cx="8195053" cy="6858001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883B4C8-3C5B-DB45-B218-73AA7552C86D}"/>
              </a:ext>
            </a:extLst>
          </p:cNvPr>
          <p:cNvSpPr/>
          <p:nvPr/>
        </p:nvSpPr>
        <p:spPr>
          <a:xfrm>
            <a:off x="2572059" y="616531"/>
            <a:ext cx="7047873" cy="5897987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20700-12EB-0A40-A73C-DE83C4DC4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76" y="2821572"/>
            <a:ext cx="4987637" cy="3567592"/>
          </a:xfrm>
        </p:spPr>
        <p:txBody>
          <a:bodyPr lIns="0" rIns="0">
            <a:no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Environment</a:t>
            </a:r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Equipment</a:t>
            </a:r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Communicate Your Needs</a:t>
            </a:r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Ethics</a:t>
            </a:r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Communication </a:t>
            </a:r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5DF0AC-2F4B-554D-82FA-53056B39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691" y="1590197"/>
            <a:ext cx="6601287" cy="822960"/>
          </a:xfrm>
        </p:spPr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</p:spTree>
    <p:extLst>
      <p:ext uri="{BB962C8B-B14F-4D97-AF65-F5344CB8AC3E}">
        <p14:creationId xmlns:p14="http://schemas.microsoft.com/office/powerpoint/2010/main" val="302277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1</a:t>
            </a:r>
            <a:endParaRPr lang="en-US" sz="36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29FD98E-56FB-5249-B502-48D7330C7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1808767"/>
            <a:ext cx="4975660" cy="4082032"/>
          </a:xfrm>
        </p:spPr>
        <p:txBody>
          <a:bodyPr rIns="0">
            <a:no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Discuss its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positive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attributes.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Discuss its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negative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attributes. </a:t>
            </a:r>
          </a:p>
        </p:txBody>
      </p:sp>
      <p:pic>
        <p:nvPicPr>
          <p:cNvPr id="1026" name="Picture 2" descr="Image result for elegant-new-modern-home-kitchen-600w-1421556707.jpg&quot;">
            <a:extLst>
              <a:ext uri="{FF2B5EF4-FFF2-40B4-BE49-F238E27FC236}">
                <a16:creationId xmlns:a16="http://schemas.microsoft.com/office/drawing/2014/main" id="{0165EE60-1CC8-4BC9-9B83-3086C75EA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352" y="310261"/>
            <a:ext cx="7614568" cy="65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73AEF0-9892-4BB7-8847-F977B80D6461}"/>
              </a:ext>
            </a:extLst>
          </p:cNvPr>
          <p:cNvSpPr/>
          <p:nvPr/>
        </p:nvSpPr>
        <p:spPr>
          <a:xfrm>
            <a:off x="-121920" y="-37211"/>
            <a:ext cx="12435840" cy="6895211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D76E978-79EE-47C5-8CDB-6E00DD276FA1}"/>
              </a:ext>
            </a:extLst>
          </p:cNvPr>
          <p:cNvSpPr/>
          <p:nvPr/>
        </p:nvSpPr>
        <p:spPr>
          <a:xfrm>
            <a:off x="2572063" y="616531"/>
            <a:ext cx="7047873" cy="5897987"/>
          </a:xfrm>
          <a:prstGeom prst="hexagon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EB459C-89FD-4501-AD08-7A8D86275963}"/>
              </a:ext>
            </a:extLst>
          </p:cNvPr>
          <p:cNvSpPr txBox="1">
            <a:spLocks/>
          </p:cNvSpPr>
          <p:nvPr/>
        </p:nvSpPr>
        <p:spPr>
          <a:xfrm>
            <a:off x="3602181" y="2821572"/>
            <a:ext cx="4987637" cy="356759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Your interpreting environment is a key factor of success. A space that’s noisy or distracting can impede your performance.</a:t>
            </a:r>
          </a:p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In this activity, you’ll evaluate the suitability of three spaces for interpreting.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637A2438-D8C4-42B5-964C-448670682D4E}"/>
              </a:ext>
            </a:extLst>
          </p:cNvPr>
          <p:cNvSpPr txBox="1">
            <a:spLocks/>
          </p:cNvSpPr>
          <p:nvPr/>
        </p:nvSpPr>
        <p:spPr>
          <a:xfrm>
            <a:off x="2795356" y="1590197"/>
            <a:ext cx="6601287" cy="82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309749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1</a:t>
            </a:r>
            <a:endParaRPr lang="en-US" sz="3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F71841-EFBA-44A0-B606-15E19B981632}"/>
              </a:ext>
            </a:extLst>
          </p:cNvPr>
          <p:cNvSpPr txBox="1">
            <a:spLocks/>
          </p:cNvSpPr>
          <p:nvPr/>
        </p:nvSpPr>
        <p:spPr>
          <a:xfrm>
            <a:off x="705035" y="1808767"/>
            <a:ext cx="3300908" cy="4082032"/>
          </a:xfrm>
          <a:prstGeom prst="rect">
            <a:avLst/>
          </a:prstGeom>
        </p:spPr>
        <p:txBody>
          <a:bodyPr vert="horz" lIns="9144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Discuss its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positive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negative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attributes. </a:t>
            </a:r>
          </a:p>
        </p:txBody>
      </p:sp>
      <p:pic>
        <p:nvPicPr>
          <p:cNvPr id="3" name="Picture 2" descr="A kitchen with a table in a room&#10;&#10;Description automatically generated">
            <a:extLst>
              <a:ext uri="{FF2B5EF4-FFF2-40B4-BE49-F238E27FC236}">
                <a16:creationId xmlns:a16="http://schemas.microsoft.com/office/drawing/2014/main" id="{A792FA6B-319A-4CDA-BA12-66A1B83A79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52" y="310261"/>
            <a:ext cx="7614568" cy="65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0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1</a:t>
            </a:r>
            <a:endParaRPr lang="en-US" sz="36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29FD98E-56FB-5249-B502-48D7330C7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1808767"/>
            <a:ext cx="3300908" cy="4082032"/>
          </a:xfrm>
        </p:spPr>
        <p:txBody>
          <a:bodyPr rIns="0">
            <a:no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A2100-91C0-4723-835F-5F6DF4E64E66}"/>
              </a:ext>
            </a:extLst>
          </p:cNvPr>
          <p:cNvSpPr/>
          <p:nvPr/>
        </p:nvSpPr>
        <p:spPr>
          <a:xfrm>
            <a:off x="4699352" y="310262"/>
            <a:ext cx="3943538" cy="6547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050685-5E93-4FB8-B699-F229FD54C0BE}"/>
              </a:ext>
            </a:extLst>
          </p:cNvPr>
          <p:cNvSpPr/>
          <p:nvPr/>
        </p:nvSpPr>
        <p:spPr>
          <a:xfrm>
            <a:off x="8642890" y="3849783"/>
            <a:ext cx="3671030" cy="3008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159D54-EA2E-4EAB-BD37-C0E866F1EA17}"/>
              </a:ext>
            </a:extLst>
          </p:cNvPr>
          <p:cNvSpPr txBox="1">
            <a:spLocks/>
          </p:cNvSpPr>
          <p:nvPr/>
        </p:nvSpPr>
        <p:spPr>
          <a:xfrm>
            <a:off x="4897414" y="867602"/>
            <a:ext cx="3547414" cy="408203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Experts say: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Positives</a:t>
            </a:r>
          </a:p>
          <a:p>
            <a:r>
              <a:rPr lang="en-US" sz="1800" dirty="0"/>
              <a:t>An in-home environment can be </a:t>
            </a:r>
            <a:br>
              <a:rPr lang="en-US" sz="1800" dirty="0"/>
            </a:br>
            <a:r>
              <a:rPr lang="en-US" sz="1800" dirty="0"/>
              <a:t>a good place to interpret, and the space appears to be well-lit.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Negatives </a:t>
            </a:r>
          </a:p>
          <a:p>
            <a:r>
              <a:rPr lang="en-US" sz="1800" dirty="0"/>
              <a:t>A kitchen is typically one of the busiest spaces in a home, and would not be an ideal area to set up a dedicated VRI station. In addition, the seating may not be comfortable for longer hearings.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 descr="A kitchen with a table in a room&#10;&#10;Description automatically generated">
            <a:extLst>
              <a:ext uri="{FF2B5EF4-FFF2-40B4-BE49-F238E27FC236}">
                <a16:creationId xmlns:a16="http://schemas.microsoft.com/office/drawing/2014/main" id="{A5249A58-7A27-4090-9021-FF49DFE74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890" y="310262"/>
            <a:ext cx="3671030" cy="35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5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1</a:t>
            </a:r>
            <a:endParaRPr lang="en-US" sz="36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29FD98E-56FB-5249-B502-48D7330C7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1808767"/>
            <a:ext cx="3300908" cy="4082032"/>
          </a:xfrm>
        </p:spPr>
        <p:txBody>
          <a:bodyPr rIns="0">
            <a:no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A2100-91C0-4723-835F-5F6DF4E64E66}"/>
              </a:ext>
            </a:extLst>
          </p:cNvPr>
          <p:cNvSpPr/>
          <p:nvPr/>
        </p:nvSpPr>
        <p:spPr>
          <a:xfrm>
            <a:off x="4699352" y="310262"/>
            <a:ext cx="3943538" cy="6547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050685-5E93-4FB8-B699-F229FD54C0BE}"/>
              </a:ext>
            </a:extLst>
          </p:cNvPr>
          <p:cNvSpPr/>
          <p:nvPr/>
        </p:nvSpPr>
        <p:spPr>
          <a:xfrm>
            <a:off x="8642890" y="3849783"/>
            <a:ext cx="3671030" cy="3008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kitchen with a table in a room&#10;&#10;Description automatically generated">
            <a:extLst>
              <a:ext uri="{FF2B5EF4-FFF2-40B4-BE49-F238E27FC236}">
                <a16:creationId xmlns:a16="http://schemas.microsoft.com/office/drawing/2014/main" id="{7D51CAB0-4964-40C8-93B7-7022D6C2F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890" y="310262"/>
            <a:ext cx="3671030" cy="353952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159D54-EA2E-4EAB-BD37-C0E866F1EA17}"/>
              </a:ext>
            </a:extLst>
          </p:cNvPr>
          <p:cNvSpPr txBox="1">
            <a:spLocks/>
          </p:cNvSpPr>
          <p:nvPr/>
        </p:nvSpPr>
        <p:spPr>
          <a:xfrm>
            <a:off x="4897414" y="867602"/>
            <a:ext cx="3547414" cy="408203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Experts say: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Positives</a:t>
            </a:r>
          </a:p>
          <a:p>
            <a:r>
              <a:rPr lang="en-US" sz="1800" dirty="0"/>
              <a:t>An in-home environment can be </a:t>
            </a:r>
            <a:br>
              <a:rPr lang="en-US" sz="1800" dirty="0"/>
            </a:br>
            <a:r>
              <a:rPr lang="en-US" sz="1800" dirty="0"/>
              <a:t>a good place to interpret, and the space appears to be well-lit.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Negatives </a:t>
            </a:r>
          </a:p>
          <a:p>
            <a:r>
              <a:rPr lang="en-US" sz="1800" dirty="0"/>
              <a:t>A kitchen is typically one of the busiest spaces in a home, and would not be an ideal area to set up a dedicated VRI station. In addition, the seating may not be comfortable for longer hearings.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8AE93F-5F0A-4183-8783-95094BA4CEDE}"/>
              </a:ext>
            </a:extLst>
          </p:cNvPr>
          <p:cNvSpPr txBox="1">
            <a:spLocks/>
          </p:cNvSpPr>
          <p:nvPr/>
        </p:nvSpPr>
        <p:spPr>
          <a:xfrm>
            <a:off x="8904869" y="4627839"/>
            <a:ext cx="3147071" cy="145210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Recommendation: </a:t>
            </a:r>
          </a:p>
          <a:p>
            <a:r>
              <a:rPr lang="en-US" sz="1800" dirty="0">
                <a:solidFill>
                  <a:schemeClr val="bg1"/>
                </a:solidFill>
              </a:rPr>
              <a:t>A kitchen would not be the best place to perform video remote interpreting. </a:t>
            </a:r>
          </a:p>
          <a:p>
            <a:endParaRPr lang="en-US" sz="1800" b="1" dirty="0">
              <a:solidFill>
                <a:schemeClr val="bg1"/>
              </a:solidFill>
            </a:endParaRPr>
          </a:p>
          <a:p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26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2</a:t>
            </a:r>
            <a:endParaRPr lang="en-US" sz="3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F71841-EFBA-44A0-B606-15E19B981632}"/>
              </a:ext>
            </a:extLst>
          </p:cNvPr>
          <p:cNvSpPr txBox="1">
            <a:spLocks/>
          </p:cNvSpPr>
          <p:nvPr/>
        </p:nvSpPr>
        <p:spPr>
          <a:xfrm>
            <a:off x="705035" y="1808767"/>
            <a:ext cx="3300908" cy="4082032"/>
          </a:xfrm>
          <a:prstGeom prst="rect">
            <a:avLst/>
          </a:prstGeom>
        </p:spPr>
        <p:txBody>
          <a:bodyPr vert="horz" lIns="9144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Discuss its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positive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negative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attributes. </a:t>
            </a:r>
          </a:p>
        </p:txBody>
      </p:sp>
      <p:pic>
        <p:nvPicPr>
          <p:cNvPr id="3" name="Picture 2" descr="A person sitting at a table with a dog&#10;&#10;Description automatically generated">
            <a:extLst>
              <a:ext uri="{FF2B5EF4-FFF2-40B4-BE49-F238E27FC236}">
                <a16:creationId xmlns:a16="http://schemas.microsoft.com/office/drawing/2014/main" id="{C01C4345-9EBA-46D4-B82A-3A0D06E81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53" y="310260"/>
            <a:ext cx="7614568" cy="65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608B35-77C0-4A41-83D0-00CA9BD92044}"/>
              </a:ext>
            </a:extLst>
          </p:cNvPr>
          <p:cNvSpPr/>
          <p:nvPr/>
        </p:nvSpPr>
        <p:spPr>
          <a:xfrm>
            <a:off x="-121920" y="-37211"/>
            <a:ext cx="12435840" cy="3474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NCSC Video Remote Interpreting Resource Center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221DC-FE7C-CB46-9C9D-74B3F551F3C6}"/>
              </a:ext>
            </a:extLst>
          </p:cNvPr>
          <p:cNvSpPr txBox="1"/>
          <p:nvPr/>
        </p:nvSpPr>
        <p:spPr>
          <a:xfrm>
            <a:off x="2442411" y="40426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F0EC1-BC7D-D748-9CEA-D1F042B2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35" y="967201"/>
            <a:ext cx="4266460" cy="822960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Environment 2</a:t>
            </a:r>
            <a:endParaRPr lang="en-US" sz="3600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29FD98E-56FB-5249-B502-48D7330C7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1808767"/>
            <a:ext cx="3300908" cy="4082032"/>
          </a:xfrm>
        </p:spPr>
        <p:txBody>
          <a:bodyPr rIns="0">
            <a:no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Is this space suitable for VRI?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A2100-91C0-4723-835F-5F6DF4E64E66}"/>
              </a:ext>
            </a:extLst>
          </p:cNvPr>
          <p:cNvSpPr/>
          <p:nvPr/>
        </p:nvSpPr>
        <p:spPr>
          <a:xfrm>
            <a:off x="4699352" y="310262"/>
            <a:ext cx="3943538" cy="65477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050685-5E93-4FB8-B699-F229FD54C0BE}"/>
              </a:ext>
            </a:extLst>
          </p:cNvPr>
          <p:cNvSpPr/>
          <p:nvPr/>
        </p:nvSpPr>
        <p:spPr>
          <a:xfrm>
            <a:off x="8642889" y="3849783"/>
            <a:ext cx="3671029" cy="3008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159D54-EA2E-4EAB-BD37-C0E866F1EA17}"/>
              </a:ext>
            </a:extLst>
          </p:cNvPr>
          <p:cNvSpPr txBox="1">
            <a:spLocks/>
          </p:cNvSpPr>
          <p:nvPr/>
        </p:nvSpPr>
        <p:spPr>
          <a:xfrm>
            <a:off x="4897414" y="867602"/>
            <a:ext cx="3547414" cy="408203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Experts say: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Positives</a:t>
            </a:r>
          </a:p>
          <a:p>
            <a:r>
              <a:rPr lang="en-US" sz="1800" dirty="0"/>
              <a:t>This appears to be a well-lit home office and may be sound-proof. 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Negatives </a:t>
            </a:r>
          </a:p>
          <a:p>
            <a:r>
              <a:rPr lang="en-US" sz="1800" dirty="0"/>
              <a:t>Your VRI station should be set up in a sound-proof area without possible interruptions from family members or pets. 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Picture 11" descr="A person sitting at a table with a dog&#10;&#10;Description automatically generated">
            <a:extLst>
              <a:ext uri="{FF2B5EF4-FFF2-40B4-BE49-F238E27FC236}">
                <a16:creationId xmlns:a16="http://schemas.microsoft.com/office/drawing/2014/main" id="{C646E84A-D033-4FC7-A481-E58E3A98E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/>
          <a:stretch/>
        </p:blipFill>
        <p:spPr>
          <a:xfrm>
            <a:off x="8642891" y="310261"/>
            <a:ext cx="3671029" cy="35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66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6E273D"/>
      </a:accent1>
      <a:accent2>
        <a:srgbClr val="BC4F27"/>
      </a:accent2>
      <a:accent3>
        <a:srgbClr val="D79C4D"/>
      </a:accent3>
      <a:accent4>
        <a:srgbClr val="699142"/>
      </a:accent4>
      <a:accent5>
        <a:srgbClr val="156570"/>
      </a:accent5>
      <a:accent6>
        <a:srgbClr val="253E69"/>
      </a:accent6>
      <a:hlink>
        <a:srgbClr val="156570"/>
      </a:hlink>
      <a:folHlink>
        <a:srgbClr val="6E27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597</Words>
  <Application>Microsoft Office PowerPoint</Application>
  <PresentationFormat>Widescreen</PresentationFormat>
  <Paragraphs>103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Office Theme</vt:lpstr>
      <vt:lpstr> </vt:lpstr>
      <vt:lpstr>Introduction</vt:lpstr>
      <vt:lpstr>Overview</vt:lpstr>
      <vt:lpstr>Environment 1</vt:lpstr>
      <vt:lpstr>Environment 1</vt:lpstr>
      <vt:lpstr>Environment 1</vt:lpstr>
      <vt:lpstr>Environment 1</vt:lpstr>
      <vt:lpstr>Environment 2</vt:lpstr>
      <vt:lpstr>Environment 2</vt:lpstr>
      <vt:lpstr>Environment 2</vt:lpstr>
      <vt:lpstr>Environment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White</dc:creator>
  <cp:lastModifiedBy>Kelly, Kent</cp:lastModifiedBy>
  <cp:revision>131</cp:revision>
  <dcterms:created xsi:type="dcterms:W3CDTF">2019-11-18T18:29:30Z</dcterms:created>
  <dcterms:modified xsi:type="dcterms:W3CDTF">2021-03-09T21:43:13Z</dcterms:modified>
</cp:coreProperties>
</file>