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9" r:id="rId10"/>
    <p:sldId id="265" r:id="rId11"/>
    <p:sldId id="266" r:id="rId12"/>
    <p:sldId id="267" r:id="rId13"/>
    <p:sldId id="264" r:id="rId14"/>
    <p:sldId id="270" r:id="rId15"/>
    <p:sldId id="282" r:id="rId16"/>
    <p:sldId id="276" r:id="rId17"/>
    <p:sldId id="273" r:id="rId18"/>
    <p:sldId id="274" r:id="rId19"/>
    <p:sldId id="275" r:id="rId20"/>
    <p:sldId id="271" r:id="rId21"/>
    <p:sldId id="278" r:id="rId22"/>
    <p:sldId id="281" r:id="rId23"/>
    <p:sldId id="283" r:id="rId24"/>
    <p:sldId id="284"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24"/>
    <p:restoredTop sz="69875"/>
  </p:normalViewPr>
  <p:slideViewPr>
    <p:cSldViewPr snapToGrid="0" snapToObjects="1">
      <p:cViewPr varScale="1">
        <p:scale>
          <a:sx n="60" d="100"/>
          <a:sy n="60" d="100"/>
        </p:scale>
        <p:origin x="1910" y="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D8373-7E0A-4349-A7E9-3D0A48B4E75E}" type="datetimeFigureOut">
              <a:rPr lang="en-US" smtClean="0"/>
              <a:t>11/27/2019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8159C-0190-5C4D-837E-D48D34D673C7}" type="slidenum">
              <a:rPr lang="en-US" smtClean="0"/>
              <a:t>‹#›</a:t>
            </a:fld>
            <a:endParaRPr lang="en-US"/>
          </a:p>
        </p:txBody>
      </p:sp>
    </p:spTree>
    <p:extLst>
      <p:ext uri="{BB962C8B-B14F-4D97-AF65-F5344CB8AC3E}">
        <p14:creationId xmlns:p14="http://schemas.microsoft.com/office/powerpoint/2010/main" val="21618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Module 2: How to Be Successful at Video Remote Interpreting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a:t>
            </a:fld>
            <a:endParaRPr lang="en-US"/>
          </a:p>
        </p:txBody>
      </p:sp>
    </p:spTree>
    <p:extLst>
      <p:ext uri="{BB962C8B-B14F-4D97-AF65-F5344CB8AC3E}">
        <p14:creationId xmlns:p14="http://schemas.microsoft.com/office/powerpoint/2010/main" val="428573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12</a:t>
            </a:fld>
            <a:endParaRPr lang="en-US"/>
          </a:p>
        </p:txBody>
      </p:sp>
    </p:spTree>
    <p:extLst>
      <p:ext uri="{BB962C8B-B14F-4D97-AF65-F5344CB8AC3E}">
        <p14:creationId xmlns:p14="http://schemas.microsoft.com/office/powerpoint/2010/main" val="173274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13</a:t>
            </a:fld>
            <a:endParaRPr lang="en-US"/>
          </a:p>
        </p:txBody>
      </p:sp>
    </p:spTree>
    <p:extLst>
      <p:ext uri="{BB962C8B-B14F-4D97-AF65-F5344CB8AC3E}">
        <p14:creationId xmlns:p14="http://schemas.microsoft.com/office/powerpoint/2010/main" val="2415375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Create a professional office environment that allows you to interpret without distractions. </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14</a:t>
            </a:fld>
            <a:endParaRPr lang="en-US"/>
          </a:p>
        </p:txBody>
      </p:sp>
    </p:spTree>
    <p:extLst>
      <p:ext uri="{BB962C8B-B14F-4D97-AF65-F5344CB8AC3E}">
        <p14:creationId xmlns:p14="http://schemas.microsoft.com/office/powerpoint/2010/main" val="2282517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same code of ethics applies in the court room and in your virtual office to ensure fairness and quality.</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15</a:t>
            </a:fld>
            <a:endParaRPr lang="en-US"/>
          </a:p>
        </p:txBody>
      </p:sp>
    </p:spTree>
    <p:extLst>
      <p:ext uri="{BB962C8B-B14F-4D97-AF65-F5344CB8AC3E}">
        <p14:creationId xmlns:p14="http://schemas.microsoft.com/office/powerpoint/2010/main" val="239690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the key areas of interpreter responsibility in the VRI process.</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16</a:t>
            </a:fld>
            <a:endParaRPr lang="en-US"/>
          </a:p>
        </p:txBody>
      </p:sp>
    </p:spTree>
    <p:extLst>
      <p:ext uri="{BB962C8B-B14F-4D97-AF65-F5344CB8AC3E}">
        <p14:creationId xmlns:p14="http://schemas.microsoft.com/office/powerpoint/2010/main" val="342072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17</a:t>
            </a:fld>
            <a:endParaRPr lang="en-US"/>
          </a:p>
        </p:txBody>
      </p:sp>
    </p:spTree>
    <p:extLst>
      <p:ext uri="{BB962C8B-B14F-4D97-AF65-F5344CB8AC3E}">
        <p14:creationId xmlns:p14="http://schemas.microsoft.com/office/powerpoint/2010/main" val="177320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18</a:t>
            </a:fld>
            <a:endParaRPr lang="en-US"/>
          </a:p>
        </p:txBody>
      </p:sp>
    </p:spTree>
    <p:extLst>
      <p:ext uri="{BB962C8B-B14F-4D97-AF65-F5344CB8AC3E}">
        <p14:creationId xmlns:p14="http://schemas.microsoft.com/office/powerpoint/2010/main" val="4193635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19</a:t>
            </a:fld>
            <a:endParaRPr lang="en-US"/>
          </a:p>
        </p:txBody>
      </p:sp>
    </p:spTree>
    <p:extLst>
      <p:ext uri="{BB962C8B-B14F-4D97-AF65-F5344CB8AC3E}">
        <p14:creationId xmlns:p14="http://schemas.microsoft.com/office/powerpoint/2010/main" val="2385101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20</a:t>
            </a:fld>
            <a:endParaRPr lang="en-US"/>
          </a:p>
        </p:txBody>
      </p:sp>
    </p:spTree>
    <p:extLst>
      <p:ext uri="{BB962C8B-B14F-4D97-AF65-F5344CB8AC3E}">
        <p14:creationId xmlns:p14="http://schemas.microsoft.com/office/powerpoint/2010/main" val="3836097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21</a:t>
            </a:fld>
            <a:endParaRPr lang="en-US"/>
          </a:p>
        </p:txBody>
      </p:sp>
    </p:spTree>
    <p:extLst>
      <p:ext uri="{BB962C8B-B14F-4D97-AF65-F5344CB8AC3E}">
        <p14:creationId xmlns:p14="http://schemas.microsoft.com/office/powerpoint/2010/main" val="127616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interpreter, you play a role in creating a successful VRI experience. </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a:t>
            </a:fld>
            <a:endParaRPr lang="en-US"/>
          </a:p>
        </p:txBody>
      </p:sp>
    </p:spTree>
    <p:extLst>
      <p:ext uri="{BB962C8B-B14F-4D97-AF65-F5344CB8AC3E}">
        <p14:creationId xmlns:p14="http://schemas.microsoft.com/office/powerpoint/2010/main" val="293943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22</a:t>
            </a:fld>
            <a:endParaRPr lang="en-US"/>
          </a:p>
        </p:txBody>
      </p:sp>
    </p:spTree>
    <p:extLst>
      <p:ext uri="{BB962C8B-B14F-4D97-AF65-F5344CB8AC3E}">
        <p14:creationId xmlns:p14="http://schemas.microsoft.com/office/powerpoint/2010/main" val="3056434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23</a:t>
            </a:fld>
            <a:endParaRPr lang="en-US"/>
          </a:p>
        </p:txBody>
      </p:sp>
    </p:spTree>
    <p:extLst>
      <p:ext uri="{BB962C8B-B14F-4D97-AF65-F5344CB8AC3E}">
        <p14:creationId xmlns:p14="http://schemas.microsoft.com/office/powerpoint/2010/main" val="229886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24</a:t>
            </a:fld>
            <a:endParaRPr lang="en-US"/>
          </a:p>
        </p:txBody>
      </p:sp>
    </p:spTree>
    <p:extLst>
      <p:ext uri="{BB962C8B-B14F-4D97-AF65-F5344CB8AC3E}">
        <p14:creationId xmlns:p14="http://schemas.microsoft.com/office/powerpoint/2010/main" val="2392149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in mind the importance of your role, and seek feedback to learn how you can provide the best VRI services. </a:t>
            </a:r>
          </a:p>
        </p:txBody>
      </p:sp>
      <p:sp>
        <p:nvSpPr>
          <p:cNvPr id="4" name="Slide Number Placeholder 3"/>
          <p:cNvSpPr>
            <a:spLocks noGrp="1"/>
          </p:cNvSpPr>
          <p:nvPr>
            <p:ph type="sldNum" sz="quarter" idx="5"/>
          </p:nvPr>
        </p:nvSpPr>
        <p:spPr/>
        <p:txBody>
          <a:bodyPr/>
          <a:lstStyle/>
          <a:p>
            <a:fld id="{00B8159C-0190-5C4D-837E-D48D34D673C7}" type="slidenum">
              <a:rPr lang="en-US" smtClean="0"/>
              <a:t>25</a:t>
            </a:fld>
            <a:endParaRPr lang="en-US"/>
          </a:p>
        </p:txBody>
      </p:sp>
    </p:spTree>
    <p:extLst>
      <p:ext uri="{BB962C8B-B14F-4D97-AF65-F5344CB8AC3E}">
        <p14:creationId xmlns:p14="http://schemas.microsoft.com/office/powerpoint/2010/main" val="124642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module covers key areas for which the interpreter is responsible. </a:t>
            </a:r>
          </a:p>
        </p:txBody>
      </p:sp>
      <p:sp>
        <p:nvSpPr>
          <p:cNvPr id="4" name="Slide Number Placeholder 3"/>
          <p:cNvSpPr>
            <a:spLocks noGrp="1"/>
          </p:cNvSpPr>
          <p:nvPr>
            <p:ph type="sldNum" sz="quarter" idx="5"/>
          </p:nvPr>
        </p:nvSpPr>
        <p:spPr/>
        <p:txBody>
          <a:bodyPr/>
          <a:lstStyle/>
          <a:p>
            <a:fld id="{00B8159C-0190-5C4D-837E-D48D34D673C7}" type="slidenum">
              <a:rPr lang="en-US" smtClean="0"/>
              <a:t>3</a:t>
            </a:fld>
            <a:endParaRPr lang="en-US"/>
          </a:p>
        </p:txBody>
      </p:sp>
    </p:spTree>
    <p:extLst>
      <p:ext uri="{BB962C8B-B14F-4D97-AF65-F5344CB8AC3E}">
        <p14:creationId xmlns:p14="http://schemas.microsoft.com/office/powerpoint/2010/main" val="424293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Specific technical equipment is required to connect to the </a:t>
            </a:r>
            <a:r>
              <a:rPr lang="en-US" sz="1200" kern="1200">
                <a:solidFill>
                  <a:schemeClr val="tx1"/>
                </a:solidFill>
                <a:effectLst/>
                <a:latin typeface="+mn-lt"/>
                <a:ea typeface="+mn-ea"/>
                <a:cs typeface="+mn-cs"/>
              </a:rPr>
              <a:t>courthouse. </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4</a:t>
            </a:fld>
            <a:endParaRPr lang="en-US"/>
          </a:p>
        </p:txBody>
      </p:sp>
    </p:spTree>
    <p:extLst>
      <p:ext uri="{BB962C8B-B14F-4D97-AF65-F5344CB8AC3E}">
        <p14:creationId xmlns:p14="http://schemas.microsoft.com/office/powerpoint/2010/main" val="15970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5</a:t>
            </a:fld>
            <a:endParaRPr lang="en-US"/>
          </a:p>
        </p:txBody>
      </p:sp>
    </p:spTree>
    <p:extLst>
      <p:ext uri="{BB962C8B-B14F-4D97-AF65-F5344CB8AC3E}">
        <p14:creationId xmlns:p14="http://schemas.microsoft.com/office/powerpoint/2010/main" val="383595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7</a:t>
            </a:fld>
            <a:endParaRPr lang="en-US"/>
          </a:p>
        </p:txBody>
      </p:sp>
    </p:spTree>
    <p:extLst>
      <p:ext uri="{BB962C8B-B14F-4D97-AF65-F5344CB8AC3E}">
        <p14:creationId xmlns:p14="http://schemas.microsoft.com/office/powerpoint/2010/main" val="337043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Familiarity with the court’s system allows you to connect successfully and access all necessary resources.</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9</a:t>
            </a:fld>
            <a:endParaRPr lang="en-US"/>
          </a:p>
        </p:txBody>
      </p:sp>
    </p:spTree>
    <p:extLst>
      <p:ext uri="{BB962C8B-B14F-4D97-AF65-F5344CB8AC3E}">
        <p14:creationId xmlns:p14="http://schemas.microsoft.com/office/powerpoint/2010/main" val="237545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10</a:t>
            </a:fld>
            <a:endParaRPr lang="en-US"/>
          </a:p>
        </p:txBody>
      </p:sp>
    </p:spTree>
    <p:extLst>
      <p:ext uri="{BB962C8B-B14F-4D97-AF65-F5344CB8AC3E}">
        <p14:creationId xmlns:p14="http://schemas.microsoft.com/office/powerpoint/2010/main" val="357163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11</a:t>
            </a:fld>
            <a:endParaRPr lang="en-US"/>
          </a:p>
        </p:txBody>
      </p:sp>
    </p:spTree>
    <p:extLst>
      <p:ext uri="{BB962C8B-B14F-4D97-AF65-F5344CB8AC3E}">
        <p14:creationId xmlns:p14="http://schemas.microsoft.com/office/powerpoint/2010/main" val="67377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CCF2-0087-CE44-8C2D-E9EDCF036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12FF5D-1E9D-D44C-8DC4-5A3C975AC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471EAE-44CA-E745-ACE1-95E9038C1DCF}"/>
              </a:ext>
            </a:extLst>
          </p:cNvPr>
          <p:cNvSpPr>
            <a:spLocks noGrp="1"/>
          </p:cNvSpPr>
          <p:nvPr>
            <p:ph type="dt" sz="half" idx="10"/>
          </p:nvPr>
        </p:nvSpPr>
        <p:spPr/>
        <p:txBody>
          <a:bodyPr/>
          <a:lstStyle/>
          <a:p>
            <a:fld id="{21615A7D-21DB-2E4B-96F9-4A2D864C72EA}" type="datetimeFigureOut">
              <a:rPr lang="en-US" smtClean="0"/>
              <a:t>11/27/2019</a:t>
            </a:fld>
            <a:endParaRPr lang="en-US"/>
          </a:p>
        </p:txBody>
      </p:sp>
      <p:sp>
        <p:nvSpPr>
          <p:cNvPr id="5" name="Footer Placeholder 4">
            <a:extLst>
              <a:ext uri="{FF2B5EF4-FFF2-40B4-BE49-F238E27FC236}">
                <a16:creationId xmlns:a16="http://schemas.microsoft.com/office/drawing/2014/main" id="{BFC1C36F-C0FE-0A41-B817-776DAC48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0CFC7-F8DE-024F-AD34-6FCE797135B9}"/>
              </a:ext>
            </a:extLst>
          </p:cNvPr>
          <p:cNvSpPr>
            <a:spLocks noGrp="1"/>
          </p:cNvSpPr>
          <p:nvPr>
            <p:ph type="sldNum" sz="quarter" idx="12"/>
          </p:nvPr>
        </p:nvSpPr>
        <p:spPr/>
        <p:txBody>
          <a:bodyPr/>
          <a:lstStyle/>
          <a:p>
            <a:fld id="{DA928552-1846-F24B-A309-9D508CCCF29B}" type="slidenum">
              <a:rPr lang="en-US" smtClean="0"/>
              <a:t>‹#›</a:t>
            </a:fld>
            <a:endParaRPr lang="en-US"/>
          </a:p>
        </p:txBody>
      </p:sp>
    </p:spTree>
    <p:extLst>
      <p:ext uri="{BB962C8B-B14F-4D97-AF65-F5344CB8AC3E}">
        <p14:creationId xmlns:p14="http://schemas.microsoft.com/office/powerpoint/2010/main" val="374277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1AB6-AC94-9C48-A241-8DCB6735E8A2}"/>
              </a:ext>
            </a:extLst>
          </p:cNvPr>
          <p:cNvSpPr>
            <a:spLocks noGrp="1"/>
          </p:cNvSpPr>
          <p:nvPr>
            <p:ph type="title"/>
          </p:nvPr>
        </p:nvSpPr>
        <p:spPr>
          <a:xfrm>
            <a:off x="838200" y="1002665"/>
            <a:ext cx="10515600" cy="822960"/>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DF16F6A0-79D1-1849-BDCA-F9919804C0A2}"/>
              </a:ext>
            </a:extLst>
          </p:cNvPr>
          <p:cNvSpPr>
            <a:spLocks noGrp="1"/>
          </p:cNvSpPr>
          <p:nvPr>
            <p:ph idx="1"/>
          </p:nvPr>
        </p:nvSpPr>
        <p:spPr/>
        <p:txBody>
          <a:bodyPr tIns="0">
            <a:noAutofit/>
          </a:bodyPr>
          <a:lstStyle>
            <a:lvl1pPr marL="0" indent="0">
              <a:lnSpc>
                <a:spcPct val="120000"/>
              </a:lnSpc>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2CF811-A604-4946-A4AA-642D4F6D033B}"/>
              </a:ext>
            </a:extLst>
          </p:cNvPr>
          <p:cNvSpPr>
            <a:spLocks noGrp="1"/>
          </p:cNvSpPr>
          <p:nvPr>
            <p:ph type="dt" sz="half" idx="10"/>
          </p:nvPr>
        </p:nvSpPr>
        <p:spPr/>
        <p:txBody>
          <a:bodyPr/>
          <a:lstStyle/>
          <a:p>
            <a:fld id="{21615A7D-21DB-2E4B-96F9-4A2D864C72EA}" type="datetimeFigureOut">
              <a:rPr lang="en-US" smtClean="0"/>
              <a:t>11/27/2019</a:t>
            </a:fld>
            <a:endParaRPr lang="en-US"/>
          </a:p>
        </p:txBody>
      </p:sp>
      <p:sp>
        <p:nvSpPr>
          <p:cNvPr id="5" name="Footer Placeholder 4">
            <a:extLst>
              <a:ext uri="{FF2B5EF4-FFF2-40B4-BE49-F238E27FC236}">
                <a16:creationId xmlns:a16="http://schemas.microsoft.com/office/drawing/2014/main" id="{20CE922D-1929-084E-AF60-605A18F8C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6866B-CA5A-4C45-8938-917B58BC804C}"/>
              </a:ext>
            </a:extLst>
          </p:cNvPr>
          <p:cNvSpPr>
            <a:spLocks noGrp="1"/>
          </p:cNvSpPr>
          <p:nvPr>
            <p:ph type="sldNum" sz="quarter" idx="12"/>
          </p:nvPr>
        </p:nvSpPr>
        <p:spPr/>
        <p:txBody>
          <a:bodyPr/>
          <a:lstStyle/>
          <a:p>
            <a:fld id="{DA928552-1846-F24B-A309-9D508CCCF29B}" type="slidenum">
              <a:rPr lang="en-US" smtClean="0"/>
              <a:t>‹#›</a:t>
            </a:fld>
            <a:endParaRPr lang="en-US"/>
          </a:p>
        </p:txBody>
      </p:sp>
    </p:spTree>
    <p:extLst>
      <p:ext uri="{BB962C8B-B14F-4D97-AF65-F5344CB8AC3E}">
        <p14:creationId xmlns:p14="http://schemas.microsoft.com/office/powerpoint/2010/main" val="2695973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3C3D0-260C-FA42-A041-91C976AA1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23CC03-7B79-8D4F-9B6A-E0F32BC6F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E2189-C666-6948-A582-AF15D7B8A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1615A7D-21DB-2E4B-96F9-4A2D864C72EA}" type="datetimeFigureOut">
              <a:rPr lang="en-US" smtClean="0"/>
              <a:pPr/>
              <a:t>11/27/2019</a:t>
            </a:fld>
            <a:endParaRPr lang="en-US"/>
          </a:p>
        </p:txBody>
      </p:sp>
      <p:sp>
        <p:nvSpPr>
          <p:cNvPr id="5" name="Footer Placeholder 4">
            <a:extLst>
              <a:ext uri="{FF2B5EF4-FFF2-40B4-BE49-F238E27FC236}">
                <a16:creationId xmlns:a16="http://schemas.microsoft.com/office/drawing/2014/main" id="{68DD464E-83AA-2242-9D8D-B1114805E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7962E77-9156-C84C-A0CF-9B8843D38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A928552-1846-F24B-A309-9D508CCCF29B}" type="slidenum">
              <a:rPr lang="en-US" smtClean="0"/>
              <a:pPr/>
              <a:t>‹#›</a:t>
            </a:fld>
            <a:endParaRPr lang="en-US"/>
          </a:p>
        </p:txBody>
      </p:sp>
    </p:spTree>
    <p:extLst>
      <p:ext uri="{BB962C8B-B14F-4D97-AF65-F5344CB8AC3E}">
        <p14:creationId xmlns:p14="http://schemas.microsoft.com/office/powerpoint/2010/main" val="17993745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accent6">
              <a:lumMod val="75000"/>
            </a:schemeClr>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A0D3C-6F42-0147-B55C-4F458A49F323}"/>
              </a:ext>
            </a:extLst>
          </p:cNvPr>
          <p:cNvSpPr>
            <a:spLocks noGrp="1"/>
          </p:cNvSpPr>
          <p:nvPr>
            <p:ph type="ctrTitle"/>
          </p:nvPr>
        </p:nvSpPr>
        <p:spPr/>
        <p:txBody>
          <a:bodyPr/>
          <a:lstStyle/>
          <a:p>
            <a:r>
              <a:rPr lang="en-US" dirty="0"/>
              <a:t> </a:t>
            </a:r>
          </a:p>
        </p:txBody>
      </p:sp>
      <p:sp>
        <p:nvSpPr>
          <p:cNvPr id="9" name="Hexagon 8">
            <a:extLst>
              <a:ext uri="{FF2B5EF4-FFF2-40B4-BE49-F238E27FC236}">
                <a16:creationId xmlns:a16="http://schemas.microsoft.com/office/drawing/2014/main" id="{7A3A4635-77FE-4743-9539-89844E6FF23E}"/>
              </a:ext>
            </a:extLst>
          </p:cNvPr>
          <p:cNvSpPr/>
          <p:nvPr/>
        </p:nvSpPr>
        <p:spPr>
          <a:xfrm>
            <a:off x="2137286" y="2316163"/>
            <a:ext cx="8273846" cy="2752609"/>
          </a:xfrm>
          <a:prstGeom prst="hexagon">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tIns="274320" rtlCol="0" anchor="ctr"/>
          <a:lstStyle/>
          <a:p>
            <a:pPr algn="ctr"/>
            <a:r>
              <a:rPr lang="en-US" sz="3600" dirty="0">
                <a:latin typeface="Georgia" panose="02040502050405020303" pitchFamily="18" charset="0"/>
              </a:rPr>
              <a:t>How to Be Successful</a:t>
            </a:r>
            <a:br>
              <a:rPr lang="en-US" sz="3600" dirty="0">
                <a:latin typeface="Georgia" panose="02040502050405020303" pitchFamily="18" charset="0"/>
              </a:rPr>
            </a:br>
            <a:r>
              <a:rPr lang="en-US" sz="3600" dirty="0">
                <a:latin typeface="Georgia" panose="02040502050405020303" pitchFamily="18" charset="0"/>
              </a:rPr>
              <a:t>at Video Remote Interpreting</a:t>
            </a:r>
          </a:p>
        </p:txBody>
      </p:sp>
      <p:sp>
        <p:nvSpPr>
          <p:cNvPr id="8" name="Subtitle 4">
            <a:extLst>
              <a:ext uri="{FF2B5EF4-FFF2-40B4-BE49-F238E27FC236}">
                <a16:creationId xmlns:a16="http://schemas.microsoft.com/office/drawing/2014/main" id="{64A36E72-6E40-344C-9C47-251C0F820CA1}"/>
              </a:ext>
            </a:extLst>
          </p:cNvPr>
          <p:cNvSpPr txBox="1">
            <a:spLocks/>
          </p:cNvSpPr>
          <p:nvPr/>
        </p:nvSpPr>
        <p:spPr>
          <a:xfrm>
            <a:off x="1954161" y="2844512"/>
            <a:ext cx="8640097" cy="30628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MODULE 2</a:t>
            </a:r>
          </a:p>
        </p:txBody>
      </p:sp>
      <p:sp>
        <p:nvSpPr>
          <p:cNvPr id="11" name="Rectangle 10">
            <a:extLst>
              <a:ext uri="{FF2B5EF4-FFF2-40B4-BE49-F238E27FC236}">
                <a16:creationId xmlns:a16="http://schemas.microsoft.com/office/drawing/2014/main" id="{A6F29F0A-F9FE-8D46-B8D0-51C6172798A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 name="Rectangle 5">
            <a:extLst>
              <a:ext uri="{FF2B5EF4-FFF2-40B4-BE49-F238E27FC236}">
                <a16:creationId xmlns:a16="http://schemas.microsoft.com/office/drawing/2014/main" id="{4DD76560-EECE-AD42-A4D7-712B18DE20A6}"/>
              </a:ext>
            </a:extLst>
          </p:cNvPr>
          <p:cNvSpPr>
            <a:spLocks noChangeAspect="1"/>
          </p:cNvSpPr>
          <p:nvPr/>
        </p:nvSpPr>
        <p:spPr>
          <a:xfrm>
            <a:off x="501315" y="-70894"/>
            <a:ext cx="2283995" cy="119325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3" name="Picture 2" descr="A close up of a logo&#10;&#10;Description automatically generated">
            <a:extLst>
              <a:ext uri="{FF2B5EF4-FFF2-40B4-BE49-F238E27FC236}">
                <a16:creationId xmlns:a16="http://schemas.microsoft.com/office/drawing/2014/main" id="{10EFB97A-B72D-DF43-9E34-3703FD6EC0EE}"/>
              </a:ext>
            </a:extLst>
          </p:cNvPr>
          <p:cNvPicPr>
            <a:picLocks noChangeAspect="1"/>
          </p:cNvPicPr>
          <p:nvPr/>
        </p:nvPicPr>
        <p:blipFill>
          <a:blip r:embed="rId4"/>
          <a:stretch>
            <a:fillRect/>
          </a:stretch>
        </p:blipFill>
        <p:spPr>
          <a:xfrm>
            <a:off x="709341" y="126940"/>
            <a:ext cx="1755648" cy="731520"/>
          </a:xfrm>
          <a:prstGeom prst="rect">
            <a:avLst/>
          </a:prstGeom>
        </p:spPr>
      </p:pic>
    </p:spTree>
    <p:extLst>
      <p:ext uri="{BB962C8B-B14F-4D97-AF65-F5344CB8AC3E}">
        <p14:creationId xmlns:p14="http://schemas.microsoft.com/office/powerpoint/2010/main" val="98690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74D19D55-3A87-714F-95C5-28F5E12EC359}"/>
              </a:ext>
            </a:extLst>
          </p:cNvPr>
          <p:cNvSpPr/>
          <p:nvPr/>
        </p:nvSpPr>
        <p:spPr>
          <a:xfrm>
            <a:off x="5244234" y="0"/>
            <a:ext cx="8195053" cy="68580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8056307D-28EC-974E-A622-2988EE714E61}"/>
              </a:ext>
            </a:extLst>
          </p:cNvPr>
          <p:cNvSpPr/>
          <p:nvPr/>
        </p:nvSpPr>
        <p:spPr>
          <a:xfrm>
            <a:off x="5680695" y="0"/>
            <a:ext cx="8195053" cy="685800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16" name="Title 1">
            <a:extLst>
              <a:ext uri="{FF2B5EF4-FFF2-40B4-BE49-F238E27FC236}">
                <a16:creationId xmlns:a16="http://schemas.microsoft.com/office/drawing/2014/main" id="{B67CBEB9-3731-4842-AF4A-904E92652BBC}"/>
              </a:ext>
            </a:extLst>
          </p:cNvPr>
          <p:cNvSpPr>
            <a:spLocks noGrp="1"/>
          </p:cNvSpPr>
          <p:nvPr>
            <p:ph type="title"/>
          </p:nvPr>
        </p:nvSpPr>
        <p:spPr>
          <a:xfrm>
            <a:off x="705035" y="967201"/>
            <a:ext cx="4266460" cy="822960"/>
          </a:xfrm>
        </p:spPr>
        <p:txBody>
          <a:bodyPr anchor="t" anchorCtr="0">
            <a:normAutofit/>
          </a:bodyPr>
          <a:lstStyle/>
          <a:p>
            <a:r>
              <a:rPr lang="en-US" dirty="0"/>
              <a:t>Court</a:t>
            </a:r>
            <a:endParaRPr lang="en-US" sz="3600" dirty="0"/>
          </a:p>
        </p:txBody>
      </p:sp>
      <p:sp>
        <p:nvSpPr>
          <p:cNvPr id="20" name="Content Placeholder 2">
            <a:extLst>
              <a:ext uri="{FF2B5EF4-FFF2-40B4-BE49-F238E27FC236}">
                <a16:creationId xmlns:a16="http://schemas.microsoft.com/office/drawing/2014/main" id="{4CB729E8-3483-1342-89CF-FD4055707962}"/>
              </a:ext>
            </a:extLst>
          </p:cNvPr>
          <p:cNvSpPr>
            <a:spLocks noGrp="1"/>
          </p:cNvSpPr>
          <p:nvPr>
            <p:ph idx="1"/>
          </p:nvPr>
        </p:nvSpPr>
        <p:spPr>
          <a:xfrm>
            <a:off x="705035" y="1808767"/>
            <a:ext cx="3877239" cy="1048734"/>
          </a:xfrm>
        </p:spPr>
        <p:txBody>
          <a:bodyPr rIns="0">
            <a:noAutofit/>
          </a:bodyPr>
          <a:lstStyle/>
          <a:p>
            <a:r>
              <a:rPr lang="en-US" sz="1800" dirty="0"/>
              <a:t>Second, you must be familiar with the court’s VRI system.</a:t>
            </a:r>
          </a:p>
        </p:txBody>
      </p:sp>
      <p:sp>
        <p:nvSpPr>
          <p:cNvPr id="21" name="Content Placeholder 2">
            <a:extLst>
              <a:ext uri="{FF2B5EF4-FFF2-40B4-BE49-F238E27FC236}">
                <a16:creationId xmlns:a16="http://schemas.microsoft.com/office/drawing/2014/main" id="{ED0996DD-61ED-EA4E-A35F-633D1F004146}"/>
              </a:ext>
            </a:extLst>
          </p:cNvPr>
          <p:cNvSpPr txBox="1">
            <a:spLocks/>
          </p:cNvSpPr>
          <p:nvPr/>
        </p:nvSpPr>
        <p:spPr>
          <a:xfrm>
            <a:off x="7639236" y="1421722"/>
            <a:ext cx="4552764" cy="123459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will need to work with the court to ensure your equipment is compatible with the court’s equipment and has the capacity to download software the court may require.</a:t>
            </a:r>
          </a:p>
        </p:txBody>
      </p:sp>
      <p:grpSp>
        <p:nvGrpSpPr>
          <p:cNvPr id="29" name="Group 28">
            <a:extLst>
              <a:ext uri="{FF2B5EF4-FFF2-40B4-BE49-F238E27FC236}">
                <a16:creationId xmlns:a16="http://schemas.microsoft.com/office/drawing/2014/main" id="{2F5A71DB-E154-6540-992A-BAB9801BE2E9}"/>
              </a:ext>
            </a:extLst>
          </p:cNvPr>
          <p:cNvGrpSpPr/>
          <p:nvPr/>
        </p:nvGrpSpPr>
        <p:grpSpPr>
          <a:xfrm>
            <a:off x="7121876" y="1462839"/>
            <a:ext cx="457200" cy="457200"/>
            <a:chOff x="1971411" y="3855027"/>
            <a:chExt cx="457200" cy="457200"/>
          </a:xfrm>
        </p:grpSpPr>
        <p:sp>
          <p:nvSpPr>
            <p:cNvPr id="30" name="Rectangle 29">
              <a:extLst>
                <a:ext uri="{FF2B5EF4-FFF2-40B4-BE49-F238E27FC236}">
                  <a16:creationId xmlns:a16="http://schemas.microsoft.com/office/drawing/2014/main" id="{C760BBBF-CA45-9A4B-BDEF-FE581F609D21}"/>
                </a:ext>
              </a:extLst>
            </p:cNvPr>
            <p:cNvSpPr>
              <a:spLocks noChangeAspect="1"/>
            </p:cNvSpPr>
            <p:nvPr/>
          </p:nvSpPr>
          <p:spPr>
            <a:xfrm>
              <a:off x="1971411" y="3855027"/>
              <a:ext cx="457200" cy="4572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1" name="Graphic 30" descr="Checkmark">
              <a:extLst>
                <a:ext uri="{FF2B5EF4-FFF2-40B4-BE49-F238E27FC236}">
                  <a16:creationId xmlns:a16="http://schemas.microsoft.com/office/drawing/2014/main" id="{0D753C09-E58C-7544-9647-5E81228D8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spTree>
    <p:extLst>
      <p:ext uri="{BB962C8B-B14F-4D97-AF65-F5344CB8AC3E}">
        <p14:creationId xmlns:p14="http://schemas.microsoft.com/office/powerpoint/2010/main" val="212101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74D19D55-3A87-714F-95C5-28F5E12EC359}"/>
              </a:ext>
            </a:extLst>
          </p:cNvPr>
          <p:cNvSpPr/>
          <p:nvPr/>
        </p:nvSpPr>
        <p:spPr>
          <a:xfrm>
            <a:off x="5244234" y="0"/>
            <a:ext cx="8195053" cy="68580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8056307D-28EC-974E-A622-2988EE714E61}"/>
              </a:ext>
            </a:extLst>
          </p:cNvPr>
          <p:cNvSpPr/>
          <p:nvPr/>
        </p:nvSpPr>
        <p:spPr>
          <a:xfrm>
            <a:off x="5680695" y="0"/>
            <a:ext cx="8195053" cy="685800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0" name="Title 1">
            <a:extLst>
              <a:ext uri="{FF2B5EF4-FFF2-40B4-BE49-F238E27FC236}">
                <a16:creationId xmlns:a16="http://schemas.microsoft.com/office/drawing/2014/main" id="{1A7667E3-FA60-F94A-9A39-8723939E8F76}"/>
              </a:ext>
            </a:extLst>
          </p:cNvPr>
          <p:cNvSpPr>
            <a:spLocks noGrp="1"/>
          </p:cNvSpPr>
          <p:nvPr>
            <p:ph type="title"/>
          </p:nvPr>
        </p:nvSpPr>
        <p:spPr>
          <a:xfrm>
            <a:off x="705035" y="967201"/>
            <a:ext cx="4266460" cy="822960"/>
          </a:xfrm>
        </p:spPr>
        <p:txBody>
          <a:bodyPr anchor="t" anchorCtr="0">
            <a:normAutofit/>
          </a:bodyPr>
          <a:lstStyle/>
          <a:p>
            <a:r>
              <a:rPr lang="en-US" dirty="0"/>
              <a:t>Court</a:t>
            </a:r>
            <a:endParaRPr lang="en-US" sz="3600" dirty="0"/>
          </a:p>
        </p:txBody>
      </p:sp>
      <p:sp>
        <p:nvSpPr>
          <p:cNvPr id="21" name="Content Placeholder 2">
            <a:extLst>
              <a:ext uri="{FF2B5EF4-FFF2-40B4-BE49-F238E27FC236}">
                <a16:creationId xmlns:a16="http://schemas.microsoft.com/office/drawing/2014/main" id="{2332BA94-FC7C-7547-9FDA-8144D76B6A2E}"/>
              </a:ext>
            </a:extLst>
          </p:cNvPr>
          <p:cNvSpPr>
            <a:spLocks noGrp="1"/>
          </p:cNvSpPr>
          <p:nvPr>
            <p:ph idx="1"/>
          </p:nvPr>
        </p:nvSpPr>
        <p:spPr>
          <a:xfrm>
            <a:off x="705035" y="1808767"/>
            <a:ext cx="3877239" cy="1048734"/>
          </a:xfrm>
        </p:spPr>
        <p:txBody>
          <a:bodyPr rIns="0">
            <a:noAutofit/>
          </a:bodyPr>
          <a:lstStyle/>
          <a:p>
            <a:r>
              <a:rPr lang="en-US" sz="1800" dirty="0"/>
              <a:t>Second, you must be familiar with the court’s VRI system.</a:t>
            </a:r>
          </a:p>
        </p:txBody>
      </p:sp>
      <p:sp>
        <p:nvSpPr>
          <p:cNvPr id="22" name="Content Placeholder 2">
            <a:extLst>
              <a:ext uri="{FF2B5EF4-FFF2-40B4-BE49-F238E27FC236}">
                <a16:creationId xmlns:a16="http://schemas.microsoft.com/office/drawing/2014/main" id="{A81F01AA-3FFD-804F-9AB8-0606A7AA4B81}"/>
              </a:ext>
            </a:extLst>
          </p:cNvPr>
          <p:cNvSpPr txBox="1">
            <a:spLocks/>
          </p:cNvSpPr>
          <p:nvPr/>
        </p:nvSpPr>
        <p:spPr>
          <a:xfrm>
            <a:off x="7639236" y="1421722"/>
            <a:ext cx="4552764" cy="123459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will need to work with the court to ensure your equipment is compatible with the court’s equipment and has the capacity to download software the court may require.</a:t>
            </a:r>
          </a:p>
        </p:txBody>
      </p:sp>
      <p:sp>
        <p:nvSpPr>
          <p:cNvPr id="23" name="Content Placeholder 2">
            <a:extLst>
              <a:ext uri="{FF2B5EF4-FFF2-40B4-BE49-F238E27FC236}">
                <a16:creationId xmlns:a16="http://schemas.microsoft.com/office/drawing/2014/main" id="{D99231B3-F95C-1A41-831F-4A8A308BB4C1}"/>
              </a:ext>
            </a:extLst>
          </p:cNvPr>
          <p:cNvSpPr txBox="1">
            <a:spLocks/>
          </p:cNvSpPr>
          <p:nvPr/>
        </p:nvSpPr>
        <p:spPr>
          <a:xfrm>
            <a:off x="7640671" y="2852421"/>
            <a:ext cx="5110993" cy="5943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must be able to receive or view evidence and documents electronically for sight translation. </a:t>
            </a:r>
          </a:p>
        </p:txBody>
      </p:sp>
      <p:grpSp>
        <p:nvGrpSpPr>
          <p:cNvPr id="26" name="Group 25">
            <a:extLst>
              <a:ext uri="{FF2B5EF4-FFF2-40B4-BE49-F238E27FC236}">
                <a16:creationId xmlns:a16="http://schemas.microsoft.com/office/drawing/2014/main" id="{F31363E2-7DE2-C24A-B366-8D342CB5024A}"/>
              </a:ext>
            </a:extLst>
          </p:cNvPr>
          <p:cNvGrpSpPr/>
          <p:nvPr/>
        </p:nvGrpSpPr>
        <p:grpSpPr>
          <a:xfrm>
            <a:off x="7121876" y="2921002"/>
            <a:ext cx="457200" cy="457200"/>
            <a:chOff x="1971411" y="3855027"/>
            <a:chExt cx="457200" cy="457200"/>
          </a:xfrm>
        </p:grpSpPr>
        <p:sp>
          <p:nvSpPr>
            <p:cNvPr id="28" name="Rectangle 27">
              <a:extLst>
                <a:ext uri="{FF2B5EF4-FFF2-40B4-BE49-F238E27FC236}">
                  <a16:creationId xmlns:a16="http://schemas.microsoft.com/office/drawing/2014/main" id="{B7224DAD-32AA-E049-AC9E-FDC1A48AFD0F}"/>
                </a:ext>
              </a:extLst>
            </p:cNvPr>
            <p:cNvSpPr>
              <a:spLocks noChangeAspect="1"/>
            </p:cNvSpPr>
            <p:nvPr/>
          </p:nvSpPr>
          <p:spPr>
            <a:xfrm>
              <a:off x="1971411" y="385502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Checkmark">
              <a:extLst>
                <a:ext uri="{FF2B5EF4-FFF2-40B4-BE49-F238E27FC236}">
                  <a16:creationId xmlns:a16="http://schemas.microsoft.com/office/drawing/2014/main" id="{5AE229A0-9A39-3C43-9216-60160B732E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grpSp>
        <p:nvGrpSpPr>
          <p:cNvPr id="30" name="Group 29">
            <a:extLst>
              <a:ext uri="{FF2B5EF4-FFF2-40B4-BE49-F238E27FC236}">
                <a16:creationId xmlns:a16="http://schemas.microsoft.com/office/drawing/2014/main" id="{98590903-21CB-5A42-A5B8-F617A11F18F3}"/>
              </a:ext>
            </a:extLst>
          </p:cNvPr>
          <p:cNvGrpSpPr/>
          <p:nvPr/>
        </p:nvGrpSpPr>
        <p:grpSpPr>
          <a:xfrm>
            <a:off x="7121876" y="1462839"/>
            <a:ext cx="457200" cy="457200"/>
            <a:chOff x="1971411" y="3855027"/>
            <a:chExt cx="457200" cy="457200"/>
          </a:xfrm>
        </p:grpSpPr>
        <p:sp>
          <p:nvSpPr>
            <p:cNvPr id="31" name="Rectangle 30">
              <a:extLst>
                <a:ext uri="{FF2B5EF4-FFF2-40B4-BE49-F238E27FC236}">
                  <a16:creationId xmlns:a16="http://schemas.microsoft.com/office/drawing/2014/main" id="{78B20B05-9848-A943-BD39-BDE53EA40093}"/>
                </a:ext>
              </a:extLst>
            </p:cNvPr>
            <p:cNvSpPr>
              <a:spLocks noChangeAspect="1"/>
            </p:cNvSpPr>
            <p:nvPr/>
          </p:nvSpPr>
          <p:spPr>
            <a:xfrm>
              <a:off x="1971411" y="3855027"/>
              <a:ext cx="457200" cy="4572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2" name="Graphic 31" descr="Checkmark">
              <a:extLst>
                <a:ext uri="{FF2B5EF4-FFF2-40B4-BE49-F238E27FC236}">
                  <a16:creationId xmlns:a16="http://schemas.microsoft.com/office/drawing/2014/main" id="{5502A2C2-02F7-9049-93C7-3F82DCC909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spTree>
    <p:extLst>
      <p:ext uri="{BB962C8B-B14F-4D97-AF65-F5344CB8AC3E}">
        <p14:creationId xmlns:p14="http://schemas.microsoft.com/office/powerpoint/2010/main" val="4293338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74D19D55-3A87-714F-95C5-28F5E12EC359}"/>
              </a:ext>
            </a:extLst>
          </p:cNvPr>
          <p:cNvSpPr/>
          <p:nvPr/>
        </p:nvSpPr>
        <p:spPr>
          <a:xfrm>
            <a:off x="5244234" y="0"/>
            <a:ext cx="8195053" cy="68580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8056307D-28EC-974E-A622-2988EE714E61}"/>
              </a:ext>
            </a:extLst>
          </p:cNvPr>
          <p:cNvSpPr/>
          <p:nvPr/>
        </p:nvSpPr>
        <p:spPr>
          <a:xfrm>
            <a:off x="5680695" y="0"/>
            <a:ext cx="8195053" cy="685800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4" name="Title 1">
            <a:extLst>
              <a:ext uri="{FF2B5EF4-FFF2-40B4-BE49-F238E27FC236}">
                <a16:creationId xmlns:a16="http://schemas.microsoft.com/office/drawing/2014/main" id="{6C4B62A8-B9ED-5E4B-9EBD-01877A4AADF7}"/>
              </a:ext>
            </a:extLst>
          </p:cNvPr>
          <p:cNvSpPr>
            <a:spLocks noGrp="1"/>
          </p:cNvSpPr>
          <p:nvPr>
            <p:ph type="title"/>
          </p:nvPr>
        </p:nvSpPr>
        <p:spPr>
          <a:xfrm>
            <a:off x="705035" y="967201"/>
            <a:ext cx="4266460" cy="822960"/>
          </a:xfrm>
        </p:spPr>
        <p:txBody>
          <a:bodyPr anchor="t" anchorCtr="0">
            <a:normAutofit/>
          </a:bodyPr>
          <a:lstStyle/>
          <a:p>
            <a:r>
              <a:rPr lang="en-US" dirty="0"/>
              <a:t>Court</a:t>
            </a:r>
            <a:endParaRPr lang="en-US" sz="3600" dirty="0"/>
          </a:p>
        </p:txBody>
      </p:sp>
      <p:sp>
        <p:nvSpPr>
          <p:cNvPr id="25" name="Content Placeholder 2">
            <a:extLst>
              <a:ext uri="{FF2B5EF4-FFF2-40B4-BE49-F238E27FC236}">
                <a16:creationId xmlns:a16="http://schemas.microsoft.com/office/drawing/2014/main" id="{0E35B693-447D-2345-B3D8-A6899A5A495B}"/>
              </a:ext>
            </a:extLst>
          </p:cNvPr>
          <p:cNvSpPr>
            <a:spLocks noGrp="1"/>
          </p:cNvSpPr>
          <p:nvPr>
            <p:ph idx="1"/>
          </p:nvPr>
        </p:nvSpPr>
        <p:spPr>
          <a:xfrm>
            <a:off x="705035" y="1808767"/>
            <a:ext cx="3877239" cy="1048734"/>
          </a:xfrm>
        </p:spPr>
        <p:txBody>
          <a:bodyPr rIns="0">
            <a:noAutofit/>
          </a:bodyPr>
          <a:lstStyle/>
          <a:p>
            <a:r>
              <a:rPr lang="en-US" sz="1800" dirty="0"/>
              <a:t>Second, you must be familiar with the court’s VRI system.</a:t>
            </a:r>
          </a:p>
        </p:txBody>
      </p:sp>
      <p:sp>
        <p:nvSpPr>
          <p:cNvPr id="26" name="Content Placeholder 2">
            <a:extLst>
              <a:ext uri="{FF2B5EF4-FFF2-40B4-BE49-F238E27FC236}">
                <a16:creationId xmlns:a16="http://schemas.microsoft.com/office/drawing/2014/main" id="{8E4DFB56-57D3-6349-B5AF-CCC13A0A1AD4}"/>
              </a:ext>
            </a:extLst>
          </p:cNvPr>
          <p:cNvSpPr txBox="1">
            <a:spLocks/>
          </p:cNvSpPr>
          <p:nvPr/>
        </p:nvSpPr>
        <p:spPr>
          <a:xfrm>
            <a:off x="7639236" y="1421722"/>
            <a:ext cx="4552764" cy="123459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will need to work with the court to ensure your equipment is compatible with the court’s equipment and has the capacity to download software the court may require.</a:t>
            </a:r>
          </a:p>
        </p:txBody>
      </p:sp>
      <p:sp>
        <p:nvSpPr>
          <p:cNvPr id="28" name="Content Placeholder 2">
            <a:extLst>
              <a:ext uri="{FF2B5EF4-FFF2-40B4-BE49-F238E27FC236}">
                <a16:creationId xmlns:a16="http://schemas.microsoft.com/office/drawing/2014/main" id="{5B784C0C-C9EB-6345-927C-EB4C036636DB}"/>
              </a:ext>
            </a:extLst>
          </p:cNvPr>
          <p:cNvSpPr txBox="1">
            <a:spLocks/>
          </p:cNvSpPr>
          <p:nvPr/>
        </p:nvSpPr>
        <p:spPr>
          <a:xfrm>
            <a:off x="7640671" y="2852421"/>
            <a:ext cx="5110993" cy="5943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must be able to receive or view evidence and documents electronically for sight translation. </a:t>
            </a:r>
          </a:p>
        </p:txBody>
      </p:sp>
      <p:sp>
        <p:nvSpPr>
          <p:cNvPr id="29" name="Content Placeholder 2">
            <a:extLst>
              <a:ext uri="{FF2B5EF4-FFF2-40B4-BE49-F238E27FC236}">
                <a16:creationId xmlns:a16="http://schemas.microsoft.com/office/drawing/2014/main" id="{DF50B49C-35C3-014C-A3E1-3239491BC0F8}"/>
              </a:ext>
            </a:extLst>
          </p:cNvPr>
          <p:cNvSpPr txBox="1">
            <a:spLocks/>
          </p:cNvSpPr>
          <p:nvPr/>
        </p:nvSpPr>
        <p:spPr>
          <a:xfrm>
            <a:off x="7639236" y="3792797"/>
            <a:ext cx="4854139" cy="5943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must be prepared to interpret in the simultaneous and consecutive modes as required. </a:t>
            </a:r>
          </a:p>
        </p:txBody>
      </p:sp>
      <p:grpSp>
        <p:nvGrpSpPr>
          <p:cNvPr id="31" name="Group 30">
            <a:extLst>
              <a:ext uri="{FF2B5EF4-FFF2-40B4-BE49-F238E27FC236}">
                <a16:creationId xmlns:a16="http://schemas.microsoft.com/office/drawing/2014/main" id="{1126F3FE-F99A-0E40-BEEC-0A9312F26938}"/>
              </a:ext>
            </a:extLst>
          </p:cNvPr>
          <p:cNvGrpSpPr/>
          <p:nvPr/>
        </p:nvGrpSpPr>
        <p:grpSpPr>
          <a:xfrm>
            <a:off x="7121876" y="2921002"/>
            <a:ext cx="457200" cy="457200"/>
            <a:chOff x="1971411" y="3855027"/>
            <a:chExt cx="457200" cy="457200"/>
          </a:xfrm>
        </p:grpSpPr>
        <p:sp>
          <p:nvSpPr>
            <p:cNvPr id="32" name="Rectangle 31">
              <a:extLst>
                <a:ext uri="{FF2B5EF4-FFF2-40B4-BE49-F238E27FC236}">
                  <a16:creationId xmlns:a16="http://schemas.microsoft.com/office/drawing/2014/main" id="{3ABC6603-9B91-F644-90F3-08F706383980}"/>
                </a:ext>
              </a:extLst>
            </p:cNvPr>
            <p:cNvSpPr>
              <a:spLocks noChangeAspect="1"/>
            </p:cNvSpPr>
            <p:nvPr/>
          </p:nvSpPr>
          <p:spPr>
            <a:xfrm>
              <a:off x="1971411" y="385502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Checkmark">
              <a:extLst>
                <a:ext uri="{FF2B5EF4-FFF2-40B4-BE49-F238E27FC236}">
                  <a16:creationId xmlns:a16="http://schemas.microsoft.com/office/drawing/2014/main" id="{8C0ACEA4-440C-6046-9A05-420F3EF844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grpSp>
        <p:nvGrpSpPr>
          <p:cNvPr id="34" name="Group 33">
            <a:extLst>
              <a:ext uri="{FF2B5EF4-FFF2-40B4-BE49-F238E27FC236}">
                <a16:creationId xmlns:a16="http://schemas.microsoft.com/office/drawing/2014/main" id="{05DC5F77-EB5F-A541-BC09-D65933174D46}"/>
              </a:ext>
            </a:extLst>
          </p:cNvPr>
          <p:cNvGrpSpPr/>
          <p:nvPr/>
        </p:nvGrpSpPr>
        <p:grpSpPr>
          <a:xfrm>
            <a:off x="7121876" y="1462839"/>
            <a:ext cx="457200" cy="457200"/>
            <a:chOff x="1971411" y="3855027"/>
            <a:chExt cx="457200" cy="457200"/>
          </a:xfrm>
        </p:grpSpPr>
        <p:sp>
          <p:nvSpPr>
            <p:cNvPr id="35" name="Rectangle 34">
              <a:extLst>
                <a:ext uri="{FF2B5EF4-FFF2-40B4-BE49-F238E27FC236}">
                  <a16:creationId xmlns:a16="http://schemas.microsoft.com/office/drawing/2014/main" id="{635E244C-77B2-0C42-A7EA-D1E403A03A80}"/>
                </a:ext>
              </a:extLst>
            </p:cNvPr>
            <p:cNvSpPr>
              <a:spLocks noChangeAspect="1"/>
            </p:cNvSpPr>
            <p:nvPr/>
          </p:nvSpPr>
          <p:spPr>
            <a:xfrm>
              <a:off x="1971411" y="3855027"/>
              <a:ext cx="457200" cy="4572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6" name="Graphic 35" descr="Checkmark">
              <a:extLst>
                <a:ext uri="{FF2B5EF4-FFF2-40B4-BE49-F238E27FC236}">
                  <a16:creationId xmlns:a16="http://schemas.microsoft.com/office/drawing/2014/main" id="{7F3ACB5F-B29F-A841-83AC-7D6F3E03D9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grpSp>
        <p:nvGrpSpPr>
          <p:cNvPr id="37" name="Group 36">
            <a:extLst>
              <a:ext uri="{FF2B5EF4-FFF2-40B4-BE49-F238E27FC236}">
                <a16:creationId xmlns:a16="http://schemas.microsoft.com/office/drawing/2014/main" id="{DCAE8719-9380-754D-8ECE-CA77A916F7AC}"/>
              </a:ext>
            </a:extLst>
          </p:cNvPr>
          <p:cNvGrpSpPr/>
          <p:nvPr/>
        </p:nvGrpSpPr>
        <p:grpSpPr>
          <a:xfrm>
            <a:off x="7121876" y="3866824"/>
            <a:ext cx="457200" cy="457200"/>
            <a:chOff x="1971411" y="3855027"/>
            <a:chExt cx="457200" cy="457200"/>
          </a:xfrm>
        </p:grpSpPr>
        <p:sp>
          <p:nvSpPr>
            <p:cNvPr id="38" name="Rectangle 37">
              <a:extLst>
                <a:ext uri="{FF2B5EF4-FFF2-40B4-BE49-F238E27FC236}">
                  <a16:creationId xmlns:a16="http://schemas.microsoft.com/office/drawing/2014/main" id="{C310FBCC-AC23-3343-BC35-FA6571ADB681}"/>
                </a:ext>
              </a:extLst>
            </p:cNvPr>
            <p:cNvSpPr>
              <a:spLocks noChangeAspect="1"/>
            </p:cNvSpPr>
            <p:nvPr/>
          </p:nvSpPr>
          <p:spPr>
            <a:xfrm>
              <a:off x="1971411" y="3855027"/>
              <a:ext cx="457200" cy="457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9" name="Graphic 38" descr="Checkmark">
              <a:extLst>
                <a:ext uri="{FF2B5EF4-FFF2-40B4-BE49-F238E27FC236}">
                  <a16:creationId xmlns:a16="http://schemas.microsoft.com/office/drawing/2014/main" id="{F4B9DD10-9FCE-2642-A393-692D2DB0C7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spTree>
    <p:extLst>
      <p:ext uri="{BB962C8B-B14F-4D97-AF65-F5344CB8AC3E}">
        <p14:creationId xmlns:p14="http://schemas.microsoft.com/office/powerpoint/2010/main" val="4064657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967201"/>
            <a:ext cx="4266460" cy="822960"/>
          </a:xfrm>
        </p:spPr>
        <p:txBody>
          <a:bodyPr anchor="t" anchorCtr="0">
            <a:normAutofit/>
          </a:bodyPr>
          <a:lstStyle/>
          <a:p>
            <a:r>
              <a:rPr lang="en-US" dirty="0"/>
              <a:t>Court</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705035" y="1808767"/>
            <a:ext cx="3877239" cy="1048734"/>
          </a:xfrm>
        </p:spPr>
        <p:txBody>
          <a:bodyPr rIns="0">
            <a:noAutofit/>
          </a:bodyPr>
          <a:lstStyle/>
          <a:p>
            <a:r>
              <a:rPr lang="en-US" sz="1800" dirty="0"/>
              <a:t>Second, you must be familiar with the court’s VRI system.</a:t>
            </a:r>
          </a:p>
        </p:txBody>
      </p:sp>
      <p:sp>
        <p:nvSpPr>
          <p:cNvPr id="7" name="Hexagon 6">
            <a:extLst>
              <a:ext uri="{FF2B5EF4-FFF2-40B4-BE49-F238E27FC236}">
                <a16:creationId xmlns:a16="http://schemas.microsoft.com/office/drawing/2014/main" id="{74D19D55-3A87-714F-95C5-28F5E12EC359}"/>
              </a:ext>
            </a:extLst>
          </p:cNvPr>
          <p:cNvSpPr/>
          <p:nvPr/>
        </p:nvSpPr>
        <p:spPr>
          <a:xfrm>
            <a:off x="5244234" y="0"/>
            <a:ext cx="8195053" cy="68580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8056307D-28EC-974E-A622-2988EE714E61}"/>
              </a:ext>
            </a:extLst>
          </p:cNvPr>
          <p:cNvSpPr/>
          <p:nvPr/>
        </p:nvSpPr>
        <p:spPr>
          <a:xfrm>
            <a:off x="5680695" y="0"/>
            <a:ext cx="8195053" cy="685800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6" name="Content Placeholder 2">
            <a:extLst>
              <a:ext uri="{FF2B5EF4-FFF2-40B4-BE49-F238E27FC236}">
                <a16:creationId xmlns:a16="http://schemas.microsoft.com/office/drawing/2014/main" id="{6EB1E829-6BC4-E64D-9088-E68EFFF9F03D}"/>
              </a:ext>
            </a:extLst>
          </p:cNvPr>
          <p:cNvSpPr txBox="1">
            <a:spLocks/>
          </p:cNvSpPr>
          <p:nvPr/>
        </p:nvSpPr>
        <p:spPr>
          <a:xfrm>
            <a:off x="7639236" y="1421722"/>
            <a:ext cx="4552764" cy="123459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will need to work with the court to ensure your equipment is compatible with the court’s equipment and has the capacity to download software the court may require.</a:t>
            </a:r>
          </a:p>
        </p:txBody>
      </p:sp>
      <p:sp>
        <p:nvSpPr>
          <p:cNvPr id="28" name="Content Placeholder 2">
            <a:extLst>
              <a:ext uri="{FF2B5EF4-FFF2-40B4-BE49-F238E27FC236}">
                <a16:creationId xmlns:a16="http://schemas.microsoft.com/office/drawing/2014/main" id="{415A02BA-FE81-574B-9FE3-5DE43AF859E8}"/>
              </a:ext>
            </a:extLst>
          </p:cNvPr>
          <p:cNvSpPr txBox="1">
            <a:spLocks/>
          </p:cNvSpPr>
          <p:nvPr/>
        </p:nvSpPr>
        <p:spPr>
          <a:xfrm>
            <a:off x="7640671" y="2852421"/>
            <a:ext cx="5110993" cy="5943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must be able to receive or view evidence and documents electronically for sight translation. </a:t>
            </a:r>
          </a:p>
        </p:txBody>
      </p:sp>
      <p:sp>
        <p:nvSpPr>
          <p:cNvPr id="29" name="Content Placeholder 2">
            <a:extLst>
              <a:ext uri="{FF2B5EF4-FFF2-40B4-BE49-F238E27FC236}">
                <a16:creationId xmlns:a16="http://schemas.microsoft.com/office/drawing/2014/main" id="{F1DA32DC-F82B-0B49-AA30-5DDC4E9B1B27}"/>
              </a:ext>
            </a:extLst>
          </p:cNvPr>
          <p:cNvSpPr txBox="1">
            <a:spLocks/>
          </p:cNvSpPr>
          <p:nvPr/>
        </p:nvSpPr>
        <p:spPr>
          <a:xfrm>
            <a:off x="7639236" y="3792797"/>
            <a:ext cx="4854139" cy="5943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must be prepared to interpret in the simultaneous and consecutive modes as required. </a:t>
            </a:r>
          </a:p>
        </p:txBody>
      </p:sp>
      <p:sp>
        <p:nvSpPr>
          <p:cNvPr id="30" name="Content Placeholder 2">
            <a:extLst>
              <a:ext uri="{FF2B5EF4-FFF2-40B4-BE49-F238E27FC236}">
                <a16:creationId xmlns:a16="http://schemas.microsoft.com/office/drawing/2014/main" id="{6BC3BF17-817B-6143-9570-968F1D53BDCE}"/>
              </a:ext>
            </a:extLst>
          </p:cNvPr>
          <p:cNvSpPr txBox="1">
            <a:spLocks/>
          </p:cNvSpPr>
          <p:nvPr/>
        </p:nvSpPr>
        <p:spPr>
          <a:xfrm>
            <a:off x="7639236" y="4739036"/>
            <a:ext cx="3723981" cy="5943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You also need a backup plan in case the technology fails. </a:t>
            </a:r>
          </a:p>
        </p:txBody>
      </p:sp>
      <p:grpSp>
        <p:nvGrpSpPr>
          <p:cNvPr id="31" name="Group 30">
            <a:extLst>
              <a:ext uri="{FF2B5EF4-FFF2-40B4-BE49-F238E27FC236}">
                <a16:creationId xmlns:a16="http://schemas.microsoft.com/office/drawing/2014/main" id="{6C5E3488-F600-9745-9080-666EADD44D7B}"/>
              </a:ext>
            </a:extLst>
          </p:cNvPr>
          <p:cNvGrpSpPr/>
          <p:nvPr/>
        </p:nvGrpSpPr>
        <p:grpSpPr>
          <a:xfrm>
            <a:off x="7121876" y="2921002"/>
            <a:ext cx="457200" cy="457200"/>
            <a:chOff x="1971411" y="3855027"/>
            <a:chExt cx="457200" cy="457200"/>
          </a:xfrm>
        </p:grpSpPr>
        <p:sp>
          <p:nvSpPr>
            <p:cNvPr id="32" name="Rectangle 31">
              <a:extLst>
                <a:ext uri="{FF2B5EF4-FFF2-40B4-BE49-F238E27FC236}">
                  <a16:creationId xmlns:a16="http://schemas.microsoft.com/office/drawing/2014/main" id="{9A4EB964-238A-5349-93C0-3158EF0151F9}"/>
                </a:ext>
              </a:extLst>
            </p:cNvPr>
            <p:cNvSpPr>
              <a:spLocks noChangeAspect="1"/>
            </p:cNvSpPr>
            <p:nvPr/>
          </p:nvSpPr>
          <p:spPr>
            <a:xfrm>
              <a:off x="1971411" y="3855027"/>
              <a:ext cx="457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Checkmark">
              <a:extLst>
                <a:ext uri="{FF2B5EF4-FFF2-40B4-BE49-F238E27FC236}">
                  <a16:creationId xmlns:a16="http://schemas.microsoft.com/office/drawing/2014/main" id="{EB2C452A-7F2E-FC41-9DD5-80C34C010A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grpSp>
        <p:nvGrpSpPr>
          <p:cNvPr id="34" name="Group 33">
            <a:extLst>
              <a:ext uri="{FF2B5EF4-FFF2-40B4-BE49-F238E27FC236}">
                <a16:creationId xmlns:a16="http://schemas.microsoft.com/office/drawing/2014/main" id="{748650D1-6297-8A46-AFB4-06CADB3DC902}"/>
              </a:ext>
            </a:extLst>
          </p:cNvPr>
          <p:cNvGrpSpPr/>
          <p:nvPr/>
        </p:nvGrpSpPr>
        <p:grpSpPr>
          <a:xfrm>
            <a:off x="7121876" y="1462839"/>
            <a:ext cx="457200" cy="457200"/>
            <a:chOff x="1971411" y="3855027"/>
            <a:chExt cx="457200" cy="457200"/>
          </a:xfrm>
        </p:grpSpPr>
        <p:sp>
          <p:nvSpPr>
            <p:cNvPr id="35" name="Rectangle 34">
              <a:extLst>
                <a:ext uri="{FF2B5EF4-FFF2-40B4-BE49-F238E27FC236}">
                  <a16:creationId xmlns:a16="http://schemas.microsoft.com/office/drawing/2014/main" id="{598B0DFB-1B88-E44B-98DB-579F9DA3CB2C}"/>
                </a:ext>
              </a:extLst>
            </p:cNvPr>
            <p:cNvSpPr>
              <a:spLocks noChangeAspect="1"/>
            </p:cNvSpPr>
            <p:nvPr/>
          </p:nvSpPr>
          <p:spPr>
            <a:xfrm>
              <a:off x="1971411" y="3855027"/>
              <a:ext cx="457200" cy="4572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6" name="Graphic 35" descr="Checkmark">
              <a:extLst>
                <a:ext uri="{FF2B5EF4-FFF2-40B4-BE49-F238E27FC236}">
                  <a16:creationId xmlns:a16="http://schemas.microsoft.com/office/drawing/2014/main" id="{513DEA0B-B600-FB42-B338-AFC966A3AF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grpSp>
        <p:nvGrpSpPr>
          <p:cNvPr id="37" name="Group 36">
            <a:extLst>
              <a:ext uri="{FF2B5EF4-FFF2-40B4-BE49-F238E27FC236}">
                <a16:creationId xmlns:a16="http://schemas.microsoft.com/office/drawing/2014/main" id="{1311D6EB-648D-5948-83AD-547CB3596EA4}"/>
              </a:ext>
            </a:extLst>
          </p:cNvPr>
          <p:cNvGrpSpPr/>
          <p:nvPr/>
        </p:nvGrpSpPr>
        <p:grpSpPr>
          <a:xfrm>
            <a:off x="7121876" y="3866824"/>
            <a:ext cx="457200" cy="457200"/>
            <a:chOff x="1971411" y="3855027"/>
            <a:chExt cx="457200" cy="457200"/>
          </a:xfrm>
        </p:grpSpPr>
        <p:sp>
          <p:nvSpPr>
            <p:cNvPr id="38" name="Rectangle 37">
              <a:extLst>
                <a:ext uri="{FF2B5EF4-FFF2-40B4-BE49-F238E27FC236}">
                  <a16:creationId xmlns:a16="http://schemas.microsoft.com/office/drawing/2014/main" id="{90D50C4B-E6B8-044B-B7F2-EB72568062F2}"/>
                </a:ext>
              </a:extLst>
            </p:cNvPr>
            <p:cNvSpPr>
              <a:spLocks noChangeAspect="1"/>
            </p:cNvSpPr>
            <p:nvPr/>
          </p:nvSpPr>
          <p:spPr>
            <a:xfrm>
              <a:off x="1971411" y="3855027"/>
              <a:ext cx="457200" cy="4572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9" name="Graphic 38" descr="Checkmark">
              <a:extLst>
                <a:ext uri="{FF2B5EF4-FFF2-40B4-BE49-F238E27FC236}">
                  <a16:creationId xmlns:a16="http://schemas.microsoft.com/office/drawing/2014/main" id="{85D050C0-C654-A34C-A378-09D0FC218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grpSp>
        <p:nvGrpSpPr>
          <p:cNvPr id="40" name="Group 39">
            <a:extLst>
              <a:ext uri="{FF2B5EF4-FFF2-40B4-BE49-F238E27FC236}">
                <a16:creationId xmlns:a16="http://schemas.microsoft.com/office/drawing/2014/main" id="{FBD569C3-5054-5047-A41A-169C200B0986}"/>
              </a:ext>
            </a:extLst>
          </p:cNvPr>
          <p:cNvGrpSpPr/>
          <p:nvPr/>
        </p:nvGrpSpPr>
        <p:grpSpPr>
          <a:xfrm>
            <a:off x="7121876" y="4807617"/>
            <a:ext cx="457200" cy="457200"/>
            <a:chOff x="1971411" y="3855027"/>
            <a:chExt cx="457200" cy="457200"/>
          </a:xfrm>
        </p:grpSpPr>
        <p:sp>
          <p:nvSpPr>
            <p:cNvPr id="41" name="Rectangle 40">
              <a:extLst>
                <a:ext uri="{FF2B5EF4-FFF2-40B4-BE49-F238E27FC236}">
                  <a16:creationId xmlns:a16="http://schemas.microsoft.com/office/drawing/2014/main" id="{68F9BC11-18C4-C342-B613-2A0ED50A7117}"/>
                </a:ext>
              </a:extLst>
            </p:cNvPr>
            <p:cNvSpPr>
              <a:spLocks noChangeAspect="1"/>
            </p:cNvSpPr>
            <p:nvPr/>
          </p:nvSpPr>
          <p:spPr>
            <a:xfrm>
              <a:off x="1971411" y="3855027"/>
              <a:ext cx="457200" cy="4572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42" name="Graphic 41" descr="Checkmark">
              <a:extLst>
                <a:ext uri="{FF2B5EF4-FFF2-40B4-BE49-F238E27FC236}">
                  <a16:creationId xmlns:a16="http://schemas.microsoft.com/office/drawing/2014/main" id="{D67B7C43-F682-CA48-AE88-87303E0219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973" y="3901589"/>
              <a:ext cx="364075" cy="364075"/>
            </a:xfrm>
            <a:prstGeom prst="rect">
              <a:avLst/>
            </a:prstGeom>
          </p:spPr>
        </p:pic>
      </p:grpSp>
    </p:spTree>
    <p:extLst>
      <p:ext uri="{BB962C8B-B14F-4D97-AF65-F5344CB8AC3E}">
        <p14:creationId xmlns:p14="http://schemas.microsoft.com/office/powerpoint/2010/main" val="447231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6651080" y="1776815"/>
            <a:ext cx="4899802" cy="4130825"/>
          </a:xfrm>
        </p:spPr>
        <p:txBody>
          <a:bodyPr rIns="0">
            <a:noAutofit/>
          </a:bodyPr>
          <a:lstStyle/>
          <a:p>
            <a:r>
              <a:rPr lang="en-US" sz="1800" b="1" dirty="0"/>
              <a:t>Third, you must create the proper environment for interpreting from </a:t>
            </a:r>
            <a:br>
              <a:rPr lang="en-US" sz="1800" b="1" dirty="0"/>
            </a:br>
            <a:r>
              <a:rPr lang="en-US" sz="1800" b="1" dirty="0"/>
              <a:t>your home or office.  </a:t>
            </a:r>
          </a:p>
          <a:p>
            <a:r>
              <a:rPr lang="en-US" sz="1800" dirty="0"/>
              <a:t>The space you choose for delivering interpreting services should be a well-lit, distraction-free, sound-proof room designated for court interpreting. It is never appropriate to provide video remote interpreting from a noisy environment or from a public place. Some disturbances will be beyond your control, such as fire alarms or emergency sirens. However, if your ability to hear or see is compromised, you must notify the court immediately.</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6651081" y="953856"/>
            <a:ext cx="4899802" cy="822960"/>
          </a:xfrm>
        </p:spPr>
        <p:txBody>
          <a:bodyPr/>
          <a:lstStyle/>
          <a:p>
            <a:r>
              <a:rPr lang="en-US" dirty="0"/>
              <a:t>Environment</a:t>
            </a:r>
          </a:p>
        </p:txBody>
      </p:sp>
      <p:sp>
        <p:nvSpPr>
          <p:cNvPr id="2" name="Hexagon 1">
            <a:extLst>
              <a:ext uri="{FF2B5EF4-FFF2-40B4-BE49-F238E27FC236}">
                <a16:creationId xmlns:a16="http://schemas.microsoft.com/office/drawing/2014/main" id="{E120DDAE-42DA-F14B-9CFD-D43A51DD033F}"/>
              </a:ext>
            </a:extLst>
          </p:cNvPr>
          <p:cNvSpPr/>
          <p:nvPr/>
        </p:nvSpPr>
        <p:spPr>
          <a:xfrm>
            <a:off x="770303" y="953856"/>
            <a:ext cx="5591455" cy="482022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943F60FB-1753-184F-A2BE-85911532F234}"/>
              </a:ext>
            </a:extLst>
          </p:cNvPr>
          <p:cNvSpPr/>
          <p:nvPr/>
        </p:nvSpPr>
        <p:spPr>
          <a:xfrm>
            <a:off x="359337" y="953856"/>
            <a:ext cx="5591455" cy="4820220"/>
          </a:xfrm>
          <a:prstGeom prst="hexagon">
            <a:avLst/>
          </a:prstGeom>
          <a:blipFill dpi="0" rotWithShape="1">
            <a:blip r:embed="rId3">
              <a:grayscl/>
            </a:blip>
            <a:srcRect/>
            <a:stretch>
              <a:fillRect l="-14000" r="-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90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662340" y="1776815"/>
            <a:ext cx="5275863" cy="4130825"/>
          </a:xfrm>
        </p:spPr>
        <p:txBody>
          <a:bodyPr rIns="0">
            <a:noAutofit/>
          </a:bodyPr>
          <a:lstStyle/>
          <a:p>
            <a:r>
              <a:rPr lang="en-US" sz="1800" b="1" dirty="0"/>
              <a:t>Fourth, you must adhere to the code of ethics.</a:t>
            </a:r>
          </a:p>
          <a:p>
            <a:r>
              <a:rPr lang="en-US" sz="1800" dirty="0"/>
              <a:t>Your ethical duties remain the same when you serve as a video remote interpreter. You must provide accurate interpretation, be impartial, </a:t>
            </a:r>
            <a:br>
              <a:rPr lang="en-US" sz="1800" dirty="0"/>
            </a:br>
            <a:r>
              <a:rPr lang="en-US" sz="1800" dirty="0"/>
              <a:t>avoid conflicts of interest, preserve </a:t>
            </a:r>
            <a:br>
              <a:rPr lang="en-US" sz="1800" dirty="0"/>
            </a:br>
            <a:r>
              <a:rPr lang="en-US" sz="1800" dirty="0"/>
              <a:t>confidentiality, understand the limitations of </a:t>
            </a:r>
            <a:br>
              <a:rPr lang="en-US" sz="1800" dirty="0"/>
            </a:br>
            <a:r>
              <a:rPr lang="en-US" sz="1800" dirty="0"/>
              <a:t>your practice, and observe professional demeanor, which includes wearing appropriate clothing. </a:t>
            </a:r>
          </a:p>
          <a:p>
            <a:r>
              <a:rPr lang="en-US" sz="1800" dirty="0"/>
              <a:t>It is important to remember that when you are not interpreting, you must still remain at your workstation and be ready to interpret, until you have been dismissed by the court.</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662342" y="953856"/>
            <a:ext cx="4899802" cy="822960"/>
          </a:xfrm>
        </p:spPr>
        <p:txBody>
          <a:bodyPr/>
          <a:lstStyle/>
          <a:p>
            <a:r>
              <a:rPr lang="en-US" dirty="0"/>
              <a:t>Ethics</a:t>
            </a:r>
          </a:p>
        </p:txBody>
      </p:sp>
      <p:sp>
        <p:nvSpPr>
          <p:cNvPr id="12" name="Hexagon 11">
            <a:extLst>
              <a:ext uri="{FF2B5EF4-FFF2-40B4-BE49-F238E27FC236}">
                <a16:creationId xmlns:a16="http://schemas.microsoft.com/office/drawing/2014/main" id="{943F60FB-1753-184F-A2BE-85911532F234}"/>
              </a:ext>
            </a:extLst>
          </p:cNvPr>
          <p:cNvSpPr/>
          <p:nvPr/>
        </p:nvSpPr>
        <p:spPr>
          <a:xfrm>
            <a:off x="5938204" y="953856"/>
            <a:ext cx="5591455" cy="482022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a16="http://schemas.microsoft.com/office/drawing/2014/main" id="{E120DDAE-42DA-F14B-9CFD-D43A51DD033F}"/>
              </a:ext>
            </a:extLst>
          </p:cNvPr>
          <p:cNvSpPr/>
          <p:nvPr/>
        </p:nvSpPr>
        <p:spPr>
          <a:xfrm>
            <a:off x="6349170" y="953856"/>
            <a:ext cx="5591455" cy="4820220"/>
          </a:xfrm>
          <a:prstGeom prst="hexagon">
            <a:avLst/>
          </a:prstGeom>
          <a:blipFill dpi="0" rotWithShape="1">
            <a:blip r:embed="rId3">
              <a:grayscl/>
            </a:blip>
            <a:srcRect/>
            <a:stretch>
              <a:fillRect l="-26000" r="-1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80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3962770" y="819806"/>
            <a:ext cx="4266460" cy="822960"/>
          </a:xfrm>
        </p:spPr>
        <p:txBody>
          <a:bodyPr anchor="t" anchorCtr="0">
            <a:normAutofit/>
          </a:bodyPr>
          <a:lstStyle/>
          <a:p>
            <a:r>
              <a:rPr lang="en-US" dirty="0"/>
              <a:t>VRI Considerations</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2653902" y="1661372"/>
            <a:ext cx="6884195" cy="1048734"/>
          </a:xfrm>
        </p:spPr>
        <p:txBody>
          <a:bodyPr rIns="0">
            <a:noAutofit/>
          </a:bodyPr>
          <a:lstStyle/>
          <a:p>
            <a:pPr algn="ctr"/>
            <a:r>
              <a:rPr lang="en-US" sz="1800" dirty="0"/>
              <a:t>The training modules presented in this series discuss important areas you must be familiar with if you are thinking about delivering interpreting services through video remote technology.</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91E25268-ED8C-A047-85D6-594605392212}"/>
              </a:ext>
            </a:extLst>
          </p:cNvPr>
          <p:cNvSpPr/>
          <p:nvPr/>
        </p:nvSpPr>
        <p:spPr>
          <a:xfrm>
            <a:off x="3051046" y="3886199"/>
            <a:ext cx="3044952" cy="297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D73E94A-C457-AA45-9FB3-5E9020F78685}"/>
              </a:ext>
            </a:extLst>
          </p:cNvPr>
          <p:cNvSpPr/>
          <p:nvPr/>
        </p:nvSpPr>
        <p:spPr>
          <a:xfrm>
            <a:off x="6095998" y="3886199"/>
            <a:ext cx="3044952" cy="297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4E05257-6744-CB46-AFED-F39673FED1AA}"/>
              </a:ext>
            </a:extLst>
          </p:cNvPr>
          <p:cNvSpPr/>
          <p:nvPr/>
        </p:nvSpPr>
        <p:spPr>
          <a:xfrm>
            <a:off x="9140950" y="3886199"/>
            <a:ext cx="3051050" cy="2971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D12DE32-43D3-064A-A9C3-2072785965B0}"/>
              </a:ext>
            </a:extLst>
          </p:cNvPr>
          <p:cNvSpPr/>
          <p:nvPr/>
        </p:nvSpPr>
        <p:spPr>
          <a:xfrm>
            <a:off x="4269633"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18" name="Oval 17">
            <a:extLst>
              <a:ext uri="{FF2B5EF4-FFF2-40B4-BE49-F238E27FC236}">
                <a16:creationId xmlns:a16="http://schemas.microsoft.com/office/drawing/2014/main" id="{BAA0E6C5-B6A6-AF4B-9CAA-5FA9FB8F29E9}"/>
              </a:ext>
            </a:extLst>
          </p:cNvPr>
          <p:cNvSpPr/>
          <p:nvPr/>
        </p:nvSpPr>
        <p:spPr>
          <a:xfrm>
            <a:off x="7314586" y="4411943"/>
            <a:ext cx="607777" cy="607777"/>
          </a:xfrm>
          <a:prstGeom prst="ellipse">
            <a:avLst/>
          </a:prstGeom>
          <a:no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3</a:t>
            </a:r>
          </a:p>
        </p:txBody>
      </p:sp>
      <p:sp>
        <p:nvSpPr>
          <p:cNvPr id="19" name="Oval 18">
            <a:extLst>
              <a:ext uri="{FF2B5EF4-FFF2-40B4-BE49-F238E27FC236}">
                <a16:creationId xmlns:a16="http://schemas.microsoft.com/office/drawing/2014/main" id="{B816D28B-41D9-1748-A07A-B07C2FB3A1E3}"/>
              </a:ext>
            </a:extLst>
          </p:cNvPr>
          <p:cNvSpPr/>
          <p:nvPr/>
        </p:nvSpPr>
        <p:spPr>
          <a:xfrm>
            <a:off x="10365637"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20" name="Rectangle 19">
            <a:extLst>
              <a:ext uri="{FF2B5EF4-FFF2-40B4-BE49-F238E27FC236}">
                <a16:creationId xmlns:a16="http://schemas.microsoft.com/office/drawing/2014/main" id="{F513D6FF-B3CD-184B-B60B-27E128373055}"/>
              </a:ext>
            </a:extLst>
          </p:cNvPr>
          <p:cNvSpPr/>
          <p:nvPr/>
        </p:nvSpPr>
        <p:spPr>
          <a:xfrm>
            <a:off x="-121921" y="3886199"/>
            <a:ext cx="3179065" cy="2971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775922EC-6892-744B-8467-CDE3E2297538}"/>
              </a:ext>
            </a:extLst>
          </p:cNvPr>
          <p:cNvSpPr/>
          <p:nvPr/>
        </p:nvSpPr>
        <p:spPr>
          <a:xfrm>
            <a:off x="1218581"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4257746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3962770" y="819806"/>
            <a:ext cx="4266460" cy="822960"/>
          </a:xfrm>
        </p:spPr>
        <p:txBody>
          <a:bodyPr anchor="t" anchorCtr="0">
            <a:normAutofit/>
          </a:bodyPr>
          <a:lstStyle/>
          <a:p>
            <a:r>
              <a:rPr lang="en-US" dirty="0"/>
              <a:t>VRI Considerations</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2653902" y="1661372"/>
            <a:ext cx="6884195" cy="1048734"/>
          </a:xfrm>
        </p:spPr>
        <p:txBody>
          <a:bodyPr rIns="0">
            <a:noAutofit/>
          </a:bodyPr>
          <a:lstStyle/>
          <a:p>
            <a:pPr algn="ctr"/>
            <a:r>
              <a:rPr lang="en-US" sz="1800" dirty="0"/>
              <a:t>The training modules presented in this series discuss important areas you must be familiar with if you are thinking about delivering interpreting services through video remote technology.</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91E25268-ED8C-A047-85D6-594605392212}"/>
              </a:ext>
            </a:extLst>
          </p:cNvPr>
          <p:cNvSpPr/>
          <p:nvPr/>
        </p:nvSpPr>
        <p:spPr>
          <a:xfrm>
            <a:off x="3051046" y="3886199"/>
            <a:ext cx="3044952" cy="297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D73E94A-C457-AA45-9FB3-5E9020F78685}"/>
              </a:ext>
            </a:extLst>
          </p:cNvPr>
          <p:cNvSpPr/>
          <p:nvPr/>
        </p:nvSpPr>
        <p:spPr>
          <a:xfrm>
            <a:off x="6095998" y="3886199"/>
            <a:ext cx="3044952" cy="297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4E05257-6744-CB46-AFED-F39673FED1AA}"/>
              </a:ext>
            </a:extLst>
          </p:cNvPr>
          <p:cNvSpPr/>
          <p:nvPr/>
        </p:nvSpPr>
        <p:spPr>
          <a:xfrm>
            <a:off x="9140950" y="3886199"/>
            <a:ext cx="3051050" cy="2971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D12DE32-43D3-064A-A9C3-2072785965B0}"/>
              </a:ext>
            </a:extLst>
          </p:cNvPr>
          <p:cNvSpPr/>
          <p:nvPr/>
        </p:nvSpPr>
        <p:spPr>
          <a:xfrm>
            <a:off x="4269633"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18" name="Oval 17">
            <a:extLst>
              <a:ext uri="{FF2B5EF4-FFF2-40B4-BE49-F238E27FC236}">
                <a16:creationId xmlns:a16="http://schemas.microsoft.com/office/drawing/2014/main" id="{BAA0E6C5-B6A6-AF4B-9CAA-5FA9FB8F29E9}"/>
              </a:ext>
            </a:extLst>
          </p:cNvPr>
          <p:cNvSpPr/>
          <p:nvPr/>
        </p:nvSpPr>
        <p:spPr>
          <a:xfrm>
            <a:off x="7314586" y="4411943"/>
            <a:ext cx="607777" cy="607777"/>
          </a:xfrm>
          <a:prstGeom prst="ellipse">
            <a:avLst/>
          </a:prstGeom>
          <a:no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3</a:t>
            </a:r>
          </a:p>
        </p:txBody>
      </p:sp>
      <p:sp>
        <p:nvSpPr>
          <p:cNvPr id="19" name="Oval 18">
            <a:extLst>
              <a:ext uri="{FF2B5EF4-FFF2-40B4-BE49-F238E27FC236}">
                <a16:creationId xmlns:a16="http://schemas.microsoft.com/office/drawing/2014/main" id="{B816D28B-41D9-1748-A07A-B07C2FB3A1E3}"/>
              </a:ext>
            </a:extLst>
          </p:cNvPr>
          <p:cNvSpPr/>
          <p:nvPr/>
        </p:nvSpPr>
        <p:spPr>
          <a:xfrm>
            <a:off x="10365637"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20" name="Rectangle 19">
            <a:extLst>
              <a:ext uri="{FF2B5EF4-FFF2-40B4-BE49-F238E27FC236}">
                <a16:creationId xmlns:a16="http://schemas.microsoft.com/office/drawing/2014/main" id="{EE446075-2BD4-C943-8FAC-83467045197A}"/>
              </a:ext>
            </a:extLst>
          </p:cNvPr>
          <p:cNvSpPr/>
          <p:nvPr/>
        </p:nvSpPr>
        <p:spPr>
          <a:xfrm>
            <a:off x="0" y="3215641"/>
            <a:ext cx="3057144" cy="36423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188720" rIns="274320" rtlCol="0" anchor="t" anchorCtr="0"/>
          <a:lstStyle/>
          <a:p>
            <a:pPr algn="ctr"/>
            <a:r>
              <a:rPr lang="en-US" sz="1600" dirty="0">
                <a:latin typeface="Arial" panose="020B0604020202020204" pitchFamily="34" charset="0"/>
                <a:cs typeface="Arial" panose="020B0604020202020204" pitchFamily="34" charset="0"/>
              </a:rPr>
              <a:t>As necessary, perform hardware and software updates and maintenance on the equipment you use.  Periodically test your equipment.</a:t>
            </a:r>
          </a:p>
        </p:txBody>
      </p:sp>
      <p:sp>
        <p:nvSpPr>
          <p:cNvPr id="21" name="Oval 20">
            <a:extLst>
              <a:ext uri="{FF2B5EF4-FFF2-40B4-BE49-F238E27FC236}">
                <a16:creationId xmlns:a16="http://schemas.microsoft.com/office/drawing/2014/main" id="{5FBEC922-964A-1441-AA11-64C9AD89686B}"/>
              </a:ext>
            </a:extLst>
          </p:cNvPr>
          <p:cNvSpPr/>
          <p:nvPr/>
        </p:nvSpPr>
        <p:spPr>
          <a:xfrm>
            <a:off x="1218586"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47720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3962770" y="819806"/>
            <a:ext cx="4266460" cy="822960"/>
          </a:xfrm>
        </p:spPr>
        <p:txBody>
          <a:bodyPr anchor="t" anchorCtr="0">
            <a:normAutofit/>
          </a:bodyPr>
          <a:lstStyle/>
          <a:p>
            <a:r>
              <a:rPr lang="en-US" dirty="0"/>
              <a:t>VRI Considerations</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2653902" y="1661372"/>
            <a:ext cx="6884195" cy="1048734"/>
          </a:xfrm>
        </p:spPr>
        <p:txBody>
          <a:bodyPr rIns="0">
            <a:noAutofit/>
          </a:bodyPr>
          <a:lstStyle/>
          <a:p>
            <a:pPr algn="ctr"/>
            <a:r>
              <a:rPr lang="en-US" sz="1800" dirty="0"/>
              <a:t>The training modules presented in this series discuss important areas you must be familiar with if you are thinking about delivering interpreting services through video remote technology.</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3D73E94A-C457-AA45-9FB3-5E9020F78685}"/>
              </a:ext>
            </a:extLst>
          </p:cNvPr>
          <p:cNvSpPr/>
          <p:nvPr/>
        </p:nvSpPr>
        <p:spPr>
          <a:xfrm>
            <a:off x="6095998" y="3886199"/>
            <a:ext cx="3044952" cy="2971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4E05257-6744-CB46-AFED-F39673FED1AA}"/>
              </a:ext>
            </a:extLst>
          </p:cNvPr>
          <p:cNvSpPr/>
          <p:nvPr/>
        </p:nvSpPr>
        <p:spPr>
          <a:xfrm>
            <a:off x="9140950" y="3886199"/>
            <a:ext cx="3051050" cy="2971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BAA0E6C5-B6A6-AF4B-9CAA-5FA9FB8F29E9}"/>
              </a:ext>
            </a:extLst>
          </p:cNvPr>
          <p:cNvSpPr/>
          <p:nvPr/>
        </p:nvSpPr>
        <p:spPr>
          <a:xfrm>
            <a:off x="7314586" y="4411943"/>
            <a:ext cx="607777" cy="607777"/>
          </a:xfrm>
          <a:prstGeom prst="ellipse">
            <a:avLst/>
          </a:prstGeom>
          <a:no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3</a:t>
            </a:r>
          </a:p>
        </p:txBody>
      </p:sp>
      <p:sp>
        <p:nvSpPr>
          <p:cNvPr id="19" name="Oval 18">
            <a:extLst>
              <a:ext uri="{FF2B5EF4-FFF2-40B4-BE49-F238E27FC236}">
                <a16:creationId xmlns:a16="http://schemas.microsoft.com/office/drawing/2014/main" id="{B816D28B-41D9-1748-A07A-B07C2FB3A1E3}"/>
              </a:ext>
            </a:extLst>
          </p:cNvPr>
          <p:cNvSpPr/>
          <p:nvPr/>
        </p:nvSpPr>
        <p:spPr>
          <a:xfrm>
            <a:off x="10365637"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14" name="Rectangle 13">
            <a:extLst>
              <a:ext uri="{FF2B5EF4-FFF2-40B4-BE49-F238E27FC236}">
                <a16:creationId xmlns:a16="http://schemas.microsoft.com/office/drawing/2014/main" id="{7998A0B4-DB7E-244C-A9CF-7F68235E4D6C}"/>
              </a:ext>
            </a:extLst>
          </p:cNvPr>
          <p:cNvSpPr/>
          <p:nvPr/>
        </p:nvSpPr>
        <p:spPr>
          <a:xfrm>
            <a:off x="3051046" y="3215640"/>
            <a:ext cx="3044953" cy="36423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188720" rtlCol="0" anchor="t" anchorCtr="0"/>
          <a:lstStyle/>
          <a:p>
            <a:pPr algn="ctr"/>
            <a:r>
              <a:rPr lang="en-US" sz="1600" dirty="0">
                <a:latin typeface="Arial" panose="020B0604020202020204" pitchFamily="34" charset="0"/>
                <a:cs typeface="Arial" panose="020B0604020202020204" pitchFamily="34" charset="0"/>
              </a:rPr>
              <a:t>Be prepared. Test that your equipment is compatible with the court’s equipment. Do a test before the hearing so you do not cause a delay.  Understand the court’s backup plan if equipment fails.</a:t>
            </a:r>
          </a:p>
        </p:txBody>
      </p:sp>
      <p:sp>
        <p:nvSpPr>
          <p:cNvPr id="17" name="Oval 16">
            <a:extLst>
              <a:ext uri="{FF2B5EF4-FFF2-40B4-BE49-F238E27FC236}">
                <a16:creationId xmlns:a16="http://schemas.microsoft.com/office/drawing/2014/main" id="{4004656B-2E7C-114E-B8FF-A64703A1B3A4}"/>
              </a:ext>
            </a:extLst>
          </p:cNvPr>
          <p:cNvSpPr/>
          <p:nvPr/>
        </p:nvSpPr>
        <p:spPr>
          <a:xfrm>
            <a:off x="4269633"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22" name="Rectangle 21">
            <a:extLst>
              <a:ext uri="{FF2B5EF4-FFF2-40B4-BE49-F238E27FC236}">
                <a16:creationId xmlns:a16="http://schemas.microsoft.com/office/drawing/2014/main" id="{5182A97E-C1C6-5344-BDBB-5359AD892747}"/>
              </a:ext>
            </a:extLst>
          </p:cNvPr>
          <p:cNvSpPr/>
          <p:nvPr/>
        </p:nvSpPr>
        <p:spPr>
          <a:xfrm>
            <a:off x="0" y="3215641"/>
            <a:ext cx="3057144" cy="36423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188720" rIns="274320" rtlCol="0" anchor="t" anchorCtr="0"/>
          <a:lstStyle/>
          <a:p>
            <a:pPr algn="ctr"/>
            <a:r>
              <a:rPr lang="en-US" sz="1600" dirty="0">
                <a:latin typeface="Arial" panose="020B0604020202020204" pitchFamily="34" charset="0"/>
                <a:cs typeface="Arial" panose="020B0604020202020204" pitchFamily="34" charset="0"/>
              </a:rPr>
              <a:t>As necessary, perform hardware and software updates and maintenance on the equipment you use.  Periodically test your equipment.</a:t>
            </a:r>
          </a:p>
        </p:txBody>
      </p:sp>
      <p:sp>
        <p:nvSpPr>
          <p:cNvPr id="23" name="Oval 22">
            <a:extLst>
              <a:ext uri="{FF2B5EF4-FFF2-40B4-BE49-F238E27FC236}">
                <a16:creationId xmlns:a16="http://schemas.microsoft.com/office/drawing/2014/main" id="{12EA2115-F160-8A4B-A9F9-2763264A8BBC}"/>
              </a:ext>
            </a:extLst>
          </p:cNvPr>
          <p:cNvSpPr/>
          <p:nvPr/>
        </p:nvSpPr>
        <p:spPr>
          <a:xfrm>
            <a:off x="1218586"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08075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3962770" y="819806"/>
            <a:ext cx="4266460" cy="822960"/>
          </a:xfrm>
        </p:spPr>
        <p:txBody>
          <a:bodyPr anchor="t" anchorCtr="0">
            <a:normAutofit/>
          </a:bodyPr>
          <a:lstStyle/>
          <a:p>
            <a:r>
              <a:rPr lang="en-US" dirty="0"/>
              <a:t>VRI Considerations</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2653902" y="1661372"/>
            <a:ext cx="6884195" cy="1048734"/>
          </a:xfrm>
        </p:spPr>
        <p:txBody>
          <a:bodyPr rIns="0">
            <a:noAutofit/>
          </a:bodyPr>
          <a:lstStyle/>
          <a:p>
            <a:pPr algn="ctr"/>
            <a:r>
              <a:rPr lang="en-US" sz="1800" dirty="0"/>
              <a:t>The training modules presented in this series discuss important areas you must be familiar with if you are thinking about delivering interpreting services through video remote technology.</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4E05257-6744-CB46-AFED-F39673FED1AA}"/>
              </a:ext>
            </a:extLst>
          </p:cNvPr>
          <p:cNvSpPr/>
          <p:nvPr/>
        </p:nvSpPr>
        <p:spPr>
          <a:xfrm>
            <a:off x="9140950" y="3886199"/>
            <a:ext cx="3051050" cy="2971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0" rtlCol="0" anchor="t" anchorCtr="0"/>
          <a:lstStyle/>
          <a:p>
            <a:pPr algn="ctr"/>
            <a:endParaRPr lang="en-US" sz="1600" dirty="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B816D28B-41D9-1748-A07A-B07C2FB3A1E3}"/>
              </a:ext>
            </a:extLst>
          </p:cNvPr>
          <p:cNvSpPr/>
          <p:nvPr/>
        </p:nvSpPr>
        <p:spPr>
          <a:xfrm>
            <a:off x="10365637" y="4411943"/>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22" name="Rectangle 21">
            <a:extLst>
              <a:ext uri="{FF2B5EF4-FFF2-40B4-BE49-F238E27FC236}">
                <a16:creationId xmlns:a16="http://schemas.microsoft.com/office/drawing/2014/main" id="{38C21E82-3030-D34B-B801-3B4A09D2915D}"/>
              </a:ext>
            </a:extLst>
          </p:cNvPr>
          <p:cNvSpPr/>
          <p:nvPr/>
        </p:nvSpPr>
        <p:spPr>
          <a:xfrm>
            <a:off x="3051046" y="3215640"/>
            <a:ext cx="3044953" cy="36423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188720" rtlCol="0" anchor="t" anchorCtr="0"/>
          <a:lstStyle/>
          <a:p>
            <a:pPr algn="ctr"/>
            <a:r>
              <a:rPr lang="en-US" sz="1600" dirty="0">
                <a:latin typeface="Arial" panose="020B0604020202020204" pitchFamily="34" charset="0"/>
                <a:cs typeface="Arial" panose="020B0604020202020204" pitchFamily="34" charset="0"/>
              </a:rPr>
              <a:t>Be prepared. Test that your equipment is compatible with the court’s equipment. Do a test before the hearing so you do not cause a delay.  Understand the court’s backup plan if equipment fails.</a:t>
            </a:r>
          </a:p>
        </p:txBody>
      </p:sp>
      <p:sp>
        <p:nvSpPr>
          <p:cNvPr id="23" name="Oval 22">
            <a:extLst>
              <a:ext uri="{FF2B5EF4-FFF2-40B4-BE49-F238E27FC236}">
                <a16:creationId xmlns:a16="http://schemas.microsoft.com/office/drawing/2014/main" id="{3274827D-08A4-4B46-8B3B-61B004022E59}"/>
              </a:ext>
            </a:extLst>
          </p:cNvPr>
          <p:cNvSpPr/>
          <p:nvPr/>
        </p:nvSpPr>
        <p:spPr>
          <a:xfrm>
            <a:off x="4269633"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24" name="Rectangle 23">
            <a:extLst>
              <a:ext uri="{FF2B5EF4-FFF2-40B4-BE49-F238E27FC236}">
                <a16:creationId xmlns:a16="http://schemas.microsoft.com/office/drawing/2014/main" id="{197BBF97-5484-F845-B182-382D2E6BCC81}"/>
              </a:ext>
            </a:extLst>
          </p:cNvPr>
          <p:cNvSpPr/>
          <p:nvPr/>
        </p:nvSpPr>
        <p:spPr>
          <a:xfrm>
            <a:off x="0" y="3215641"/>
            <a:ext cx="3057144" cy="36423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188720" rIns="274320" rtlCol="0" anchor="t" anchorCtr="0"/>
          <a:lstStyle/>
          <a:p>
            <a:pPr algn="ctr"/>
            <a:r>
              <a:rPr lang="en-US" sz="1600" dirty="0">
                <a:latin typeface="Arial" panose="020B0604020202020204" pitchFamily="34" charset="0"/>
                <a:cs typeface="Arial" panose="020B0604020202020204" pitchFamily="34" charset="0"/>
              </a:rPr>
              <a:t>As necessary, perform hardware and software updates and maintenance on the equipment you use.  Periodically test your equipment.</a:t>
            </a:r>
          </a:p>
        </p:txBody>
      </p:sp>
      <p:sp>
        <p:nvSpPr>
          <p:cNvPr id="25" name="Oval 24">
            <a:extLst>
              <a:ext uri="{FF2B5EF4-FFF2-40B4-BE49-F238E27FC236}">
                <a16:creationId xmlns:a16="http://schemas.microsoft.com/office/drawing/2014/main" id="{6E34B738-BEBA-E34C-BB19-48FED580059F}"/>
              </a:ext>
            </a:extLst>
          </p:cNvPr>
          <p:cNvSpPr/>
          <p:nvPr/>
        </p:nvSpPr>
        <p:spPr>
          <a:xfrm>
            <a:off x="1218586"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26" name="Rectangle 25">
            <a:extLst>
              <a:ext uri="{FF2B5EF4-FFF2-40B4-BE49-F238E27FC236}">
                <a16:creationId xmlns:a16="http://schemas.microsoft.com/office/drawing/2014/main" id="{DCF56A57-0C26-C74F-8C15-46F2678B4CD9}"/>
              </a:ext>
            </a:extLst>
          </p:cNvPr>
          <p:cNvSpPr/>
          <p:nvPr/>
        </p:nvSpPr>
        <p:spPr>
          <a:xfrm>
            <a:off x="6095998" y="3215640"/>
            <a:ext cx="3044953" cy="36423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1188720" rtlCol="0" anchor="t" anchorCtr="0"/>
          <a:lstStyle/>
          <a:p>
            <a:pPr algn="ctr"/>
            <a:r>
              <a:rPr lang="en-US" sz="1600" dirty="0">
                <a:solidFill>
                  <a:schemeClr val="tx1"/>
                </a:solidFill>
                <a:latin typeface="Arial" panose="020B0604020202020204" pitchFamily="34" charset="0"/>
                <a:cs typeface="Arial" panose="020B0604020202020204" pitchFamily="34" charset="0"/>
              </a:rPr>
              <a:t>Monitor the environment of your interpreting room. Be sure it meets the basic standards presented in this training. Dress appropriately, as if you are appearing in person for an interpreting assignment.</a:t>
            </a:r>
          </a:p>
        </p:txBody>
      </p:sp>
      <p:sp>
        <p:nvSpPr>
          <p:cNvPr id="28" name="Oval 27">
            <a:extLst>
              <a:ext uri="{FF2B5EF4-FFF2-40B4-BE49-F238E27FC236}">
                <a16:creationId xmlns:a16="http://schemas.microsoft.com/office/drawing/2014/main" id="{B1306D7C-8D11-814B-8987-FFCCFB265227}"/>
              </a:ext>
            </a:extLst>
          </p:cNvPr>
          <p:cNvSpPr/>
          <p:nvPr/>
        </p:nvSpPr>
        <p:spPr>
          <a:xfrm>
            <a:off x="7314586" y="3619500"/>
            <a:ext cx="607777" cy="607777"/>
          </a:xfrm>
          <a:prstGeom prst="ellipse">
            <a:avLst/>
          </a:prstGeom>
          <a:no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496324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t="3000" r="-15000" b="1000"/>
          </a:stretch>
        </a:blipFill>
        <a:effectLst/>
      </p:bgPr>
    </p:bg>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340516" y="0"/>
            <a:ext cx="8195053" cy="68580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2883B4C8-3C5B-DB45-B218-73AA7552C86D}"/>
              </a:ext>
            </a:extLst>
          </p:cNvPr>
          <p:cNvSpPr/>
          <p:nvPr/>
        </p:nvSpPr>
        <p:spPr>
          <a:xfrm>
            <a:off x="-1784416" y="0"/>
            <a:ext cx="8195053" cy="685800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1205802"/>
            <a:ext cx="4266460" cy="822960"/>
          </a:xfrm>
        </p:spPr>
        <p:txBody>
          <a:bodyPr anchor="t" anchorCtr="0">
            <a:normAutofit/>
          </a:bodyPr>
          <a:lstStyle/>
          <a:p>
            <a:r>
              <a:rPr lang="en-US" sz="3600" dirty="0"/>
              <a:t>Introduction</a:t>
            </a:r>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705034" y="2028762"/>
            <a:ext cx="4351461" cy="3423519"/>
          </a:xfrm>
        </p:spPr>
        <p:txBody>
          <a:bodyPr rIns="0">
            <a:noAutofit/>
          </a:bodyPr>
          <a:lstStyle/>
          <a:p>
            <a:pPr>
              <a:lnSpc>
                <a:spcPct val="110000"/>
              </a:lnSpc>
            </a:pPr>
            <a:r>
              <a:rPr lang="en-US" sz="1800" dirty="0"/>
              <a:t>Video remote interpreting, or VRI, connects an interpreter in one location to a limited English proficient individual in another location using an audio and video connection.    </a:t>
            </a:r>
          </a:p>
          <a:p>
            <a:pPr>
              <a:lnSpc>
                <a:spcPct val="110000"/>
              </a:lnSpc>
            </a:pPr>
            <a:r>
              <a:rPr lang="en-US" sz="1800" dirty="0"/>
              <a:t>Wherever the interpreter is located, the interpreter must have and be familiar with basic video remote interpreting equipment, understand environmental expectations, and adhere to ethical interpreting standards.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410222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3962770" y="819806"/>
            <a:ext cx="4266460" cy="822960"/>
          </a:xfrm>
        </p:spPr>
        <p:txBody>
          <a:bodyPr anchor="t" anchorCtr="0">
            <a:normAutofit/>
          </a:bodyPr>
          <a:lstStyle/>
          <a:p>
            <a:pPr algn="ctr"/>
            <a:r>
              <a:rPr lang="en-US" dirty="0"/>
              <a:t>Review</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2984513" y="1661372"/>
            <a:ext cx="6222969" cy="711958"/>
          </a:xfrm>
        </p:spPr>
        <p:txBody>
          <a:bodyPr rIns="0">
            <a:noAutofit/>
          </a:bodyPr>
          <a:lstStyle/>
          <a:p>
            <a:pPr algn="ctr"/>
            <a:r>
              <a:rPr lang="en-US" sz="1800" dirty="0"/>
              <a:t>Let’s review of the ways you can be successful when providing video remote interpreting services.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902B6107-98BB-A645-84E6-99A0EA5BE6D5}"/>
              </a:ext>
            </a:extLst>
          </p:cNvPr>
          <p:cNvSpPr/>
          <p:nvPr/>
        </p:nvSpPr>
        <p:spPr>
          <a:xfrm>
            <a:off x="0" y="3215641"/>
            <a:ext cx="3057144" cy="36423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188720" rIns="274320" rtlCol="0" anchor="t" anchorCtr="0"/>
          <a:lstStyle/>
          <a:p>
            <a:pPr algn="ctr"/>
            <a:r>
              <a:rPr lang="en-US" sz="1600" dirty="0">
                <a:latin typeface="Arial" panose="020B0604020202020204" pitchFamily="34" charset="0"/>
                <a:cs typeface="Arial" panose="020B0604020202020204" pitchFamily="34" charset="0"/>
              </a:rPr>
              <a:t>As necessary, perform hardware and software updates and maintenance on the equipment you use.  Periodically test your equipment.</a:t>
            </a:r>
          </a:p>
        </p:txBody>
      </p:sp>
      <p:sp>
        <p:nvSpPr>
          <p:cNvPr id="28" name="Rectangle 27">
            <a:extLst>
              <a:ext uri="{FF2B5EF4-FFF2-40B4-BE49-F238E27FC236}">
                <a16:creationId xmlns:a16="http://schemas.microsoft.com/office/drawing/2014/main" id="{8741B84F-8BBD-DE40-9366-AF4C30B4A9B6}"/>
              </a:ext>
            </a:extLst>
          </p:cNvPr>
          <p:cNvSpPr/>
          <p:nvPr/>
        </p:nvSpPr>
        <p:spPr>
          <a:xfrm>
            <a:off x="3051046" y="3215640"/>
            <a:ext cx="3044953" cy="36423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188720" rtlCol="0" anchor="t" anchorCtr="0"/>
          <a:lstStyle/>
          <a:p>
            <a:pPr algn="ctr"/>
            <a:r>
              <a:rPr lang="en-US" sz="1600" dirty="0">
                <a:latin typeface="Arial" panose="020B0604020202020204" pitchFamily="34" charset="0"/>
                <a:cs typeface="Arial" panose="020B0604020202020204" pitchFamily="34" charset="0"/>
              </a:rPr>
              <a:t>Be prepared. Test that your equipment is compatible with the court’s equipment. Do a test before the hearing so you do not cause a delay.  Understand the court’s backup plan if equipment fails.</a:t>
            </a:r>
          </a:p>
        </p:txBody>
      </p:sp>
      <p:sp>
        <p:nvSpPr>
          <p:cNvPr id="30" name="Rectangle 29">
            <a:extLst>
              <a:ext uri="{FF2B5EF4-FFF2-40B4-BE49-F238E27FC236}">
                <a16:creationId xmlns:a16="http://schemas.microsoft.com/office/drawing/2014/main" id="{857CACC2-A25B-5F44-9B28-3242808D742F}"/>
              </a:ext>
            </a:extLst>
          </p:cNvPr>
          <p:cNvSpPr/>
          <p:nvPr/>
        </p:nvSpPr>
        <p:spPr>
          <a:xfrm>
            <a:off x="6095998" y="3215640"/>
            <a:ext cx="3044953" cy="36423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1188720" rtlCol="0" anchor="t" anchorCtr="0"/>
          <a:lstStyle/>
          <a:p>
            <a:pPr algn="ctr"/>
            <a:r>
              <a:rPr lang="en-US" sz="1600" dirty="0">
                <a:solidFill>
                  <a:schemeClr val="tx1"/>
                </a:solidFill>
                <a:latin typeface="Arial" panose="020B0604020202020204" pitchFamily="34" charset="0"/>
                <a:cs typeface="Arial" panose="020B0604020202020204" pitchFamily="34" charset="0"/>
              </a:rPr>
              <a:t>Monitor the environment of your interpreting room. Be sure it meets the basic standards presented in this training. Dress appropriately, as if you are appearing in person for an interpreting assignment.</a:t>
            </a:r>
          </a:p>
        </p:txBody>
      </p:sp>
      <p:sp>
        <p:nvSpPr>
          <p:cNvPr id="31" name="Rectangle 30">
            <a:extLst>
              <a:ext uri="{FF2B5EF4-FFF2-40B4-BE49-F238E27FC236}">
                <a16:creationId xmlns:a16="http://schemas.microsoft.com/office/drawing/2014/main" id="{56ED1761-4EAA-0A44-9A39-4571E1CDC118}"/>
              </a:ext>
            </a:extLst>
          </p:cNvPr>
          <p:cNvSpPr/>
          <p:nvPr/>
        </p:nvSpPr>
        <p:spPr>
          <a:xfrm>
            <a:off x="9140950" y="3215640"/>
            <a:ext cx="3051050" cy="36423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188720" rIns="274320" rtlCol="0" anchor="t" anchorCtr="0"/>
          <a:lstStyle/>
          <a:p>
            <a:pPr algn="ctr"/>
            <a:r>
              <a:rPr lang="en-US" sz="1600" dirty="0">
                <a:latin typeface="Arial" panose="020B0604020202020204" pitchFamily="34" charset="0"/>
                <a:cs typeface="Arial" panose="020B0604020202020204" pitchFamily="34" charset="0"/>
              </a:rPr>
              <a:t>Adhere to the code of ethics at all times.</a:t>
            </a:r>
          </a:p>
        </p:txBody>
      </p:sp>
      <p:sp>
        <p:nvSpPr>
          <p:cNvPr id="9" name="Oval 8">
            <a:extLst>
              <a:ext uri="{FF2B5EF4-FFF2-40B4-BE49-F238E27FC236}">
                <a16:creationId xmlns:a16="http://schemas.microsoft.com/office/drawing/2014/main" id="{478F7C05-5A74-CC4C-A516-B5110F29A18D}"/>
              </a:ext>
            </a:extLst>
          </p:cNvPr>
          <p:cNvSpPr/>
          <p:nvPr/>
        </p:nvSpPr>
        <p:spPr>
          <a:xfrm>
            <a:off x="1218586"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34" name="Oval 33">
            <a:extLst>
              <a:ext uri="{FF2B5EF4-FFF2-40B4-BE49-F238E27FC236}">
                <a16:creationId xmlns:a16="http://schemas.microsoft.com/office/drawing/2014/main" id="{B2AC5D89-D5B4-1940-A5C5-14327470A537}"/>
              </a:ext>
            </a:extLst>
          </p:cNvPr>
          <p:cNvSpPr/>
          <p:nvPr/>
        </p:nvSpPr>
        <p:spPr>
          <a:xfrm>
            <a:off x="4269633"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35" name="Oval 34">
            <a:extLst>
              <a:ext uri="{FF2B5EF4-FFF2-40B4-BE49-F238E27FC236}">
                <a16:creationId xmlns:a16="http://schemas.microsoft.com/office/drawing/2014/main" id="{2D0B30E6-AF71-9D43-BB17-2603B7F6913E}"/>
              </a:ext>
            </a:extLst>
          </p:cNvPr>
          <p:cNvSpPr/>
          <p:nvPr/>
        </p:nvSpPr>
        <p:spPr>
          <a:xfrm>
            <a:off x="7314586" y="3619500"/>
            <a:ext cx="607777" cy="607777"/>
          </a:xfrm>
          <a:prstGeom prst="ellipse">
            <a:avLst/>
          </a:prstGeom>
          <a:noFill/>
          <a:ln w="857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3</a:t>
            </a:r>
          </a:p>
        </p:txBody>
      </p:sp>
      <p:sp>
        <p:nvSpPr>
          <p:cNvPr id="36" name="Oval 35">
            <a:extLst>
              <a:ext uri="{FF2B5EF4-FFF2-40B4-BE49-F238E27FC236}">
                <a16:creationId xmlns:a16="http://schemas.microsoft.com/office/drawing/2014/main" id="{23EAC5B6-4E08-6D48-B93B-6E6DE42580B0}"/>
              </a:ext>
            </a:extLst>
          </p:cNvPr>
          <p:cNvSpPr/>
          <p:nvPr/>
        </p:nvSpPr>
        <p:spPr>
          <a:xfrm>
            <a:off x="10365637" y="3619500"/>
            <a:ext cx="607777" cy="607777"/>
          </a:xfrm>
          <a:prstGeom prst="ellipse">
            <a:avLst/>
          </a:prstGeom>
          <a:no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64844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488A09-0DD8-8048-8BC6-AFA4159E1786}"/>
              </a:ext>
            </a:extLst>
          </p:cNvPr>
          <p:cNvSpPr>
            <a:spLocks noChangeAspect="1"/>
          </p:cNvSpPr>
          <p:nvPr/>
        </p:nvSpPr>
        <p:spPr>
          <a:xfrm>
            <a:off x="6096000" y="-37212"/>
            <a:ext cx="6217920" cy="6959506"/>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967201"/>
            <a:ext cx="4266460" cy="822960"/>
          </a:xfrm>
        </p:spPr>
        <p:txBody>
          <a:bodyPr anchor="t" anchorCtr="0">
            <a:normAutofit/>
          </a:bodyPr>
          <a:lstStyle/>
          <a:p>
            <a:r>
              <a:rPr lang="en-US" dirty="0"/>
              <a:t>Practice (1 of 2)</a:t>
            </a:r>
            <a:endParaRPr lang="en-US" sz="3600"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5" name="Content Placeholder 2">
            <a:extLst>
              <a:ext uri="{FF2B5EF4-FFF2-40B4-BE49-F238E27FC236}">
                <a16:creationId xmlns:a16="http://schemas.microsoft.com/office/drawing/2014/main" id="{208532C9-7230-A649-8D5A-5040FEB4EB52}"/>
              </a:ext>
            </a:extLst>
          </p:cNvPr>
          <p:cNvSpPr txBox="1">
            <a:spLocks/>
          </p:cNvSpPr>
          <p:nvPr/>
        </p:nvSpPr>
        <p:spPr>
          <a:xfrm>
            <a:off x="6977619" y="930129"/>
            <a:ext cx="3981265" cy="684226"/>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chemeClr val="bg1"/>
                </a:solidFill>
              </a:rPr>
              <a:t>Which is the best answer?</a:t>
            </a:r>
          </a:p>
        </p:txBody>
      </p:sp>
      <p:sp>
        <p:nvSpPr>
          <p:cNvPr id="67" name="Content Placeholder 2">
            <a:extLst>
              <a:ext uri="{FF2B5EF4-FFF2-40B4-BE49-F238E27FC236}">
                <a16:creationId xmlns:a16="http://schemas.microsoft.com/office/drawing/2014/main" id="{9F21301F-16BF-784D-BDB4-E86BBA855037}"/>
              </a:ext>
            </a:extLst>
          </p:cNvPr>
          <p:cNvSpPr txBox="1">
            <a:spLocks/>
          </p:cNvSpPr>
          <p:nvPr/>
        </p:nvSpPr>
        <p:spPr>
          <a:xfrm>
            <a:off x="6977619" y="6269409"/>
            <a:ext cx="4723844" cy="438483"/>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chemeClr val="bg1"/>
                </a:solidFill>
              </a:rPr>
              <a:t>[Proceed to the next slide for the correct answer.]</a:t>
            </a:r>
          </a:p>
        </p:txBody>
      </p:sp>
      <p:sp>
        <p:nvSpPr>
          <p:cNvPr id="23" name="Oval 22">
            <a:extLst>
              <a:ext uri="{FF2B5EF4-FFF2-40B4-BE49-F238E27FC236}">
                <a16:creationId xmlns:a16="http://schemas.microsoft.com/office/drawing/2014/main" id="{0FFADF41-AF88-E745-B386-1DD922ADE29B}"/>
              </a:ext>
            </a:extLst>
          </p:cNvPr>
          <p:cNvSpPr>
            <a:spLocks/>
          </p:cNvSpPr>
          <p:nvPr/>
        </p:nvSpPr>
        <p:spPr>
          <a:xfrm>
            <a:off x="6977619" y="2053802"/>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5FE7B85-27BA-394B-BD51-B40AF48FC1EF}"/>
              </a:ext>
            </a:extLst>
          </p:cNvPr>
          <p:cNvSpPr>
            <a:spLocks/>
          </p:cNvSpPr>
          <p:nvPr/>
        </p:nvSpPr>
        <p:spPr>
          <a:xfrm>
            <a:off x="6977619" y="2672722"/>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4E0BD7B-ACCB-014A-93E9-117854E2DA66}"/>
              </a:ext>
            </a:extLst>
          </p:cNvPr>
          <p:cNvSpPr>
            <a:spLocks/>
          </p:cNvSpPr>
          <p:nvPr/>
        </p:nvSpPr>
        <p:spPr>
          <a:xfrm>
            <a:off x="6977619" y="3291840"/>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D9FD929-0461-2341-A8F7-2EA91AB0B060}"/>
              </a:ext>
            </a:extLst>
          </p:cNvPr>
          <p:cNvSpPr>
            <a:spLocks/>
          </p:cNvSpPr>
          <p:nvPr/>
        </p:nvSpPr>
        <p:spPr>
          <a:xfrm>
            <a:off x="6977619" y="4159496"/>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3B62D918-DB30-7249-957A-F66C77708584}"/>
              </a:ext>
            </a:extLst>
          </p:cNvPr>
          <p:cNvSpPr txBox="1">
            <a:spLocks/>
          </p:cNvSpPr>
          <p:nvPr/>
        </p:nvSpPr>
        <p:spPr>
          <a:xfrm>
            <a:off x="7396348" y="2008082"/>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Dedicated audio connection </a:t>
            </a:r>
          </a:p>
        </p:txBody>
      </p:sp>
      <p:sp>
        <p:nvSpPr>
          <p:cNvPr id="17" name="Content Placeholder 2">
            <a:extLst>
              <a:ext uri="{FF2B5EF4-FFF2-40B4-BE49-F238E27FC236}">
                <a16:creationId xmlns:a16="http://schemas.microsoft.com/office/drawing/2014/main" id="{EC69B989-4AB4-5144-9D00-36065AD8356F}"/>
              </a:ext>
            </a:extLst>
          </p:cNvPr>
          <p:cNvSpPr txBox="1">
            <a:spLocks/>
          </p:cNvSpPr>
          <p:nvPr/>
        </p:nvSpPr>
        <p:spPr>
          <a:xfrm>
            <a:off x="7396348" y="2628159"/>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High-speed internet connection </a:t>
            </a:r>
          </a:p>
        </p:txBody>
      </p:sp>
      <p:sp>
        <p:nvSpPr>
          <p:cNvPr id="18" name="Content Placeholder 2">
            <a:extLst>
              <a:ext uri="{FF2B5EF4-FFF2-40B4-BE49-F238E27FC236}">
                <a16:creationId xmlns:a16="http://schemas.microsoft.com/office/drawing/2014/main" id="{90F87B7D-E2AE-7B48-8052-A62E0ADB8672}"/>
              </a:ext>
            </a:extLst>
          </p:cNvPr>
          <p:cNvSpPr txBox="1">
            <a:spLocks/>
          </p:cNvSpPr>
          <p:nvPr/>
        </p:nvSpPr>
        <p:spPr>
          <a:xfrm>
            <a:off x="7396348" y="3248235"/>
            <a:ext cx="3981265" cy="665797"/>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Interpreting equipment is located in her kitchen</a:t>
            </a:r>
          </a:p>
        </p:txBody>
      </p:sp>
      <p:sp>
        <p:nvSpPr>
          <p:cNvPr id="19" name="Content Placeholder 2">
            <a:extLst>
              <a:ext uri="{FF2B5EF4-FFF2-40B4-BE49-F238E27FC236}">
                <a16:creationId xmlns:a16="http://schemas.microsoft.com/office/drawing/2014/main" id="{DA673259-CF6F-C44D-B920-30B562711072}"/>
              </a:ext>
            </a:extLst>
          </p:cNvPr>
          <p:cNvSpPr txBox="1">
            <a:spLocks/>
          </p:cNvSpPr>
          <p:nvPr/>
        </p:nvSpPr>
        <p:spPr>
          <a:xfrm>
            <a:off x="7396348" y="4113776"/>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Up-to-date laptop software</a:t>
            </a:r>
          </a:p>
        </p:txBody>
      </p:sp>
      <p:sp>
        <p:nvSpPr>
          <p:cNvPr id="22" name="Content Placeholder 2">
            <a:extLst>
              <a:ext uri="{FF2B5EF4-FFF2-40B4-BE49-F238E27FC236}">
                <a16:creationId xmlns:a16="http://schemas.microsoft.com/office/drawing/2014/main" id="{B302F845-3B71-A248-B6FB-3F576BFA4784}"/>
              </a:ext>
            </a:extLst>
          </p:cNvPr>
          <p:cNvSpPr txBox="1">
            <a:spLocks/>
          </p:cNvSpPr>
          <p:nvPr/>
        </p:nvSpPr>
        <p:spPr>
          <a:xfrm>
            <a:off x="705035" y="1808767"/>
            <a:ext cx="4740268" cy="2105266"/>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Elena is preparing her VRI workspace and has the following items set up. Which of these raises concern about her preparedness? </a:t>
            </a:r>
            <a:endParaRPr lang="en-US" sz="1800" dirty="0"/>
          </a:p>
        </p:txBody>
      </p:sp>
    </p:spTree>
    <p:extLst>
      <p:ext uri="{BB962C8B-B14F-4D97-AF65-F5344CB8AC3E}">
        <p14:creationId xmlns:p14="http://schemas.microsoft.com/office/powerpoint/2010/main" val="54830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488A09-0DD8-8048-8BC6-AFA4159E1786}"/>
              </a:ext>
            </a:extLst>
          </p:cNvPr>
          <p:cNvSpPr>
            <a:spLocks noChangeAspect="1"/>
          </p:cNvSpPr>
          <p:nvPr/>
        </p:nvSpPr>
        <p:spPr>
          <a:xfrm>
            <a:off x="6096000" y="-37212"/>
            <a:ext cx="6217920" cy="6959506"/>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967201"/>
            <a:ext cx="4266460" cy="822960"/>
          </a:xfrm>
        </p:spPr>
        <p:txBody>
          <a:bodyPr anchor="t" anchorCtr="0">
            <a:normAutofit/>
          </a:bodyPr>
          <a:lstStyle/>
          <a:p>
            <a:r>
              <a:rPr lang="en-US" dirty="0"/>
              <a:t>Practice (1 of 2)</a:t>
            </a:r>
            <a:endParaRPr lang="en-US" sz="3600"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705035" y="1808767"/>
            <a:ext cx="4740268" cy="2105266"/>
          </a:xfrm>
        </p:spPr>
        <p:txBody>
          <a:bodyPr rIns="0">
            <a:noAutofit/>
          </a:bodyPr>
          <a:lstStyle/>
          <a:p>
            <a:r>
              <a:rPr lang="en-US" sz="1800" dirty="0"/>
              <a:t>Elena is preparing her VRI workspace and has the following items set up. Which of these raises concern about her preparedness?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1" name="Content Placeholder 2">
            <a:extLst>
              <a:ext uri="{FF2B5EF4-FFF2-40B4-BE49-F238E27FC236}">
                <a16:creationId xmlns:a16="http://schemas.microsoft.com/office/drawing/2014/main" id="{BEB84BEF-4D51-B742-B182-5B71E803F8D7}"/>
              </a:ext>
            </a:extLst>
          </p:cNvPr>
          <p:cNvSpPr txBox="1">
            <a:spLocks/>
          </p:cNvSpPr>
          <p:nvPr/>
        </p:nvSpPr>
        <p:spPr>
          <a:xfrm>
            <a:off x="7396348" y="2008082"/>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Dedicated audio connection </a:t>
            </a:r>
          </a:p>
        </p:txBody>
      </p:sp>
      <p:sp>
        <p:nvSpPr>
          <p:cNvPr id="30" name="Content Placeholder 2">
            <a:extLst>
              <a:ext uri="{FF2B5EF4-FFF2-40B4-BE49-F238E27FC236}">
                <a16:creationId xmlns:a16="http://schemas.microsoft.com/office/drawing/2014/main" id="{49D36EFC-1B07-524C-8D97-A2A2EC99330B}"/>
              </a:ext>
            </a:extLst>
          </p:cNvPr>
          <p:cNvSpPr txBox="1">
            <a:spLocks/>
          </p:cNvSpPr>
          <p:nvPr/>
        </p:nvSpPr>
        <p:spPr>
          <a:xfrm>
            <a:off x="7396348" y="2628159"/>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High-speed internet connection </a:t>
            </a:r>
          </a:p>
        </p:txBody>
      </p:sp>
      <p:sp>
        <p:nvSpPr>
          <p:cNvPr id="31" name="Content Placeholder 2">
            <a:extLst>
              <a:ext uri="{FF2B5EF4-FFF2-40B4-BE49-F238E27FC236}">
                <a16:creationId xmlns:a16="http://schemas.microsoft.com/office/drawing/2014/main" id="{7BF116F8-E014-4947-825D-E2F2660E49BF}"/>
              </a:ext>
            </a:extLst>
          </p:cNvPr>
          <p:cNvSpPr txBox="1">
            <a:spLocks/>
          </p:cNvSpPr>
          <p:nvPr/>
        </p:nvSpPr>
        <p:spPr>
          <a:xfrm>
            <a:off x="7396348" y="3248235"/>
            <a:ext cx="3981265" cy="665797"/>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Interpreting equipment is located in her kitchen</a:t>
            </a:r>
          </a:p>
        </p:txBody>
      </p:sp>
      <p:sp>
        <p:nvSpPr>
          <p:cNvPr id="32" name="Content Placeholder 2">
            <a:extLst>
              <a:ext uri="{FF2B5EF4-FFF2-40B4-BE49-F238E27FC236}">
                <a16:creationId xmlns:a16="http://schemas.microsoft.com/office/drawing/2014/main" id="{804F8BDF-9D32-B84A-A754-41EE6E4100E7}"/>
              </a:ext>
            </a:extLst>
          </p:cNvPr>
          <p:cNvSpPr txBox="1">
            <a:spLocks/>
          </p:cNvSpPr>
          <p:nvPr/>
        </p:nvSpPr>
        <p:spPr>
          <a:xfrm>
            <a:off x="7396348" y="4113776"/>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Up-to-date laptop software</a:t>
            </a:r>
          </a:p>
        </p:txBody>
      </p:sp>
      <p:sp>
        <p:nvSpPr>
          <p:cNvPr id="65" name="Content Placeholder 2">
            <a:extLst>
              <a:ext uri="{FF2B5EF4-FFF2-40B4-BE49-F238E27FC236}">
                <a16:creationId xmlns:a16="http://schemas.microsoft.com/office/drawing/2014/main" id="{208532C9-7230-A649-8D5A-5040FEB4EB52}"/>
              </a:ext>
            </a:extLst>
          </p:cNvPr>
          <p:cNvSpPr txBox="1">
            <a:spLocks/>
          </p:cNvSpPr>
          <p:nvPr/>
        </p:nvSpPr>
        <p:spPr>
          <a:xfrm>
            <a:off x="6977619" y="930129"/>
            <a:ext cx="3981265" cy="684226"/>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chemeClr val="bg1"/>
                </a:solidFill>
              </a:rPr>
              <a:t>Which is the best answer?</a:t>
            </a:r>
          </a:p>
        </p:txBody>
      </p:sp>
      <p:sp>
        <p:nvSpPr>
          <p:cNvPr id="70" name="Oval 69">
            <a:extLst>
              <a:ext uri="{FF2B5EF4-FFF2-40B4-BE49-F238E27FC236}">
                <a16:creationId xmlns:a16="http://schemas.microsoft.com/office/drawing/2014/main" id="{FD9FD929-0461-2341-A8F7-2EA91AB0B060}"/>
              </a:ext>
            </a:extLst>
          </p:cNvPr>
          <p:cNvSpPr>
            <a:spLocks/>
          </p:cNvSpPr>
          <p:nvPr/>
        </p:nvSpPr>
        <p:spPr>
          <a:xfrm>
            <a:off x="6977619" y="3291840"/>
            <a:ext cx="274320" cy="27432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0FA583-B185-2141-AC29-1C3A2F1E6DA0}"/>
              </a:ext>
            </a:extLst>
          </p:cNvPr>
          <p:cNvSpPr>
            <a:spLocks noChangeAspect="1"/>
          </p:cNvSpPr>
          <p:nvPr/>
        </p:nvSpPr>
        <p:spPr>
          <a:xfrm>
            <a:off x="7046199" y="3360420"/>
            <a:ext cx="137160" cy="137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AEC584-5874-6A40-9AA3-5BB86E175EBB}"/>
              </a:ext>
            </a:extLst>
          </p:cNvPr>
          <p:cNvSpPr>
            <a:spLocks/>
          </p:cNvSpPr>
          <p:nvPr/>
        </p:nvSpPr>
        <p:spPr>
          <a:xfrm>
            <a:off x="6977619" y="2053802"/>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A75BE1-9786-6845-AA08-81A2E23D9544}"/>
              </a:ext>
            </a:extLst>
          </p:cNvPr>
          <p:cNvSpPr>
            <a:spLocks/>
          </p:cNvSpPr>
          <p:nvPr/>
        </p:nvSpPr>
        <p:spPr>
          <a:xfrm>
            <a:off x="6977619" y="2672722"/>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CBC64F-2A74-F745-A07E-C3A219CCA95A}"/>
              </a:ext>
            </a:extLst>
          </p:cNvPr>
          <p:cNvSpPr>
            <a:spLocks/>
          </p:cNvSpPr>
          <p:nvPr/>
        </p:nvSpPr>
        <p:spPr>
          <a:xfrm>
            <a:off x="6977619" y="4159496"/>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301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488A09-0DD8-8048-8BC6-AFA4159E1786}"/>
              </a:ext>
            </a:extLst>
          </p:cNvPr>
          <p:cNvSpPr>
            <a:spLocks noChangeAspect="1"/>
          </p:cNvSpPr>
          <p:nvPr/>
        </p:nvSpPr>
        <p:spPr>
          <a:xfrm>
            <a:off x="6096000" y="-37212"/>
            <a:ext cx="6217920" cy="6959506"/>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705035" y="967201"/>
            <a:ext cx="4266460" cy="822960"/>
          </a:xfrm>
        </p:spPr>
        <p:txBody>
          <a:bodyPr anchor="t" anchorCtr="0">
            <a:normAutofit/>
          </a:bodyPr>
          <a:lstStyle/>
          <a:p>
            <a:r>
              <a:rPr lang="en-US" dirty="0"/>
              <a:t>Practice (2 of 2)</a:t>
            </a:r>
            <a:endParaRPr lang="en-US" sz="3600"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5" name="Content Placeholder 2">
            <a:extLst>
              <a:ext uri="{FF2B5EF4-FFF2-40B4-BE49-F238E27FC236}">
                <a16:creationId xmlns:a16="http://schemas.microsoft.com/office/drawing/2014/main" id="{208532C9-7230-A649-8D5A-5040FEB4EB52}"/>
              </a:ext>
            </a:extLst>
          </p:cNvPr>
          <p:cNvSpPr txBox="1">
            <a:spLocks/>
          </p:cNvSpPr>
          <p:nvPr/>
        </p:nvSpPr>
        <p:spPr>
          <a:xfrm>
            <a:off x="6977619" y="930129"/>
            <a:ext cx="3981265" cy="684226"/>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chemeClr val="bg1"/>
                </a:solidFill>
              </a:rPr>
              <a:t>Which is the best answer?</a:t>
            </a:r>
          </a:p>
        </p:txBody>
      </p:sp>
      <p:sp>
        <p:nvSpPr>
          <p:cNvPr id="67" name="Content Placeholder 2">
            <a:extLst>
              <a:ext uri="{FF2B5EF4-FFF2-40B4-BE49-F238E27FC236}">
                <a16:creationId xmlns:a16="http://schemas.microsoft.com/office/drawing/2014/main" id="{9F21301F-16BF-784D-BDB4-E86BBA855037}"/>
              </a:ext>
            </a:extLst>
          </p:cNvPr>
          <p:cNvSpPr txBox="1">
            <a:spLocks/>
          </p:cNvSpPr>
          <p:nvPr/>
        </p:nvSpPr>
        <p:spPr>
          <a:xfrm>
            <a:off x="6977619" y="6269409"/>
            <a:ext cx="4723844" cy="438483"/>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chemeClr val="bg1"/>
                </a:solidFill>
              </a:rPr>
              <a:t>[Proceed to the next slide for the correct answer.]</a:t>
            </a:r>
          </a:p>
        </p:txBody>
      </p:sp>
      <p:sp>
        <p:nvSpPr>
          <p:cNvPr id="23" name="Oval 22">
            <a:extLst>
              <a:ext uri="{FF2B5EF4-FFF2-40B4-BE49-F238E27FC236}">
                <a16:creationId xmlns:a16="http://schemas.microsoft.com/office/drawing/2014/main" id="{0FFADF41-AF88-E745-B386-1DD922ADE29B}"/>
              </a:ext>
            </a:extLst>
          </p:cNvPr>
          <p:cNvSpPr>
            <a:spLocks/>
          </p:cNvSpPr>
          <p:nvPr/>
        </p:nvSpPr>
        <p:spPr>
          <a:xfrm>
            <a:off x="6977619" y="2053802"/>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5FE7B85-27BA-394B-BD51-B40AF48FC1EF}"/>
              </a:ext>
            </a:extLst>
          </p:cNvPr>
          <p:cNvSpPr>
            <a:spLocks/>
          </p:cNvSpPr>
          <p:nvPr/>
        </p:nvSpPr>
        <p:spPr>
          <a:xfrm>
            <a:off x="6977619" y="2951801"/>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4E0BD7B-ACCB-014A-93E9-117854E2DA66}"/>
              </a:ext>
            </a:extLst>
          </p:cNvPr>
          <p:cNvSpPr>
            <a:spLocks/>
          </p:cNvSpPr>
          <p:nvPr/>
        </p:nvSpPr>
        <p:spPr>
          <a:xfrm>
            <a:off x="6977619" y="3819098"/>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D9FD929-0461-2341-A8F7-2EA91AB0B060}"/>
              </a:ext>
            </a:extLst>
          </p:cNvPr>
          <p:cNvSpPr>
            <a:spLocks/>
          </p:cNvSpPr>
          <p:nvPr/>
        </p:nvSpPr>
        <p:spPr>
          <a:xfrm>
            <a:off x="6977619" y="4686395"/>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3B62D918-DB30-7249-957A-F66C77708584}"/>
              </a:ext>
            </a:extLst>
          </p:cNvPr>
          <p:cNvSpPr txBox="1">
            <a:spLocks/>
          </p:cNvSpPr>
          <p:nvPr/>
        </p:nvSpPr>
        <p:spPr>
          <a:xfrm>
            <a:off x="7396348" y="2008081"/>
            <a:ext cx="4266875" cy="667512"/>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Talk with interpreters who have provided remote interpreting for the court.</a:t>
            </a:r>
          </a:p>
        </p:txBody>
      </p:sp>
      <p:sp>
        <p:nvSpPr>
          <p:cNvPr id="17" name="Content Placeholder 2">
            <a:extLst>
              <a:ext uri="{FF2B5EF4-FFF2-40B4-BE49-F238E27FC236}">
                <a16:creationId xmlns:a16="http://schemas.microsoft.com/office/drawing/2014/main" id="{EC69B989-4AB4-5144-9D00-36065AD8356F}"/>
              </a:ext>
            </a:extLst>
          </p:cNvPr>
          <p:cNvSpPr txBox="1">
            <a:spLocks/>
          </p:cNvSpPr>
          <p:nvPr/>
        </p:nvSpPr>
        <p:spPr>
          <a:xfrm>
            <a:off x="7396348" y="2907238"/>
            <a:ext cx="3981265" cy="64008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Know the court’s backup plan if technology fails during the hearing. </a:t>
            </a:r>
          </a:p>
        </p:txBody>
      </p:sp>
      <p:sp>
        <p:nvSpPr>
          <p:cNvPr id="18" name="Content Placeholder 2">
            <a:extLst>
              <a:ext uri="{FF2B5EF4-FFF2-40B4-BE49-F238E27FC236}">
                <a16:creationId xmlns:a16="http://schemas.microsoft.com/office/drawing/2014/main" id="{90F87B7D-E2AE-7B48-8052-A62E0ADB8672}"/>
              </a:ext>
            </a:extLst>
          </p:cNvPr>
          <p:cNvSpPr txBox="1">
            <a:spLocks/>
          </p:cNvSpPr>
          <p:nvPr/>
        </p:nvSpPr>
        <p:spPr>
          <a:xfrm>
            <a:off x="7396348" y="3775492"/>
            <a:ext cx="4266875" cy="667512"/>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Download the trial court rules and procedures.</a:t>
            </a:r>
          </a:p>
        </p:txBody>
      </p:sp>
      <p:sp>
        <p:nvSpPr>
          <p:cNvPr id="19" name="Content Placeholder 2">
            <a:extLst>
              <a:ext uri="{FF2B5EF4-FFF2-40B4-BE49-F238E27FC236}">
                <a16:creationId xmlns:a16="http://schemas.microsoft.com/office/drawing/2014/main" id="{DA673259-CF6F-C44D-B920-30B562711072}"/>
              </a:ext>
            </a:extLst>
          </p:cNvPr>
          <p:cNvSpPr txBox="1">
            <a:spLocks/>
          </p:cNvSpPr>
          <p:nvPr/>
        </p:nvSpPr>
        <p:spPr>
          <a:xfrm>
            <a:off x="7396348" y="4657643"/>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Download the court’s software.  </a:t>
            </a:r>
          </a:p>
        </p:txBody>
      </p:sp>
      <p:sp>
        <p:nvSpPr>
          <p:cNvPr id="22" name="Content Placeholder 2">
            <a:extLst>
              <a:ext uri="{FF2B5EF4-FFF2-40B4-BE49-F238E27FC236}">
                <a16:creationId xmlns:a16="http://schemas.microsoft.com/office/drawing/2014/main" id="{B302F845-3B71-A248-B6FB-3F576BFA4784}"/>
              </a:ext>
            </a:extLst>
          </p:cNvPr>
          <p:cNvSpPr txBox="1">
            <a:spLocks/>
          </p:cNvSpPr>
          <p:nvPr/>
        </p:nvSpPr>
        <p:spPr>
          <a:xfrm>
            <a:off x="705035" y="1808766"/>
            <a:ext cx="4740268" cy="2670769"/>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Andrew prepared to deliver video remote interpreting for a court hearing by checking his hardware and software compatibility with the court’s, testing his ability to receive and view documents, and ensuring he could see all the areas of the courtroom. What last important step should he take to ensure success for this video remote event?</a:t>
            </a:r>
          </a:p>
        </p:txBody>
      </p:sp>
    </p:spTree>
    <p:extLst>
      <p:ext uri="{BB962C8B-B14F-4D97-AF65-F5344CB8AC3E}">
        <p14:creationId xmlns:p14="http://schemas.microsoft.com/office/powerpoint/2010/main" val="2200091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488A09-0DD8-8048-8BC6-AFA4159E1786}"/>
              </a:ext>
            </a:extLst>
          </p:cNvPr>
          <p:cNvSpPr>
            <a:spLocks noChangeAspect="1"/>
          </p:cNvSpPr>
          <p:nvPr/>
        </p:nvSpPr>
        <p:spPr>
          <a:xfrm>
            <a:off x="6096000" y="-37212"/>
            <a:ext cx="6217920" cy="6959506"/>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5" name="Content Placeholder 2">
            <a:extLst>
              <a:ext uri="{FF2B5EF4-FFF2-40B4-BE49-F238E27FC236}">
                <a16:creationId xmlns:a16="http://schemas.microsoft.com/office/drawing/2014/main" id="{208532C9-7230-A649-8D5A-5040FEB4EB52}"/>
              </a:ext>
            </a:extLst>
          </p:cNvPr>
          <p:cNvSpPr txBox="1">
            <a:spLocks/>
          </p:cNvSpPr>
          <p:nvPr/>
        </p:nvSpPr>
        <p:spPr>
          <a:xfrm>
            <a:off x="6977619" y="930129"/>
            <a:ext cx="3981265" cy="684226"/>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solidFill>
                  <a:schemeClr val="bg1"/>
                </a:solidFill>
              </a:rPr>
              <a:t>Which is the best answer?</a:t>
            </a:r>
          </a:p>
        </p:txBody>
      </p:sp>
      <p:grpSp>
        <p:nvGrpSpPr>
          <p:cNvPr id="9" name="Group 8">
            <a:extLst>
              <a:ext uri="{FF2B5EF4-FFF2-40B4-BE49-F238E27FC236}">
                <a16:creationId xmlns:a16="http://schemas.microsoft.com/office/drawing/2014/main" id="{AF9AE8E1-483E-2643-84DE-C79E80D627A8}"/>
              </a:ext>
            </a:extLst>
          </p:cNvPr>
          <p:cNvGrpSpPr/>
          <p:nvPr/>
        </p:nvGrpSpPr>
        <p:grpSpPr>
          <a:xfrm>
            <a:off x="6977619" y="2951802"/>
            <a:ext cx="274320" cy="274320"/>
            <a:chOff x="6816144" y="2951802"/>
            <a:chExt cx="274320" cy="274320"/>
          </a:xfrm>
        </p:grpSpPr>
        <p:sp>
          <p:nvSpPr>
            <p:cNvPr id="70" name="Oval 69">
              <a:extLst>
                <a:ext uri="{FF2B5EF4-FFF2-40B4-BE49-F238E27FC236}">
                  <a16:creationId xmlns:a16="http://schemas.microsoft.com/office/drawing/2014/main" id="{FD9FD929-0461-2341-A8F7-2EA91AB0B060}"/>
                </a:ext>
              </a:extLst>
            </p:cNvPr>
            <p:cNvSpPr>
              <a:spLocks/>
            </p:cNvSpPr>
            <p:nvPr/>
          </p:nvSpPr>
          <p:spPr>
            <a:xfrm>
              <a:off x="6816144" y="2951802"/>
              <a:ext cx="274320" cy="27432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0FA583-B185-2141-AC29-1C3A2F1E6DA0}"/>
                </a:ext>
              </a:extLst>
            </p:cNvPr>
            <p:cNvSpPr>
              <a:spLocks noChangeAspect="1"/>
            </p:cNvSpPr>
            <p:nvPr/>
          </p:nvSpPr>
          <p:spPr>
            <a:xfrm>
              <a:off x="6884724" y="3020382"/>
              <a:ext cx="137160" cy="137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18CD95E8-4E9B-3C45-BF31-E06ADCF47484}"/>
              </a:ext>
            </a:extLst>
          </p:cNvPr>
          <p:cNvSpPr txBox="1">
            <a:spLocks/>
          </p:cNvSpPr>
          <p:nvPr/>
        </p:nvSpPr>
        <p:spPr>
          <a:xfrm>
            <a:off x="705035" y="967201"/>
            <a:ext cx="4266460" cy="8229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a:solidFill>
                  <a:schemeClr val="accent6">
                    <a:lumMod val="75000"/>
                  </a:schemeClr>
                </a:solidFill>
                <a:latin typeface="Georgia" panose="02040502050405020303" pitchFamily="18" charset="0"/>
                <a:ea typeface="+mj-ea"/>
                <a:cs typeface="+mj-cs"/>
              </a:defRPr>
            </a:lvl1pPr>
          </a:lstStyle>
          <a:p>
            <a:r>
              <a:rPr lang="en-US"/>
              <a:t>Practice (2 of 2)</a:t>
            </a:r>
            <a:endParaRPr lang="en-US" dirty="0"/>
          </a:p>
        </p:txBody>
      </p:sp>
      <p:sp>
        <p:nvSpPr>
          <p:cNvPr id="22" name="Content Placeholder 2">
            <a:extLst>
              <a:ext uri="{FF2B5EF4-FFF2-40B4-BE49-F238E27FC236}">
                <a16:creationId xmlns:a16="http://schemas.microsoft.com/office/drawing/2014/main" id="{6B3C85A0-A976-9844-B270-BF9DC8B22983}"/>
              </a:ext>
            </a:extLst>
          </p:cNvPr>
          <p:cNvSpPr txBox="1">
            <a:spLocks/>
          </p:cNvSpPr>
          <p:nvPr/>
        </p:nvSpPr>
        <p:spPr>
          <a:xfrm>
            <a:off x="705035" y="1808766"/>
            <a:ext cx="4740268" cy="2670769"/>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Andrew prepared to deliver video remote interpreting for a court hearing by checking his hardware and software compatibility with the court’s, testing his ability to receive and view documents, and ensuring he could see all the areas of the courtroom. What last important step should he take to ensure success for this video remote event?</a:t>
            </a:r>
          </a:p>
        </p:txBody>
      </p:sp>
      <p:sp>
        <p:nvSpPr>
          <p:cNvPr id="23" name="Oval 22">
            <a:extLst>
              <a:ext uri="{FF2B5EF4-FFF2-40B4-BE49-F238E27FC236}">
                <a16:creationId xmlns:a16="http://schemas.microsoft.com/office/drawing/2014/main" id="{C0B563A4-057D-564C-ADB7-C68402CB830D}"/>
              </a:ext>
            </a:extLst>
          </p:cNvPr>
          <p:cNvSpPr>
            <a:spLocks/>
          </p:cNvSpPr>
          <p:nvPr/>
        </p:nvSpPr>
        <p:spPr>
          <a:xfrm>
            <a:off x="6977619" y="2053802"/>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38F05C-0458-104D-836F-0B2007376521}"/>
              </a:ext>
            </a:extLst>
          </p:cNvPr>
          <p:cNvSpPr>
            <a:spLocks/>
          </p:cNvSpPr>
          <p:nvPr/>
        </p:nvSpPr>
        <p:spPr>
          <a:xfrm>
            <a:off x="6977619" y="3819098"/>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9C7E09-5FC6-574D-B84B-8C98CA038DA7}"/>
              </a:ext>
            </a:extLst>
          </p:cNvPr>
          <p:cNvSpPr>
            <a:spLocks/>
          </p:cNvSpPr>
          <p:nvPr/>
        </p:nvSpPr>
        <p:spPr>
          <a:xfrm>
            <a:off x="6977619" y="4686395"/>
            <a:ext cx="274320" cy="274320"/>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EC8F8C0D-ABB1-464B-88C8-CCC9D68F8C73}"/>
              </a:ext>
            </a:extLst>
          </p:cNvPr>
          <p:cNvSpPr txBox="1">
            <a:spLocks/>
          </p:cNvSpPr>
          <p:nvPr/>
        </p:nvSpPr>
        <p:spPr>
          <a:xfrm>
            <a:off x="7396348" y="2008081"/>
            <a:ext cx="4266875" cy="667512"/>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Talk with interpreters who have provided remote interpreting for the court.</a:t>
            </a:r>
          </a:p>
        </p:txBody>
      </p:sp>
      <p:sp>
        <p:nvSpPr>
          <p:cNvPr id="29" name="Content Placeholder 2">
            <a:extLst>
              <a:ext uri="{FF2B5EF4-FFF2-40B4-BE49-F238E27FC236}">
                <a16:creationId xmlns:a16="http://schemas.microsoft.com/office/drawing/2014/main" id="{057A0986-D7B2-B546-938F-45D7A5FDF125}"/>
              </a:ext>
            </a:extLst>
          </p:cNvPr>
          <p:cNvSpPr txBox="1">
            <a:spLocks/>
          </p:cNvSpPr>
          <p:nvPr/>
        </p:nvSpPr>
        <p:spPr>
          <a:xfrm>
            <a:off x="7396348" y="2907238"/>
            <a:ext cx="3981265" cy="64008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Know the court’s backup plan if technology fails during the hearing. </a:t>
            </a:r>
          </a:p>
        </p:txBody>
      </p:sp>
      <p:sp>
        <p:nvSpPr>
          <p:cNvPr id="33" name="Content Placeholder 2">
            <a:extLst>
              <a:ext uri="{FF2B5EF4-FFF2-40B4-BE49-F238E27FC236}">
                <a16:creationId xmlns:a16="http://schemas.microsoft.com/office/drawing/2014/main" id="{8AF1703A-DC5F-294B-9259-9CDBFF240DF7}"/>
              </a:ext>
            </a:extLst>
          </p:cNvPr>
          <p:cNvSpPr txBox="1">
            <a:spLocks/>
          </p:cNvSpPr>
          <p:nvPr/>
        </p:nvSpPr>
        <p:spPr>
          <a:xfrm>
            <a:off x="7396348" y="3775492"/>
            <a:ext cx="4266875" cy="667512"/>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Download the trial court rules and procedures.</a:t>
            </a:r>
          </a:p>
        </p:txBody>
      </p:sp>
      <p:sp>
        <p:nvSpPr>
          <p:cNvPr id="34" name="Content Placeholder 2">
            <a:extLst>
              <a:ext uri="{FF2B5EF4-FFF2-40B4-BE49-F238E27FC236}">
                <a16:creationId xmlns:a16="http://schemas.microsoft.com/office/drawing/2014/main" id="{475F8F32-24B8-D045-B0AE-25B186CEAB18}"/>
              </a:ext>
            </a:extLst>
          </p:cNvPr>
          <p:cNvSpPr txBox="1">
            <a:spLocks/>
          </p:cNvSpPr>
          <p:nvPr/>
        </p:nvSpPr>
        <p:spPr>
          <a:xfrm>
            <a:off x="7396348" y="4657643"/>
            <a:ext cx="3981265" cy="365760"/>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Download the court’s software.  </a:t>
            </a:r>
          </a:p>
        </p:txBody>
      </p:sp>
    </p:spTree>
    <p:extLst>
      <p:ext uri="{BB962C8B-B14F-4D97-AF65-F5344CB8AC3E}">
        <p14:creationId xmlns:p14="http://schemas.microsoft.com/office/powerpoint/2010/main" val="177521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950116" y="0"/>
            <a:ext cx="8195053" cy="685800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2883B4C8-3C5B-DB45-B218-73AA7552C86D}"/>
              </a:ext>
            </a:extLst>
          </p:cNvPr>
          <p:cNvSpPr/>
          <p:nvPr/>
        </p:nvSpPr>
        <p:spPr>
          <a:xfrm>
            <a:off x="-2394016" y="0"/>
            <a:ext cx="8195053" cy="6858001"/>
          </a:xfrm>
          <a:prstGeom prst="hexagon">
            <a:avLst/>
          </a:prstGeom>
          <a:blipFill dpi="0" rotWithShape="1">
            <a:blip r:embed="rId3"/>
            <a:srcRect/>
            <a:stretch>
              <a:fillRect l="12000" r="-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6596370" y="1049844"/>
            <a:ext cx="5003154" cy="822960"/>
          </a:xfrm>
        </p:spPr>
        <p:txBody>
          <a:bodyPr anchor="t" anchorCtr="0">
            <a:normAutofit/>
          </a:bodyPr>
          <a:lstStyle/>
          <a:p>
            <a:r>
              <a:rPr lang="en-US" sz="3600" dirty="0">
                <a:solidFill>
                  <a:schemeClr val="bg1"/>
                </a:solidFill>
              </a:rPr>
              <a:t>Summary</a:t>
            </a:r>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6596370" y="1891409"/>
            <a:ext cx="5003154" cy="4227009"/>
          </a:xfrm>
        </p:spPr>
        <p:txBody>
          <a:bodyPr rIns="0">
            <a:noAutofit/>
          </a:bodyPr>
          <a:lstStyle/>
          <a:p>
            <a:r>
              <a:rPr lang="en-US" sz="1800" dirty="0">
                <a:solidFill>
                  <a:schemeClr val="bg1"/>
                </a:solidFill>
              </a:rPr>
              <a:t>Remember you have a virtual presence through the audio and video connection. You must observe local court rules and procedures governing courtroom decorum and interactions between court personnel and the limited English proficient person.   </a:t>
            </a:r>
          </a:p>
          <a:p>
            <a:r>
              <a:rPr lang="en-US" sz="1800" dirty="0">
                <a:solidFill>
                  <a:schemeClr val="bg1"/>
                </a:solidFill>
              </a:rPr>
              <a:t>After each event, evaluate how you did and </a:t>
            </a:r>
            <a:br>
              <a:rPr lang="en-US" sz="1800" dirty="0">
                <a:solidFill>
                  <a:schemeClr val="bg1"/>
                </a:solidFill>
              </a:rPr>
            </a:br>
            <a:r>
              <a:rPr lang="en-US" sz="1800" dirty="0">
                <a:solidFill>
                  <a:schemeClr val="bg1"/>
                </a:solidFill>
              </a:rPr>
              <a:t>talk to the court about how to make the next event better. Remember the saying: Practice makes perfect!</a:t>
            </a:r>
          </a:p>
          <a:p>
            <a:r>
              <a:rPr lang="en-US" sz="1800" dirty="0">
                <a:solidFill>
                  <a:schemeClr val="bg1"/>
                </a:solidFill>
              </a:rPr>
              <a:t>You are now ready to view Module 3: Logistical Considerations for video remote interpreters.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203633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998473" y="136525"/>
            <a:ext cx="8195053" cy="6858001"/>
          </a:xfrm>
          <a:prstGeom prst="hexagon">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2883B4C8-3C5B-DB45-B218-73AA7552C86D}"/>
              </a:ext>
            </a:extLst>
          </p:cNvPr>
          <p:cNvSpPr/>
          <p:nvPr/>
        </p:nvSpPr>
        <p:spPr>
          <a:xfrm>
            <a:off x="2572059" y="616531"/>
            <a:ext cx="7047873" cy="589798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3520839" y="2601621"/>
            <a:ext cx="5150314" cy="2924503"/>
          </a:xfrm>
        </p:spPr>
        <p:txBody>
          <a:bodyPr rIns="0">
            <a:noAutofit/>
          </a:bodyPr>
          <a:lstStyle/>
          <a:p>
            <a:pPr algn="ctr"/>
            <a:r>
              <a:rPr lang="en-US" sz="1800" dirty="0"/>
              <a:t>In this module, we’ll look at four important areas that can help you determine if you are VRI-ready:  </a:t>
            </a:r>
          </a:p>
          <a:p>
            <a:pPr algn="ctr"/>
            <a:endParaRPr lang="en-US" sz="1800" dirty="0"/>
          </a:p>
          <a:p>
            <a:pPr algn="ctr"/>
            <a:r>
              <a:rPr lang="en-US" sz="1800" dirty="0"/>
              <a:t>1. Technical Equipment </a:t>
            </a:r>
          </a:p>
          <a:p>
            <a:pPr algn="ctr"/>
            <a:r>
              <a:rPr lang="en-US" sz="1800" dirty="0"/>
              <a:t>2. Court’s VRI System </a:t>
            </a:r>
          </a:p>
          <a:p>
            <a:pPr algn="ctr"/>
            <a:r>
              <a:rPr lang="en-US" sz="1800" dirty="0"/>
              <a:t>3. Interpreting Environment </a:t>
            </a:r>
          </a:p>
          <a:p>
            <a:pPr algn="ctr"/>
            <a:r>
              <a:rPr lang="en-US" sz="1800" dirty="0"/>
              <a:t>4. Code of Ethics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2795353" y="1778662"/>
            <a:ext cx="6601287" cy="822960"/>
          </a:xfrm>
        </p:spPr>
        <p:txBody>
          <a:bodyPr/>
          <a:lstStyle/>
          <a:p>
            <a:pPr algn="ctr"/>
            <a:r>
              <a:rPr lang="en-US" dirty="0"/>
              <a:t>Overview</a:t>
            </a:r>
          </a:p>
        </p:txBody>
      </p:sp>
    </p:spTree>
    <p:extLst>
      <p:ext uri="{BB962C8B-B14F-4D97-AF65-F5344CB8AC3E}">
        <p14:creationId xmlns:p14="http://schemas.microsoft.com/office/powerpoint/2010/main" val="302277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E59C343D-D08A-4F4E-A75D-420A29E100E3}"/>
              </a:ext>
            </a:extLst>
          </p:cNvPr>
          <p:cNvSpPr/>
          <p:nvPr/>
        </p:nvSpPr>
        <p:spPr>
          <a:xfrm>
            <a:off x="1744963" y="-3957209"/>
            <a:ext cx="8702074" cy="728229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Hexagon 6">
            <a:extLst>
              <a:ext uri="{FF2B5EF4-FFF2-40B4-BE49-F238E27FC236}">
                <a16:creationId xmlns:a16="http://schemas.microsoft.com/office/drawing/2014/main" id="{1433CFA1-AF6B-AE4A-801F-33C24EA0995B}"/>
              </a:ext>
            </a:extLst>
          </p:cNvPr>
          <p:cNvSpPr/>
          <p:nvPr/>
        </p:nvSpPr>
        <p:spPr>
          <a:xfrm>
            <a:off x="1744963" y="3532910"/>
            <a:ext cx="8702074" cy="728229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Hexagon 7">
            <a:extLst>
              <a:ext uri="{FF2B5EF4-FFF2-40B4-BE49-F238E27FC236}">
                <a16:creationId xmlns:a16="http://schemas.microsoft.com/office/drawing/2014/main" id="{B6069C67-D61A-2543-BA1F-147B1413036D}"/>
              </a:ext>
            </a:extLst>
          </p:cNvPr>
          <p:cNvSpPr/>
          <p:nvPr/>
        </p:nvSpPr>
        <p:spPr>
          <a:xfrm>
            <a:off x="8769217"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3641148 h 7282295"/>
              <a:gd name="connsiteX1" fmla="*/ 1820575 w 6881499"/>
              <a:gd name="connsiteY1" fmla="*/ 0 h 7282295"/>
              <a:gd name="connsiteX2" fmla="*/ 6881499 w 6881499"/>
              <a:gd name="connsiteY2" fmla="*/ 0 h 7282295"/>
              <a:gd name="connsiteX3" fmla="*/ 6881499 w 6881499"/>
              <a:gd name="connsiteY3" fmla="*/ 7282295 h 7282295"/>
              <a:gd name="connsiteX4" fmla="*/ 1820575 w 6881499"/>
              <a:gd name="connsiteY4" fmla="*/ 7282295 h 7282295"/>
              <a:gd name="connsiteX5" fmla="*/ 0 w 6881499"/>
              <a:gd name="connsiteY5" fmla="*/ 3641148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3641148"/>
                </a:moveTo>
                <a:lnTo>
                  <a:pt x="1820575" y="0"/>
                </a:lnTo>
                <a:lnTo>
                  <a:pt x="6881499" y="0"/>
                </a:lnTo>
                <a:lnTo>
                  <a:pt x="6881499" y="7282295"/>
                </a:lnTo>
                <a:lnTo>
                  <a:pt x="1820575" y="7282295"/>
                </a:lnTo>
                <a:lnTo>
                  <a:pt x="0" y="364114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  </a:t>
            </a:r>
          </a:p>
        </p:txBody>
      </p:sp>
      <p:sp>
        <p:nvSpPr>
          <p:cNvPr id="9" name="Hexagon 8">
            <a:extLst>
              <a:ext uri="{FF2B5EF4-FFF2-40B4-BE49-F238E27FC236}">
                <a16:creationId xmlns:a16="http://schemas.microsoft.com/office/drawing/2014/main" id="{502F114C-AAE6-924F-831D-D3AE0577AC97}"/>
              </a:ext>
            </a:extLst>
          </p:cNvPr>
          <p:cNvSpPr/>
          <p:nvPr/>
        </p:nvSpPr>
        <p:spPr>
          <a:xfrm>
            <a:off x="-3458715"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7282295 h 7282295"/>
              <a:gd name="connsiteX1" fmla="*/ 0 w 6881499"/>
              <a:gd name="connsiteY1" fmla="*/ 0 h 7282295"/>
              <a:gd name="connsiteX2" fmla="*/ 5060924 w 6881499"/>
              <a:gd name="connsiteY2" fmla="*/ 0 h 7282295"/>
              <a:gd name="connsiteX3" fmla="*/ 6881499 w 6881499"/>
              <a:gd name="connsiteY3" fmla="*/ 3641148 h 7282295"/>
              <a:gd name="connsiteX4" fmla="*/ 5060924 w 6881499"/>
              <a:gd name="connsiteY4" fmla="*/ 7282295 h 7282295"/>
              <a:gd name="connsiteX5" fmla="*/ 0 w 6881499"/>
              <a:gd name="connsiteY5" fmla="*/ 7282295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7282295"/>
                </a:moveTo>
                <a:lnTo>
                  <a:pt x="0" y="0"/>
                </a:lnTo>
                <a:lnTo>
                  <a:pt x="5060924" y="0"/>
                </a:lnTo>
                <a:lnTo>
                  <a:pt x="6881499" y="3641148"/>
                </a:lnTo>
                <a:lnTo>
                  <a:pt x="5060924" y="7282295"/>
                </a:lnTo>
                <a:lnTo>
                  <a:pt x="0" y="72822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Graphic 9" descr="Telephone">
            <a:extLst>
              <a:ext uri="{FF2B5EF4-FFF2-40B4-BE49-F238E27FC236}">
                <a16:creationId xmlns:a16="http://schemas.microsoft.com/office/drawing/2014/main" id="{18303B39-A8BD-6742-A46A-B916CC2C0B6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53" y="2806700"/>
            <a:ext cx="1244600" cy="1244600"/>
          </a:xfrm>
          <a:prstGeom prst="rect">
            <a:avLst/>
          </a:prstGeom>
        </p:spPr>
      </p:pic>
      <p:pic>
        <p:nvPicPr>
          <p:cNvPr id="11" name="Graphic 10" descr="Monitor">
            <a:extLst>
              <a:ext uri="{FF2B5EF4-FFF2-40B4-BE49-F238E27FC236}">
                <a16:creationId xmlns:a16="http://schemas.microsoft.com/office/drawing/2014/main" id="{6FA8ED14-2109-294F-A450-2F9639950B2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73505" y="4457698"/>
            <a:ext cx="1244600" cy="1244600"/>
          </a:xfrm>
          <a:prstGeom prst="rect">
            <a:avLst/>
          </a:prstGeom>
        </p:spPr>
      </p:pic>
      <p:pic>
        <p:nvPicPr>
          <p:cNvPr id="12" name="Graphic 11" descr="Call center">
            <a:extLst>
              <a:ext uri="{FF2B5EF4-FFF2-40B4-BE49-F238E27FC236}">
                <a16:creationId xmlns:a16="http://schemas.microsoft.com/office/drawing/2014/main" id="{8DF0D0E2-C6A6-4140-A323-65AACA2143E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900938" y="2882901"/>
            <a:ext cx="1092198" cy="1092198"/>
          </a:xfrm>
          <a:prstGeom prst="rect">
            <a:avLst/>
          </a:prstGeom>
        </p:spPr>
      </p:pic>
      <p:sp>
        <p:nvSpPr>
          <p:cNvPr id="13" name="Content Placeholder 2">
            <a:extLst>
              <a:ext uri="{FF2B5EF4-FFF2-40B4-BE49-F238E27FC236}">
                <a16:creationId xmlns:a16="http://schemas.microsoft.com/office/drawing/2014/main" id="{FA287670-1900-BA42-B7B0-2F029A030070}"/>
              </a:ext>
            </a:extLst>
          </p:cNvPr>
          <p:cNvSpPr>
            <a:spLocks noGrp="1"/>
          </p:cNvSpPr>
          <p:nvPr>
            <p:ph idx="1"/>
          </p:nvPr>
        </p:nvSpPr>
        <p:spPr>
          <a:xfrm>
            <a:off x="3607643" y="1567182"/>
            <a:ext cx="4976324" cy="1094148"/>
          </a:xfrm>
        </p:spPr>
        <p:txBody>
          <a:bodyPr rIns="0">
            <a:noAutofit/>
          </a:bodyPr>
          <a:lstStyle/>
          <a:p>
            <a:pPr algn="ctr"/>
            <a:r>
              <a:rPr lang="en-US" sz="1800" dirty="0"/>
              <a:t>First, you need certain</a:t>
            </a:r>
            <a:br>
              <a:rPr lang="en-US" sz="1800" dirty="0"/>
            </a:br>
            <a:r>
              <a:rPr lang="en-US" sz="1800" dirty="0"/>
              <a:t>technical equipment.</a:t>
            </a:r>
          </a:p>
          <a:p>
            <a:pPr algn="ctr"/>
            <a:r>
              <a:rPr lang="en-US" sz="1800" dirty="0"/>
              <a:t>This equipment may include:</a:t>
            </a:r>
          </a:p>
        </p:txBody>
      </p:sp>
      <p:sp>
        <p:nvSpPr>
          <p:cNvPr id="14" name="Title 5">
            <a:extLst>
              <a:ext uri="{FF2B5EF4-FFF2-40B4-BE49-F238E27FC236}">
                <a16:creationId xmlns:a16="http://schemas.microsoft.com/office/drawing/2014/main" id="{D8A2F536-CCC3-BD45-B9F6-894EC9DB4900}"/>
              </a:ext>
            </a:extLst>
          </p:cNvPr>
          <p:cNvSpPr>
            <a:spLocks noGrp="1"/>
          </p:cNvSpPr>
          <p:nvPr>
            <p:ph type="title"/>
          </p:nvPr>
        </p:nvSpPr>
        <p:spPr>
          <a:xfrm>
            <a:off x="2795353" y="744222"/>
            <a:ext cx="6601287" cy="822960"/>
          </a:xfrm>
        </p:spPr>
        <p:txBody>
          <a:bodyPr/>
          <a:lstStyle/>
          <a:p>
            <a:pPr algn="ctr"/>
            <a:r>
              <a:rPr lang="en-US" dirty="0"/>
              <a:t>Equipment</a:t>
            </a:r>
          </a:p>
        </p:txBody>
      </p:sp>
      <p:sp>
        <p:nvSpPr>
          <p:cNvPr id="4" name="Rectangle 3">
            <a:extLst>
              <a:ext uri="{FF2B5EF4-FFF2-40B4-BE49-F238E27FC236}">
                <a16:creationId xmlns:a16="http://schemas.microsoft.com/office/drawing/2014/main" id="{7A1F4634-4A7F-EA4F-941E-8FD2F2955DE8}"/>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426502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E59C343D-D08A-4F4E-A75D-420A29E100E3}"/>
              </a:ext>
            </a:extLst>
          </p:cNvPr>
          <p:cNvSpPr/>
          <p:nvPr/>
        </p:nvSpPr>
        <p:spPr>
          <a:xfrm>
            <a:off x="1744963" y="-3957209"/>
            <a:ext cx="8702074" cy="728229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Hexagon 6">
            <a:extLst>
              <a:ext uri="{FF2B5EF4-FFF2-40B4-BE49-F238E27FC236}">
                <a16:creationId xmlns:a16="http://schemas.microsoft.com/office/drawing/2014/main" id="{1433CFA1-AF6B-AE4A-801F-33C24EA0995B}"/>
              </a:ext>
            </a:extLst>
          </p:cNvPr>
          <p:cNvSpPr/>
          <p:nvPr/>
        </p:nvSpPr>
        <p:spPr>
          <a:xfrm>
            <a:off x="1744963" y="3532910"/>
            <a:ext cx="8702074" cy="728229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Hexagon 7">
            <a:extLst>
              <a:ext uri="{FF2B5EF4-FFF2-40B4-BE49-F238E27FC236}">
                <a16:creationId xmlns:a16="http://schemas.microsoft.com/office/drawing/2014/main" id="{B6069C67-D61A-2543-BA1F-147B1413036D}"/>
              </a:ext>
            </a:extLst>
          </p:cNvPr>
          <p:cNvSpPr/>
          <p:nvPr/>
        </p:nvSpPr>
        <p:spPr>
          <a:xfrm>
            <a:off x="8769217"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3641148 h 7282295"/>
              <a:gd name="connsiteX1" fmla="*/ 1820575 w 6881499"/>
              <a:gd name="connsiteY1" fmla="*/ 0 h 7282295"/>
              <a:gd name="connsiteX2" fmla="*/ 6881499 w 6881499"/>
              <a:gd name="connsiteY2" fmla="*/ 0 h 7282295"/>
              <a:gd name="connsiteX3" fmla="*/ 6881499 w 6881499"/>
              <a:gd name="connsiteY3" fmla="*/ 7282295 h 7282295"/>
              <a:gd name="connsiteX4" fmla="*/ 1820575 w 6881499"/>
              <a:gd name="connsiteY4" fmla="*/ 7282295 h 7282295"/>
              <a:gd name="connsiteX5" fmla="*/ 0 w 6881499"/>
              <a:gd name="connsiteY5" fmla="*/ 3641148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3641148"/>
                </a:moveTo>
                <a:lnTo>
                  <a:pt x="1820575" y="0"/>
                </a:lnTo>
                <a:lnTo>
                  <a:pt x="6881499" y="0"/>
                </a:lnTo>
                <a:lnTo>
                  <a:pt x="6881499" y="7282295"/>
                </a:lnTo>
                <a:lnTo>
                  <a:pt x="1820575" y="7282295"/>
                </a:lnTo>
                <a:lnTo>
                  <a:pt x="0" y="364114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  </a:t>
            </a:r>
          </a:p>
        </p:txBody>
      </p:sp>
      <p:sp>
        <p:nvSpPr>
          <p:cNvPr id="9" name="Hexagon 8">
            <a:extLst>
              <a:ext uri="{FF2B5EF4-FFF2-40B4-BE49-F238E27FC236}">
                <a16:creationId xmlns:a16="http://schemas.microsoft.com/office/drawing/2014/main" id="{502F114C-AAE6-924F-831D-D3AE0577AC97}"/>
              </a:ext>
            </a:extLst>
          </p:cNvPr>
          <p:cNvSpPr/>
          <p:nvPr/>
        </p:nvSpPr>
        <p:spPr>
          <a:xfrm>
            <a:off x="-2318087"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7282295 h 7282295"/>
              <a:gd name="connsiteX1" fmla="*/ 0 w 6881499"/>
              <a:gd name="connsiteY1" fmla="*/ 0 h 7282295"/>
              <a:gd name="connsiteX2" fmla="*/ 5060924 w 6881499"/>
              <a:gd name="connsiteY2" fmla="*/ 0 h 7282295"/>
              <a:gd name="connsiteX3" fmla="*/ 6881499 w 6881499"/>
              <a:gd name="connsiteY3" fmla="*/ 3641148 h 7282295"/>
              <a:gd name="connsiteX4" fmla="*/ 5060924 w 6881499"/>
              <a:gd name="connsiteY4" fmla="*/ 7282295 h 7282295"/>
              <a:gd name="connsiteX5" fmla="*/ 0 w 6881499"/>
              <a:gd name="connsiteY5" fmla="*/ 7282295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7282295"/>
                </a:moveTo>
                <a:lnTo>
                  <a:pt x="0" y="0"/>
                </a:lnTo>
                <a:lnTo>
                  <a:pt x="5060924" y="0"/>
                </a:lnTo>
                <a:lnTo>
                  <a:pt x="6881499" y="3641148"/>
                </a:lnTo>
                <a:lnTo>
                  <a:pt x="5060924" y="7282295"/>
                </a:lnTo>
                <a:lnTo>
                  <a:pt x="0" y="72822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Rectangle 3">
            <a:extLst>
              <a:ext uri="{FF2B5EF4-FFF2-40B4-BE49-F238E27FC236}">
                <a16:creationId xmlns:a16="http://schemas.microsoft.com/office/drawing/2014/main" id="{7A1F4634-4A7F-EA4F-941E-8FD2F2955DE8}"/>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7" name="Content Placeholder 2">
            <a:extLst>
              <a:ext uri="{FF2B5EF4-FFF2-40B4-BE49-F238E27FC236}">
                <a16:creationId xmlns:a16="http://schemas.microsoft.com/office/drawing/2014/main" id="{392D675A-1744-BC40-B563-80806A16A5B7}"/>
              </a:ext>
            </a:extLst>
          </p:cNvPr>
          <p:cNvSpPr txBox="1">
            <a:spLocks/>
          </p:cNvSpPr>
          <p:nvPr/>
        </p:nvSpPr>
        <p:spPr>
          <a:xfrm>
            <a:off x="92902" y="3484355"/>
            <a:ext cx="3295713" cy="1269275"/>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A telephone for the audio connection</a:t>
            </a:r>
          </a:p>
        </p:txBody>
      </p:sp>
      <p:pic>
        <p:nvPicPr>
          <p:cNvPr id="15" name="Graphic 14" descr="Monitor">
            <a:extLst>
              <a:ext uri="{FF2B5EF4-FFF2-40B4-BE49-F238E27FC236}">
                <a16:creationId xmlns:a16="http://schemas.microsoft.com/office/drawing/2014/main" id="{D07918E3-7B82-FC4F-AED1-267829A6FB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73505" y="4457698"/>
            <a:ext cx="1244600" cy="1244600"/>
          </a:xfrm>
          <a:prstGeom prst="rect">
            <a:avLst/>
          </a:prstGeom>
        </p:spPr>
      </p:pic>
      <p:pic>
        <p:nvPicPr>
          <p:cNvPr id="16" name="Graphic 15" descr="Call center">
            <a:extLst>
              <a:ext uri="{FF2B5EF4-FFF2-40B4-BE49-F238E27FC236}">
                <a16:creationId xmlns:a16="http://schemas.microsoft.com/office/drawing/2014/main" id="{F97DF8D9-3609-ED40-8B44-7534DB0A191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00938" y="2882901"/>
            <a:ext cx="1092198" cy="1092198"/>
          </a:xfrm>
          <a:prstGeom prst="rect">
            <a:avLst/>
          </a:prstGeom>
        </p:spPr>
      </p:pic>
      <p:pic>
        <p:nvPicPr>
          <p:cNvPr id="19" name="Graphic 18" descr="Telephone">
            <a:extLst>
              <a:ext uri="{FF2B5EF4-FFF2-40B4-BE49-F238E27FC236}">
                <a16:creationId xmlns:a16="http://schemas.microsoft.com/office/drawing/2014/main" id="{7C01E50A-0C9A-C74F-B54C-7CBD225A60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22663" y="2121748"/>
            <a:ext cx="1244600" cy="1244600"/>
          </a:xfrm>
          <a:prstGeom prst="rect">
            <a:avLst/>
          </a:prstGeom>
        </p:spPr>
      </p:pic>
      <p:sp>
        <p:nvSpPr>
          <p:cNvPr id="22" name="Content Placeholder 2">
            <a:extLst>
              <a:ext uri="{FF2B5EF4-FFF2-40B4-BE49-F238E27FC236}">
                <a16:creationId xmlns:a16="http://schemas.microsoft.com/office/drawing/2014/main" id="{65A0C1B7-F1DD-F54C-B09C-C6B5AAFA23A0}"/>
              </a:ext>
            </a:extLst>
          </p:cNvPr>
          <p:cNvSpPr>
            <a:spLocks noGrp="1"/>
          </p:cNvSpPr>
          <p:nvPr>
            <p:ph idx="1"/>
          </p:nvPr>
        </p:nvSpPr>
        <p:spPr>
          <a:xfrm>
            <a:off x="3607643" y="1567182"/>
            <a:ext cx="4976324" cy="1094148"/>
          </a:xfrm>
        </p:spPr>
        <p:txBody>
          <a:bodyPr rIns="0">
            <a:noAutofit/>
          </a:bodyPr>
          <a:lstStyle/>
          <a:p>
            <a:pPr algn="ctr"/>
            <a:r>
              <a:rPr lang="en-US" sz="1800" dirty="0"/>
              <a:t>First, you need certain</a:t>
            </a:r>
            <a:br>
              <a:rPr lang="en-US" sz="1800" dirty="0"/>
            </a:br>
            <a:r>
              <a:rPr lang="en-US" sz="1800" dirty="0"/>
              <a:t>technical equipment.</a:t>
            </a:r>
          </a:p>
          <a:p>
            <a:pPr algn="ctr"/>
            <a:r>
              <a:rPr lang="en-US" sz="1800" dirty="0"/>
              <a:t>This equipment may include:</a:t>
            </a:r>
          </a:p>
        </p:txBody>
      </p:sp>
      <p:sp>
        <p:nvSpPr>
          <p:cNvPr id="23" name="Title 5">
            <a:extLst>
              <a:ext uri="{FF2B5EF4-FFF2-40B4-BE49-F238E27FC236}">
                <a16:creationId xmlns:a16="http://schemas.microsoft.com/office/drawing/2014/main" id="{D2C135EC-8ED6-A14E-92A3-707273FE5769}"/>
              </a:ext>
            </a:extLst>
          </p:cNvPr>
          <p:cNvSpPr>
            <a:spLocks noGrp="1"/>
          </p:cNvSpPr>
          <p:nvPr>
            <p:ph type="title"/>
          </p:nvPr>
        </p:nvSpPr>
        <p:spPr>
          <a:xfrm>
            <a:off x="2795353" y="744222"/>
            <a:ext cx="6601287" cy="822960"/>
          </a:xfrm>
        </p:spPr>
        <p:txBody>
          <a:bodyPr/>
          <a:lstStyle/>
          <a:p>
            <a:pPr algn="ctr"/>
            <a:r>
              <a:rPr lang="en-US" dirty="0"/>
              <a:t>Equipment</a:t>
            </a:r>
          </a:p>
        </p:txBody>
      </p:sp>
    </p:spTree>
    <p:extLst>
      <p:ext uri="{BB962C8B-B14F-4D97-AF65-F5344CB8AC3E}">
        <p14:creationId xmlns:p14="http://schemas.microsoft.com/office/powerpoint/2010/main" val="3191556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E59C343D-D08A-4F4E-A75D-420A29E100E3}"/>
              </a:ext>
            </a:extLst>
          </p:cNvPr>
          <p:cNvSpPr/>
          <p:nvPr/>
        </p:nvSpPr>
        <p:spPr>
          <a:xfrm>
            <a:off x="1744963" y="-3957209"/>
            <a:ext cx="8702074" cy="728229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Hexagon 16">
            <a:extLst>
              <a:ext uri="{FF2B5EF4-FFF2-40B4-BE49-F238E27FC236}">
                <a16:creationId xmlns:a16="http://schemas.microsoft.com/office/drawing/2014/main" id="{E3DCDDEE-4A27-A846-B618-4A568EFA564E}"/>
              </a:ext>
            </a:extLst>
          </p:cNvPr>
          <p:cNvSpPr/>
          <p:nvPr/>
        </p:nvSpPr>
        <p:spPr>
          <a:xfrm>
            <a:off x="1744963" y="3532910"/>
            <a:ext cx="8702074" cy="728229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Hexagon 8">
            <a:extLst>
              <a:ext uri="{FF2B5EF4-FFF2-40B4-BE49-F238E27FC236}">
                <a16:creationId xmlns:a16="http://schemas.microsoft.com/office/drawing/2014/main" id="{2FAA8AD9-B53C-A74F-8AFA-853FC77C4722}"/>
              </a:ext>
            </a:extLst>
          </p:cNvPr>
          <p:cNvSpPr/>
          <p:nvPr/>
        </p:nvSpPr>
        <p:spPr>
          <a:xfrm>
            <a:off x="-3458715"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7282295 h 7282295"/>
              <a:gd name="connsiteX1" fmla="*/ 0 w 6881499"/>
              <a:gd name="connsiteY1" fmla="*/ 0 h 7282295"/>
              <a:gd name="connsiteX2" fmla="*/ 5060924 w 6881499"/>
              <a:gd name="connsiteY2" fmla="*/ 0 h 7282295"/>
              <a:gd name="connsiteX3" fmla="*/ 6881499 w 6881499"/>
              <a:gd name="connsiteY3" fmla="*/ 3641148 h 7282295"/>
              <a:gd name="connsiteX4" fmla="*/ 5060924 w 6881499"/>
              <a:gd name="connsiteY4" fmla="*/ 7282295 h 7282295"/>
              <a:gd name="connsiteX5" fmla="*/ 0 w 6881499"/>
              <a:gd name="connsiteY5" fmla="*/ 7282295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7282295"/>
                </a:moveTo>
                <a:lnTo>
                  <a:pt x="0" y="0"/>
                </a:lnTo>
                <a:lnTo>
                  <a:pt x="5060924" y="0"/>
                </a:lnTo>
                <a:lnTo>
                  <a:pt x="6881499" y="3641148"/>
                </a:lnTo>
                <a:lnTo>
                  <a:pt x="5060924" y="7282295"/>
                </a:lnTo>
                <a:lnTo>
                  <a:pt x="0" y="72822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1" name="Graphic 20" descr="Telephone">
            <a:extLst>
              <a:ext uri="{FF2B5EF4-FFF2-40B4-BE49-F238E27FC236}">
                <a16:creationId xmlns:a16="http://schemas.microsoft.com/office/drawing/2014/main" id="{5849860C-14DB-F842-B792-EBD97E8013F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3053" y="2806700"/>
            <a:ext cx="1244600" cy="1244600"/>
          </a:xfrm>
          <a:prstGeom prst="rect">
            <a:avLst/>
          </a:prstGeom>
        </p:spPr>
      </p:pic>
      <p:pic>
        <p:nvPicPr>
          <p:cNvPr id="22" name="Graphic 21" descr="Monitor">
            <a:extLst>
              <a:ext uri="{FF2B5EF4-FFF2-40B4-BE49-F238E27FC236}">
                <a16:creationId xmlns:a16="http://schemas.microsoft.com/office/drawing/2014/main" id="{D2D7CC22-077E-E843-B9D9-47A0837DE97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473505" y="4457698"/>
            <a:ext cx="1244600" cy="1244600"/>
          </a:xfrm>
          <a:prstGeom prst="rect">
            <a:avLst/>
          </a:prstGeom>
        </p:spPr>
      </p:pic>
      <p:sp>
        <p:nvSpPr>
          <p:cNvPr id="8" name="Hexagon 7">
            <a:extLst>
              <a:ext uri="{FF2B5EF4-FFF2-40B4-BE49-F238E27FC236}">
                <a16:creationId xmlns:a16="http://schemas.microsoft.com/office/drawing/2014/main" id="{B6069C67-D61A-2543-BA1F-147B1413036D}"/>
              </a:ext>
            </a:extLst>
          </p:cNvPr>
          <p:cNvSpPr/>
          <p:nvPr/>
        </p:nvSpPr>
        <p:spPr>
          <a:xfrm>
            <a:off x="7628198"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3641148 h 7282295"/>
              <a:gd name="connsiteX1" fmla="*/ 1820575 w 6881499"/>
              <a:gd name="connsiteY1" fmla="*/ 0 h 7282295"/>
              <a:gd name="connsiteX2" fmla="*/ 6881499 w 6881499"/>
              <a:gd name="connsiteY2" fmla="*/ 0 h 7282295"/>
              <a:gd name="connsiteX3" fmla="*/ 6881499 w 6881499"/>
              <a:gd name="connsiteY3" fmla="*/ 7282295 h 7282295"/>
              <a:gd name="connsiteX4" fmla="*/ 1820575 w 6881499"/>
              <a:gd name="connsiteY4" fmla="*/ 7282295 h 7282295"/>
              <a:gd name="connsiteX5" fmla="*/ 0 w 6881499"/>
              <a:gd name="connsiteY5" fmla="*/ 3641148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3641148"/>
                </a:moveTo>
                <a:lnTo>
                  <a:pt x="1820575" y="0"/>
                </a:lnTo>
                <a:lnTo>
                  <a:pt x="6881499" y="0"/>
                </a:lnTo>
                <a:lnTo>
                  <a:pt x="6881499" y="7282295"/>
                </a:lnTo>
                <a:lnTo>
                  <a:pt x="1820575" y="7282295"/>
                </a:lnTo>
                <a:lnTo>
                  <a:pt x="0" y="364114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  </a:t>
            </a:r>
          </a:p>
        </p:txBody>
      </p:sp>
      <p:sp>
        <p:nvSpPr>
          <p:cNvPr id="16" name="Content Placeholder 2">
            <a:extLst>
              <a:ext uri="{FF2B5EF4-FFF2-40B4-BE49-F238E27FC236}">
                <a16:creationId xmlns:a16="http://schemas.microsoft.com/office/drawing/2014/main" id="{DF24EC07-DD9E-AA4A-8C72-AE433521109E}"/>
              </a:ext>
            </a:extLst>
          </p:cNvPr>
          <p:cNvSpPr txBox="1">
            <a:spLocks/>
          </p:cNvSpPr>
          <p:nvPr/>
        </p:nvSpPr>
        <p:spPr>
          <a:xfrm>
            <a:off x="9247014" y="3484355"/>
            <a:ext cx="2400046" cy="1269275"/>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A microphone and headset </a:t>
            </a:r>
          </a:p>
        </p:txBody>
      </p:sp>
      <p:sp>
        <p:nvSpPr>
          <p:cNvPr id="4" name="Rectangle 3">
            <a:extLst>
              <a:ext uri="{FF2B5EF4-FFF2-40B4-BE49-F238E27FC236}">
                <a16:creationId xmlns:a16="http://schemas.microsoft.com/office/drawing/2014/main" id="{7A1F4634-4A7F-EA4F-941E-8FD2F2955DE8}"/>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pic>
        <p:nvPicPr>
          <p:cNvPr id="24" name="Graphic 23" descr="Call center">
            <a:extLst>
              <a:ext uri="{FF2B5EF4-FFF2-40B4-BE49-F238E27FC236}">
                <a16:creationId xmlns:a16="http://schemas.microsoft.com/office/drawing/2014/main" id="{F6D7B962-0990-6242-A96B-F1234930483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900938" y="2260601"/>
            <a:ext cx="1092198" cy="1092198"/>
          </a:xfrm>
          <a:prstGeom prst="rect">
            <a:avLst/>
          </a:prstGeom>
        </p:spPr>
      </p:pic>
      <p:sp>
        <p:nvSpPr>
          <p:cNvPr id="25" name="Content Placeholder 2">
            <a:extLst>
              <a:ext uri="{FF2B5EF4-FFF2-40B4-BE49-F238E27FC236}">
                <a16:creationId xmlns:a16="http://schemas.microsoft.com/office/drawing/2014/main" id="{8BE481FD-92E3-9F46-9741-93EF55B6D068}"/>
              </a:ext>
            </a:extLst>
          </p:cNvPr>
          <p:cNvSpPr txBox="1">
            <a:spLocks/>
          </p:cNvSpPr>
          <p:nvPr/>
        </p:nvSpPr>
        <p:spPr>
          <a:xfrm>
            <a:off x="3607643" y="1567182"/>
            <a:ext cx="4976324" cy="1094148"/>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t>First, you need certain</a:t>
            </a:r>
            <a:br>
              <a:rPr lang="en-US" sz="1800"/>
            </a:br>
            <a:r>
              <a:rPr lang="en-US" sz="1800"/>
              <a:t>technical equipment.</a:t>
            </a:r>
          </a:p>
          <a:p>
            <a:pPr algn="ctr"/>
            <a:r>
              <a:rPr lang="en-US" sz="1800"/>
              <a:t>This equipment may include:</a:t>
            </a:r>
            <a:endParaRPr lang="en-US" sz="1800" dirty="0"/>
          </a:p>
        </p:txBody>
      </p:sp>
      <p:sp>
        <p:nvSpPr>
          <p:cNvPr id="26" name="Title 5">
            <a:extLst>
              <a:ext uri="{FF2B5EF4-FFF2-40B4-BE49-F238E27FC236}">
                <a16:creationId xmlns:a16="http://schemas.microsoft.com/office/drawing/2014/main" id="{C48C1C12-4E10-F04E-A0FE-90DD23AED0C0}"/>
              </a:ext>
            </a:extLst>
          </p:cNvPr>
          <p:cNvSpPr txBox="1">
            <a:spLocks/>
          </p:cNvSpPr>
          <p:nvPr/>
        </p:nvSpPr>
        <p:spPr>
          <a:xfrm>
            <a:off x="2795353" y="744222"/>
            <a:ext cx="6601287" cy="8229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kern="1200">
                <a:solidFill>
                  <a:schemeClr val="accent6">
                    <a:lumMod val="75000"/>
                  </a:schemeClr>
                </a:solidFill>
                <a:latin typeface="Georgia" panose="02040502050405020303" pitchFamily="18" charset="0"/>
                <a:ea typeface="+mj-ea"/>
                <a:cs typeface="+mj-cs"/>
              </a:defRPr>
            </a:lvl1pPr>
          </a:lstStyle>
          <a:p>
            <a:pPr algn="ctr"/>
            <a:r>
              <a:rPr lang="en-US"/>
              <a:t>Equipment</a:t>
            </a:r>
            <a:endParaRPr lang="en-US" dirty="0"/>
          </a:p>
        </p:txBody>
      </p:sp>
    </p:spTree>
    <p:extLst>
      <p:ext uri="{BB962C8B-B14F-4D97-AF65-F5344CB8AC3E}">
        <p14:creationId xmlns:p14="http://schemas.microsoft.com/office/powerpoint/2010/main" val="473967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E59C343D-D08A-4F4E-A75D-420A29E100E3}"/>
              </a:ext>
            </a:extLst>
          </p:cNvPr>
          <p:cNvSpPr/>
          <p:nvPr/>
        </p:nvSpPr>
        <p:spPr>
          <a:xfrm>
            <a:off x="1744963" y="-3957209"/>
            <a:ext cx="8702074" cy="728229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Content Placeholder 2">
            <a:extLst>
              <a:ext uri="{FF2B5EF4-FFF2-40B4-BE49-F238E27FC236}">
                <a16:creationId xmlns:a16="http://schemas.microsoft.com/office/drawing/2014/main" id="{AEDFF401-5D77-8748-AA94-30033ECC3B77}"/>
              </a:ext>
            </a:extLst>
          </p:cNvPr>
          <p:cNvSpPr>
            <a:spLocks noGrp="1"/>
          </p:cNvSpPr>
          <p:nvPr>
            <p:ph idx="1"/>
          </p:nvPr>
        </p:nvSpPr>
        <p:spPr>
          <a:xfrm>
            <a:off x="3607643" y="1567182"/>
            <a:ext cx="4976324" cy="1094148"/>
          </a:xfrm>
        </p:spPr>
        <p:txBody>
          <a:bodyPr rIns="0">
            <a:noAutofit/>
          </a:bodyPr>
          <a:lstStyle/>
          <a:p>
            <a:pPr algn="ctr"/>
            <a:r>
              <a:rPr lang="en-US" sz="1800" dirty="0"/>
              <a:t>First, you need certain</a:t>
            </a:r>
            <a:br>
              <a:rPr lang="en-US" sz="1800" dirty="0"/>
            </a:br>
            <a:r>
              <a:rPr lang="en-US" sz="1800" dirty="0"/>
              <a:t>technical equipment.</a:t>
            </a:r>
          </a:p>
          <a:p>
            <a:pPr algn="ctr"/>
            <a:r>
              <a:rPr lang="en-US" sz="1800" dirty="0"/>
              <a:t>This equipment may include:</a:t>
            </a:r>
          </a:p>
        </p:txBody>
      </p:sp>
      <p:sp>
        <p:nvSpPr>
          <p:cNvPr id="18" name="Title 5">
            <a:extLst>
              <a:ext uri="{FF2B5EF4-FFF2-40B4-BE49-F238E27FC236}">
                <a16:creationId xmlns:a16="http://schemas.microsoft.com/office/drawing/2014/main" id="{50F46006-A21F-574B-9361-5191E6F3F379}"/>
              </a:ext>
            </a:extLst>
          </p:cNvPr>
          <p:cNvSpPr>
            <a:spLocks noGrp="1"/>
          </p:cNvSpPr>
          <p:nvPr>
            <p:ph type="title"/>
          </p:nvPr>
        </p:nvSpPr>
        <p:spPr>
          <a:xfrm>
            <a:off x="2795353" y="744222"/>
            <a:ext cx="6601287" cy="822960"/>
          </a:xfrm>
        </p:spPr>
        <p:txBody>
          <a:bodyPr/>
          <a:lstStyle/>
          <a:p>
            <a:pPr algn="ctr"/>
            <a:r>
              <a:rPr lang="en-US" dirty="0"/>
              <a:t>Equipment</a:t>
            </a:r>
          </a:p>
        </p:txBody>
      </p:sp>
      <p:sp>
        <p:nvSpPr>
          <p:cNvPr id="19" name="Hexagon 7">
            <a:extLst>
              <a:ext uri="{FF2B5EF4-FFF2-40B4-BE49-F238E27FC236}">
                <a16:creationId xmlns:a16="http://schemas.microsoft.com/office/drawing/2014/main" id="{893A6D3F-0C6A-2440-ACE9-718E5107899C}"/>
              </a:ext>
            </a:extLst>
          </p:cNvPr>
          <p:cNvSpPr/>
          <p:nvPr/>
        </p:nvSpPr>
        <p:spPr>
          <a:xfrm>
            <a:off x="8769217"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3641148 h 7282295"/>
              <a:gd name="connsiteX1" fmla="*/ 1820575 w 6881499"/>
              <a:gd name="connsiteY1" fmla="*/ 0 h 7282295"/>
              <a:gd name="connsiteX2" fmla="*/ 6881499 w 6881499"/>
              <a:gd name="connsiteY2" fmla="*/ 0 h 7282295"/>
              <a:gd name="connsiteX3" fmla="*/ 6881499 w 6881499"/>
              <a:gd name="connsiteY3" fmla="*/ 7282295 h 7282295"/>
              <a:gd name="connsiteX4" fmla="*/ 1820575 w 6881499"/>
              <a:gd name="connsiteY4" fmla="*/ 7282295 h 7282295"/>
              <a:gd name="connsiteX5" fmla="*/ 0 w 6881499"/>
              <a:gd name="connsiteY5" fmla="*/ 3641148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3641148"/>
                </a:moveTo>
                <a:lnTo>
                  <a:pt x="1820575" y="0"/>
                </a:lnTo>
                <a:lnTo>
                  <a:pt x="6881499" y="0"/>
                </a:lnTo>
                <a:lnTo>
                  <a:pt x="6881499" y="7282295"/>
                </a:lnTo>
                <a:lnTo>
                  <a:pt x="1820575" y="7282295"/>
                </a:lnTo>
                <a:lnTo>
                  <a:pt x="0" y="364114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  </a:t>
            </a:r>
          </a:p>
        </p:txBody>
      </p:sp>
      <p:sp>
        <p:nvSpPr>
          <p:cNvPr id="20" name="Hexagon 8">
            <a:extLst>
              <a:ext uri="{FF2B5EF4-FFF2-40B4-BE49-F238E27FC236}">
                <a16:creationId xmlns:a16="http://schemas.microsoft.com/office/drawing/2014/main" id="{0322DB7D-AFBE-0B4C-88E9-09F6EC2E39B8}"/>
              </a:ext>
            </a:extLst>
          </p:cNvPr>
          <p:cNvSpPr/>
          <p:nvPr/>
        </p:nvSpPr>
        <p:spPr>
          <a:xfrm>
            <a:off x="-3458715" y="-212147"/>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7282295 h 7282295"/>
              <a:gd name="connsiteX1" fmla="*/ 0 w 6881499"/>
              <a:gd name="connsiteY1" fmla="*/ 0 h 7282295"/>
              <a:gd name="connsiteX2" fmla="*/ 5060924 w 6881499"/>
              <a:gd name="connsiteY2" fmla="*/ 0 h 7282295"/>
              <a:gd name="connsiteX3" fmla="*/ 6881499 w 6881499"/>
              <a:gd name="connsiteY3" fmla="*/ 3641148 h 7282295"/>
              <a:gd name="connsiteX4" fmla="*/ 5060924 w 6881499"/>
              <a:gd name="connsiteY4" fmla="*/ 7282295 h 7282295"/>
              <a:gd name="connsiteX5" fmla="*/ 0 w 6881499"/>
              <a:gd name="connsiteY5" fmla="*/ 7282295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7282295"/>
                </a:moveTo>
                <a:lnTo>
                  <a:pt x="0" y="0"/>
                </a:lnTo>
                <a:lnTo>
                  <a:pt x="5060924" y="0"/>
                </a:lnTo>
                <a:lnTo>
                  <a:pt x="6881499" y="3641148"/>
                </a:lnTo>
                <a:lnTo>
                  <a:pt x="5060924" y="7282295"/>
                </a:lnTo>
                <a:lnTo>
                  <a:pt x="0" y="72822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1" name="Graphic 20" descr="Telephone">
            <a:extLst>
              <a:ext uri="{FF2B5EF4-FFF2-40B4-BE49-F238E27FC236}">
                <a16:creationId xmlns:a16="http://schemas.microsoft.com/office/drawing/2014/main" id="{78E71FDA-A832-AC49-813D-CEE3F679BA4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3053" y="2806700"/>
            <a:ext cx="1244600" cy="1244600"/>
          </a:xfrm>
          <a:prstGeom prst="rect">
            <a:avLst/>
          </a:prstGeom>
        </p:spPr>
      </p:pic>
      <p:pic>
        <p:nvPicPr>
          <p:cNvPr id="22" name="Graphic 21" descr="Call center">
            <a:extLst>
              <a:ext uri="{FF2B5EF4-FFF2-40B4-BE49-F238E27FC236}">
                <a16:creationId xmlns:a16="http://schemas.microsoft.com/office/drawing/2014/main" id="{4A3FB37E-D7D4-F94B-BC29-E815CF6B402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00938" y="2882901"/>
            <a:ext cx="1092198" cy="1092198"/>
          </a:xfrm>
          <a:prstGeom prst="rect">
            <a:avLst/>
          </a:prstGeom>
        </p:spPr>
      </p:pic>
      <p:sp>
        <p:nvSpPr>
          <p:cNvPr id="7" name="Hexagon 6">
            <a:extLst>
              <a:ext uri="{FF2B5EF4-FFF2-40B4-BE49-F238E27FC236}">
                <a16:creationId xmlns:a16="http://schemas.microsoft.com/office/drawing/2014/main" id="{1433CFA1-AF6B-AE4A-801F-33C24EA0995B}"/>
              </a:ext>
            </a:extLst>
          </p:cNvPr>
          <p:cNvSpPr/>
          <p:nvPr/>
        </p:nvSpPr>
        <p:spPr>
          <a:xfrm>
            <a:off x="1744963" y="2671618"/>
            <a:ext cx="8702074" cy="728229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Content Placeholder 2">
            <a:extLst>
              <a:ext uri="{FF2B5EF4-FFF2-40B4-BE49-F238E27FC236}">
                <a16:creationId xmlns:a16="http://schemas.microsoft.com/office/drawing/2014/main" id="{47071278-2C11-CF44-9A77-4292313B3099}"/>
              </a:ext>
            </a:extLst>
          </p:cNvPr>
          <p:cNvSpPr txBox="1">
            <a:spLocks/>
          </p:cNvSpPr>
          <p:nvPr/>
        </p:nvSpPr>
        <p:spPr>
          <a:xfrm>
            <a:off x="3769357" y="4684729"/>
            <a:ext cx="4652896" cy="1721663"/>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bg1"/>
                </a:solidFill>
              </a:rPr>
              <a:t>A computer, tablet, or specialized workstation with high-speed internet and a camera for the video connection </a:t>
            </a:r>
          </a:p>
        </p:txBody>
      </p:sp>
      <p:sp>
        <p:nvSpPr>
          <p:cNvPr id="4" name="Rectangle 3">
            <a:extLst>
              <a:ext uri="{FF2B5EF4-FFF2-40B4-BE49-F238E27FC236}">
                <a16:creationId xmlns:a16="http://schemas.microsoft.com/office/drawing/2014/main" id="{7A1F4634-4A7F-EA4F-941E-8FD2F2955DE8}"/>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pic>
        <p:nvPicPr>
          <p:cNvPr id="24" name="Graphic 23" descr="Monitor">
            <a:extLst>
              <a:ext uri="{FF2B5EF4-FFF2-40B4-BE49-F238E27FC236}">
                <a16:creationId xmlns:a16="http://schemas.microsoft.com/office/drawing/2014/main" id="{2E34F000-47C4-0847-A419-0D64766869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73505" y="3299988"/>
            <a:ext cx="1244600" cy="1244600"/>
          </a:xfrm>
          <a:prstGeom prst="rect">
            <a:avLst/>
          </a:prstGeom>
        </p:spPr>
      </p:pic>
    </p:spTree>
    <p:extLst>
      <p:ext uri="{BB962C8B-B14F-4D97-AF65-F5344CB8AC3E}">
        <p14:creationId xmlns:p14="http://schemas.microsoft.com/office/powerpoint/2010/main" val="99569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3" name="Hexagon 12">
            <a:extLst>
              <a:ext uri="{FF2B5EF4-FFF2-40B4-BE49-F238E27FC236}">
                <a16:creationId xmlns:a16="http://schemas.microsoft.com/office/drawing/2014/main" id="{D13AF4D9-C885-7B47-A1AA-4FB3C6E78BF1}"/>
              </a:ext>
            </a:extLst>
          </p:cNvPr>
          <p:cNvSpPr/>
          <p:nvPr/>
        </p:nvSpPr>
        <p:spPr>
          <a:xfrm>
            <a:off x="1744963" y="2101274"/>
            <a:ext cx="8702074" cy="728229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Hexagon 7">
            <a:extLst>
              <a:ext uri="{FF2B5EF4-FFF2-40B4-BE49-F238E27FC236}">
                <a16:creationId xmlns:a16="http://schemas.microsoft.com/office/drawing/2014/main" id="{76E25818-FDF1-254C-8567-A31715035BF1}"/>
              </a:ext>
            </a:extLst>
          </p:cNvPr>
          <p:cNvSpPr/>
          <p:nvPr/>
        </p:nvSpPr>
        <p:spPr>
          <a:xfrm>
            <a:off x="8769217" y="-1643783"/>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3641148 h 7282295"/>
              <a:gd name="connsiteX1" fmla="*/ 1820575 w 6881499"/>
              <a:gd name="connsiteY1" fmla="*/ 0 h 7282295"/>
              <a:gd name="connsiteX2" fmla="*/ 6881499 w 6881499"/>
              <a:gd name="connsiteY2" fmla="*/ 0 h 7282295"/>
              <a:gd name="connsiteX3" fmla="*/ 6881499 w 6881499"/>
              <a:gd name="connsiteY3" fmla="*/ 7282295 h 7282295"/>
              <a:gd name="connsiteX4" fmla="*/ 1820575 w 6881499"/>
              <a:gd name="connsiteY4" fmla="*/ 7282295 h 7282295"/>
              <a:gd name="connsiteX5" fmla="*/ 0 w 6881499"/>
              <a:gd name="connsiteY5" fmla="*/ 3641148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3641148"/>
                </a:moveTo>
                <a:lnTo>
                  <a:pt x="1820575" y="0"/>
                </a:lnTo>
                <a:lnTo>
                  <a:pt x="6881499" y="0"/>
                </a:lnTo>
                <a:lnTo>
                  <a:pt x="6881499" y="7282295"/>
                </a:lnTo>
                <a:lnTo>
                  <a:pt x="1820575" y="7282295"/>
                </a:lnTo>
                <a:lnTo>
                  <a:pt x="0" y="364114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  </a:t>
            </a:r>
          </a:p>
        </p:txBody>
      </p:sp>
      <p:sp>
        <p:nvSpPr>
          <p:cNvPr id="15" name="Hexagon 8">
            <a:extLst>
              <a:ext uri="{FF2B5EF4-FFF2-40B4-BE49-F238E27FC236}">
                <a16:creationId xmlns:a16="http://schemas.microsoft.com/office/drawing/2014/main" id="{E8DF3A73-E8A8-7543-B8F5-82B590DD94C0}"/>
              </a:ext>
            </a:extLst>
          </p:cNvPr>
          <p:cNvSpPr/>
          <p:nvPr/>
        </p:nvSpPr>
        <p:spPr>
          <a:xfrm>
            <a:off x="-3458715" y="-1643783"/>
            <a:ext cx="6881499" cy="7282295"/>
          </a:xfrm>
          <a:custGeom>
            <a:avLst/>
            <a:gdLst>
              <a:gd name="connsiteX0" fmla="*/ 0 w 8702074"/>
              <a:gd name="connsiteY0" fmla="*/ 3641150 h 7282299"/>
              <a:gd name="connsiteX1" fmla="*/ 1820575 w 8702074"/>
              <a:gd name="connsiteY1" fmla="*/ 2 h 7282299"/>
              <a:gd name="connsiteX2" fmla="*/ 6881499 w 8702074"/>
              <a:gd name="connsiteY2" fmla="*/ 2 h 7282299"/>
              <a:gd name="connsiteX3" fmla="*/ 8702074 w 8702074"/>
              <a:gd name="connsiteY3" fmla="*/ 3641150 h 7282299"/>
              <a:gd name="connsiteX4" fmla="*/ 6881499 w 8702074"/>
              <a:gd name="connsiteY4" fmla="*/ 7282297 h 7282299"/>
              <a:gd name="connsiteX5" fmla="*/ 1820575 w 8702074"/>
              <a:gd name="connsiteY5" fmla="*/ 7282297 h 7282299"/>
              <a:gd name="connsiteX6" fmla="*/ 0 w 8702074"/>
              <a:gd name="connsiteY6" fmla="*/ 3641150 h 7282299"/>
              <a:gd name="connsiteX0" fmla="*/ 0 w 6881499"/>
              <a:gd name="connsiteY0" fmla="*/ 7282295 h 7282295"/>
              <a:gd name="connsiteX1" fmla="*/ 0 w 6881499"/>
              <a:gd name="connsiteY1" fmla="*/ 0 h 7282295"/>
              <a:gd name="connsiteX2" fmla="*/ 5060924 w 6881499"/>
              <a:gd name="connsiteY2" fmla="*/ 0 h 7282295"/>
              <a:gd name="connsiteX3" fmla="*/ 6881499 w 6881499"/>
              <a:gd name="connsiteY3" fmla="*/ 3641148 h 7282295"/>
              <a:gd name="connsiteX4" fmla="*/ 5060924 w 6881499"/>
              <a:gd name="connsiteY4" fmla="*/ 7282295 h 7282295"/>
              <a:gd name="connsiteX5" fmla="*/ 0 w 6881499"/>
              <a:gd name="connsiteY5" fmla="*/ 7282295 h 72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499" h="7282295">
                <a:moveTo>
                  <a:pt x="0" y="7282295"/>
                </a:moveTo>
                <a:lnTo>
                  <a:pt x="0" y="0"/>
                </a:lnTo>
                <a:lnTo>
                  <a:pt x="5060924" y="0"/>
                </a:lnTo>
                <a:lnTo>
                  <a:pt x="6881499" y="3641148"/>
                </a:lnTo>
                <a:lnTo>
                  <a:pt x="5060924" y="7282295"/>
                </a:lnTo>
                <a:lnTo>
                  <a:pt x="0" y="72822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8" name="Graphic 17" descr="Telephone">
            <a:extLst>
              <a:ext uri="{FF2B5EF4-FFF2-40B4-BE49-F238E27FC236}">
                <a16:creationId xmlns:a16="http://schemas.microsoft.com/office/drawing/2014/main" id="{D0C752B7-7834-104F-9571-F5AFA8C8321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3053" y="1375064"/>
            <a:ext cx="1244600" cy="1244600"/>
          </a:xfrm>
          <a:prstGeom prst="rect">
            <a:avLst/>
          </a:prstGeom>
        </p:spPr>
      </p:pic>
      <p:pic>
        <p:nvPicPr>
          <p:cNvPr id="20" name="Graphic 19" descr="Monitor">
            <a:extLst>
              <a:ext uri="{FF2B5EF4-FFF2-40B4-BE49-F238E27FC236}">
                <a16:creationId xmlns:a16="http://schemas.microsoft.com/office/drawing/2014/main" id="{E7A59BEB-69A6-9D4A-A57D-8FB0035FB6B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473505" y="3026062"/>
            <a:ext cx="1244600" cy="1244600"/>
          </a:xfrm>
          <a:prstGeom prst="rect">
            <a:avLst/>
          </a:prstGeom>
        </p:spPr>
      </p:pic>
      <p:pic>
        <p:nvPicPr>
          <p:cNvPr id="21" name="Graphic 20" descr="Call center">
            <a:extLst>
              <a:ext uri="{FF2B5EF4-FFF2-40B4-BE49-F238E27FC236}">
                <a16:creationId xmlns:a16="http://schemas.microsoft.com/office/drawing/2014/main" id="{AFB3D2DA-33A3-AF40-B994-46410A6B055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900938" y="1451265"/>
            <a:ext cx="1092198" cy="1092198"/>
          </a:xfrm>
          <a:prstGeom prst="rect">
            <a:avLst/>
          </a:prstGeom>
        </p:spPr>
      </p:pic>
      <p:sp>
        <p:nvSpPr>
          <p:cNvPr id="5" name="Hexagon 4">
            <a:extLst>
              <a:ext uri="{FF2B5EF4-FFF2-40B4-BE49-F238E27FC236}">
                <a16:creationId xmlns:a16="http://schemas.microsoft.com/office/drawing/2014/main" id="{E59C343D-D08A-4F4E-A75D-420A29E100E3}"/>
              </a:ext>
            </a:extLst>
          </p:cNvPr>
          <p:cNvSpPr/>
          <p:nvPr/>
        </p:nvSpPr>
        <p:spPr>
          <a:xfrm>
            <a:off x="1744963" y="-5391155"/>
            <a:ext cx="8702074" cy="728229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Rectangle 3">
            <a:extLst>
              <a:ext uri="{FF2B5EF4-FFF2-40B4-BE49-F238E27FC236}">
                <a16:creationId xmlns:a16="http://schemas.microsoft.com/office/drawing/2014/main" id="{7A1F4634-4A7F-EA4F-941E-8FD2F2955DE8}"/>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6" name="Rectangle 15">
            <a:extLst>
              <a:ext uri="{FF2B5EF4-FFF2-40B4-BE49-F238E27FC236}">
                <a16:creationId xmlns:a16="http://schemas.microsoft.com/office/drawing/2014/main" id="{C7EE3D67-E168-204B-91FD-CC6CDFD9E78B}"/>
              </a:ext>
            </a:extLst>
          </p:cNvPr>
          <p:cNvSpPr/>
          <p:nvPr/>
        </p:nvSpPr>
        <p:spPr>
          <a:xfrm>
            <a:off x="-121920" y="4925291"/>
            <a:ext cx="12435840" cy="2050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pic>
        <p:nvPicPr>
          <p:cNvPr id="17" name="Graphic 16" descr="Right pointing backhand index">
            <a:extLst>
              <a:ext uri="{FF2B5EF4-FFF2-40B4-BE49-F238E27FC236}">
                <a16:creationId xmlns:a16="http://schemas.microsoft.com/office/drawing/2014/main" id="{AD1CC5FE-54D0-4A47-AFC2-4B8DAF3F206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26793" y="5434445"/>
            <a:ext cx="914400" cy="914400"/>
          </a:xfrm>
          <a:prstGeom prst="rect">
            <a:avLst/>
          </a:prstGeom>
        </p:spPr>
      </p:pic>
      <p:sp>
        <p:nvSpPr>
          <p:cNvPr id="19" name="Content Placeholder 2">
            <a:extLst>
              <a:ext uri="{FF2B5EF4-FFF2-40B4-BE49-F238E27FC236}">
                <a16:creationId xmlns:a16="http://schemas.microsoft.com/office/drawing/2014/main" id="{CA2FC9CC-ABC4-6F48-ADFB-9C817BE89761}"/>
              </a:ext>
            </a:extLst>
          </p:cNvPr>
          <p:cNvSpPr>
            <a:spLocks noGrp="1"/>
          </p:cNvSpPr>
          <p:nvPr>
            <p:ph idx="1"/>
          </p:nvPr>
        </p:nvSpPr>
        <p:spPr>
          <a:xfrm>
            <a:off x="3792682" y="5228007"/>
            <a:ext cx="5629772" cy="1327276"/>
          </a:xfrm>
        </p:spPr>
        <p:txBody>
          <a:bodyPr rIns="0">
            <a:noAutofit/>
          </a:bodyPr>
          <a:lstStyle/>
          <a:p>
            <a:r>
              <a:rPr lang="en-US" sz="1800" dirty="0">
                <a:solidFill>
                  <a:schemeClr val="bg1"/>
                </a:solidFill>
              </a:rPr>
              <a:t>It is highly recommended that you use your equipment only for video remote interpreting and keep it in a space specifically set up for interpreting. You must maintain your equipment and keep it up to date. </a:t>
            </a:r>
          </a:p>
        </p:txBody>
      </p:sp>
    </p:spTree>
    <p:extLst>
      <p:ext uri="{BB962C8B-B14F-4D97-AF65-F5344CB8AC3E}">
        <p14:creationId xmlns:p14="http://schemas.microsoft.com/office/powerpoint/2010/main" val="279833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74D19D55-3A87-714F-95C5-28F5E12EC359}"/>
              </a:ext>
            </a:extLst>
          </p:cNvPr>
          <p:cNvSpPr/>
          <p:nvPr/>
        </p:nvSpPr>
        <p:spPr>
          <a:xfrm>
            <a:off x="5244234" y="0"/>
            <a:ext cx="8195053" cy="685800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8056307D-28EC-974E-A622-2988EE714E61}"/>
              </a:ext>
            </a:extLst>
          </p:cNvPr>
          <p:cNvSpPr/>
          <p:nvPr/>
        </p:nvSpPr>
        <p:spPr>
          <a:xfrm>
            <a:off x="5680695" y="0"/>
            <a:ext cx="8195053" cy="6858001"/>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Court</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705035" y="1808767"/>
            <a:ext cx="3877239" cy="1048734"/>
          </a:xfrm>
        </p:spPr>
        <p:txBody>
          <a:bodyPr rIns="0">
            <a:noAutofit/>
          </a:bodyPr>
          <a:lstStyle/>
          <a:p>
            <a:r>
              <a:rPr lang="en-US" sz="1800" dirty="0"/>
              <a:t>Second, you must be familiar with the court’s VRI system.</a:t>
            </a:r>
          </a:p>
        </p:txBody>
      </p:sp>
    </p:spTree>
    <p:extLst>
      <p:ext uri="{BB962C8B-B14F-4D97-AF65-F5344CB8AC3E}">
        <p14:creationId xmlns:p14="http://schemas.microsoft.com/office/powerpoint/2010/main" val="309749875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04040"/>
      </a:dk2>
      <a:lt2>
        <a:srgbClr val="E7E6E6"/>
      </a:lt2>
      <a:accent1>
        <a:srgbClr val="6E273D"/>
      </a:accent1>
      <a:accent2>
        <a:srgbClr val="BC4F27"/>
      </a:accent2>
      <a:accent3>
        <a:srgbClr val="D79C4D"/>
      </a:accent3>
      <a:accent4>
        <a:srgbClr val="699142"/>
      </a:accent4>
      <a:accent5>
        <a:srgbClr val="156570"/>
      </a:accent5>
      <a:accent6>
        <a:srgbClr val="253E69"/>
      </a:accent6>
      <a:hlink>
        <a:srgbClr val="156570"/>
      </a:hlink>
      <a:folHlink>
        <a:srgbClr val="6E27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1667</Words>
  <Application>Microsoft Office PowerPoint</Application>
  <PresentationFormat>Widescreen</PresentationFormat>
  <Paragraphs>207</Paragraphs>
  <Slides>25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Georgia</vt:lpstr>
      <vt:lpstr>Office Theme</vt:lpstr>
      <vt:lpstr> </vt:lpstr>
      <vt:lpstr>Introduction</vt:lpstr>
      <vt:lpstr>Overview</vt:lpstr>
      <vt:lpstr>Equipment</vt:lpstr>
      <vt:lpstr>Equipment</vt:lpstr>
      <vt:lpstr>PowerPoint Presentation</vt:lpstr>
      <vt:lpstr>Equipment</vt:lpstr>
      <vt:lpstr>PowerPoint Presentation</vt:lpstr>
      <vt:lpstr>Court</vt:lpstr>
      <vt:lpstr>Court</vt:lpstr>
      <vt:lpstr>Court</vt:lpstr>
      <vt:lpstr>Court</vt:lpstr>
      <vt:lpstr>Court</vt:lpstr>
      <vt:lpstr>Environment</vt:lpstr>
      <vt:lpstr>Ethics</vt:lpstr>
      <vt:lpstr>VRI Considerations</vt:lpstr>
      <vt:lpstr>VRI Considerations</vt:lpstr>
      <vt:lpstr>VRI Considerations</vt:lpstr>
      <vt:lpstr>VRI Considerations</vt:lpstr>
      <vt:lpstr>Review</vt:lpstr>
      <vt:lpstr>Practice (1 of 2)</vt:lpstr>
      <vt:lpstr>Practice (1 of 2)</vt:lpstr>
      <vt:lpstr>Practice (2 of 2)</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White</dc:creator>
  <cp:lastModifiedBy>Shelly Boyce</cp:lastModifiedBy>
  <cp:revision>37</cp:revision>
  <dcterms:created xsi:type="dcterms:W3CDTF">2019-11-18T18:29:30Z</dcterms:created>
  <dcterms:modified xsi:type="dcterms:W3CDTF">2019-11-27T16:27:11Z</dcterms:modified>
</cp:coreProperties>
</file>