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8" r:id="rId7"/>
    <p:sldId id="269" r:id="rId8"/>
    <p:sldId id="270" r:id="rId9"/>
    <p:sldId id="338" r:id="rId10"/>
    <p:sldId id="271" r:id="rId11"/>
    <p:sldId id="276" r:id="rId12"/>
    <p:sldId id="277" r:id="rId13"/>
    <p:sldId id="278" r:id="rId14"/>
    <p:sldId id="285" r:id="rId15"/>
    <p:sldId id="286" r:id="rId16"/>
    <p:sldId id="287" r:id="rId17"/>
    <p:sldId id="322" r:id="rId18"/>
    <p:sldId id="325" r:id="rId19"/>
    <p:sldId id="323" r:id="rId20"/>
    <p:sldId id="324" r:id="rId21"/>
    <p:sldId id="326" r:id="rId22"/>
    <p:sldId id="327" r:id="rId23"/>
    <p:sldId id="310" r:id="rId24"/>
    <p:sldId id="318" r:id="rId25"/>
    <p:sldId id="319" r:id="rId26"/>
    <p:sldId id="320" r:id="rId27"/>
    <p:sldId id="328" r:id="rId28"/>
    <p:sldId id="329" r:id="rId29"/>
    <p:sldId id="330" r:id="rId30"/>
    <p:sldId id="331" r:id="rId31"/>
    <p:sldId id="332" r:id="rId32"/>
    <p:sldId id="333" r:id="rId33"/>
    <p:sldId id="334" r:id="rId34"/>
    <p:sldId id="335" r:id="rId35"/>
    <p:sldId id="336" r:id="rId36"/>
    <p:sldId id="337" r:id="rId37"/>
    <p:sldId id="313" r:id="rId38"/>
    <p:sldId id="321" r:id="rId39"/>
    <p:sldId id="30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7936507936508"/>
          <c:y val="7.4340527577937646E-2"/>
          <c:w val="0.82063492063492061"/>
          <c:h val="0.59472422062350117"/>
        </c:manualLayout>
      </c:layout>
      <c:barChart>
        <c:barDir val="col"/>
        <c:grouping val="clustered"/>
        <c:varyColors val="0"/>
        <c:ser>
          <c:idx val="0"/>
          <c:order val="0"/>
          <c:tx>
            <c:strRef>
              <c:f>Sheet1!$A$2</c:f>
              <c:strCache>
                <c:ptCount val="1"/>
                <c:pt idx="0">
                  <c:v>Outcome favorability</c:v>
                </c:pt>
              </c:strCache>
            </c:strRef>
          </c:tx>
          <c:spPr>
            <a:solidFill>
              <a:srgbClr val="FFFF00"/>
            </a:solidFill>
            <a:ln w="11683">
              <a:solidFill>
                <a:schemeClr val="tx1"/>
              </a:solidFill>
              <a:prstDash val="solid"/>
            </a:ln>
          </c:spPr>
          <c:invertIfNegative val="0"/>
          <c:dLbls>
            <c:spPr>
              <a:noFill/>
              <a:ln w="23367">
                <a:noFill/>
              </a:ln>
            </c:spPr>
            <c:txPr>
              <a:bodyPr/>
              <a:lstStyle/>
              <a:p>
                <a:pPr>
                  <a:defRPr sz="11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Sheet1!$B$1:$B$1</c:f>
              <c:strCache>
                <c:ptCount val="1"/>
                <c:pt idx="0">
                  <c:v>Decision acceptance</c:v>
                </c:pt>
              </c:strCache>
            </c:strRef>
          </c:cat>
          <c:val>
            <c:numRef>
              <c:f>Sheet1!$B$2:$B$2</c:f>
              <c:numCache>
                <c:formatCode>General</c:formatCode>
                <c:ptCount val="1"/>
                <c:pt idx="0">
                  <c:v>0.19</c:v>
                </c:pt>
              </c:numCache>
            </c:numRef>
          </c:val>
        </c:ser>
        <c:ser>
          <c:idx val="1"/>
          <c:order val="1"/>
          <c:tx>
            <c:strRef>
              <c:f>Sheet1!$A$3</c:f>
              <c:strCache>
                <c:ptCount val="1"/>
                <c:pt idx="0">
                  <c:v>Outcome fairness</c:v>
                </c:pt>
              </c:strCache>
            </c:strRef>
          </c:tx>
          <c:spPr>
            <a:solidFill>
              <a:srgbClr val="0000FF"/>
            </a:solidFill>
            <a:ln w="11683">
              <a:solidFill>
                <a:schemeClr val="tx1"/>
              </a:solidFill>
              <a:prstDash val="solid"/>
            </a:ln>
          </c:spPr>
          <c:invertIfNegative val="0"/>
          <c:dLbls>
            <c:spPr>
              <a:noFill/>
              <a:ln w="23367">
                <a:noFill/>
              </a:ln>
            </c:spPr>
            <c:txPr>
              <a:bodyPr/>
              <a:lstStyle/>
              <a:p>
                <a:pPr>
                  <a:defRPr sz="11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Sheet1!$B$1:$B$1</c:f>
              <c:strCache>
                <c:ptCount val="1"/>
                <c:pt idx="0">
                  <c:v>Decision acceptance</c:v>
                </c:pt>
              </c:strCache>
            </c:strRef>
          </c:cat>
          <c:val>
            <c:numRef>
              <c:f>Sheet1!$B$3:$B$3</c:f>
              <c:numCache>
                <c:formatCode>General</c:formatCode>
                <c:ptCount val="1"/>
                <c:pt idx="0">
                  <c:v>7.0000000000000007E-2</c:v>
                </c:pt>
              </c:numCache>
            </c:numRef>
          </c:val>
        </c:ser>
        <c:ser>
          <c:idx val="2"/>
          <c:order val="2"/>
          <c:tx>
            <c:strRef>
              <c:f>Sheet1!$A$4</c:f>
              <c:strCache>
                <c:ptCount val="1"/>
                <c:pt idx="0">
                  <c:v>Procedural fairness</c:v>
                </c:pt>
              </c:strCache>
            </c:strRef>
          </c:tx>
          <c:spPr>
            <a:solidFill>
              <a:srgbClr val="FF0000"/>
            </a:solidFill>
            <a:ln w="11683">
              <a:solidFill>
                <a:schemeClr val="tx1"/>
              </a:solidFill>
              <a:prstDash val="solid"/>
            </a:ln>
          </c:spPr>
          <c:invertIfNegative val="0"/>
          <c:dLbls>
            <c:spPr>
              <a:noFill/>
              <a:ln w="23367">
                <a:noFill/>
              </a:ln>
            </c:spPr>
            <c:txPr>
              <a:bodyPr/>
              <a:lstStyle/>
              <a:p>
                <a:pPr>
                  <a:defRPr sz="110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Sheet1!$B$1:$B$1</c:f>
              <c:strCache>
                <c:ptCount val="1"/>
                <c:pt idx="0">
                  <c:v>Decision acceptance</c:v>
                </c:pt>
              </c:strCache>
            </c:strRef>
          </c:cat>
          <c:val>
            <c:numRef>
              <c:f>Sheet1!$B$4:$B$4</c:f>
              <c:numCache>
                <c:formatCode>General</c:formatCode>
                <c:ptCount val="1"/>
                <c:pt idx="0">
                  <c:v>0.71</c:v>
                </c:pt>
              </c:numCache>
            </c:numRef>
          </c:val>
        </c:ser>
        <c:dLbls>
          <c:showLegendKey val="0"/>
          <c:showVal val="1"/>
          <c:showCatName val="0"/>
          <c:showSerName val="0"/>
          <c:showPercent val="0"/>
          <c:showBubbleSize val="0"/>
        </c:dLbls>
        <c:gapWidth val="150"/>
        <c:axId val="142484992"/>
        <c:axId val="142486528"/>
      </c:barChart>
      <c:catAx>
        <c:axId val="142484992"/>
        <c:scaling>
          <c:orientation val="minMax"/>
        </c:scaling>
        <c:delete val="0"/>
        <c:axPos val="b"/>
        <c:numFmt formatCode="General" sourceLinked="1"/>
        <c:majorTickMark val="out"/>
        <c:minorTickMark val="none"/>
        <c:tickLblPos val="nextTo"/>
        <c:spPr>
          <a:ln w="2921">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42486528"/>
        <c:crosses val="autoZero"/>
        <c:auto val="1"/>
        <c:lblAlgn val="ctr"/>
        <c:lblOffset val="100"/>
        <c:tickLblSkip val="1"/>
        <c:tickMarkSkip val="1"/>
        <c:noMultiLvlLbl val="0"/>
      </c:catAx>
      <c:valAx>
        <c:axId val="142486528"/>
        <c:scaling>
          <c:orientation val="minMax"/>
        </c:scaling>
        <c:delete val="0"/>
        <c:axPos val="l"/>
        <c:majorGridlines>
          <c:spPr>
            <a:ln w="2921">
              <a:solidFill>
                <a:schemeClr val="tx1"/>
              </a:solidFill>
              <a:prstDash val="solid"/>
            </a:ln>
          </c:spPr>
        </c:majorGridlines>
        <c:title>
          <c:tx>
            <c:rich>
              <a:bodyPr/>
              <a:lstStyle/>
              <a:p>
                <a:pPr>
                  <a:defRPr sz="1656" b="1" i="0" u="none" strike="noStrike" baseline="0">
                    <a:solidFill>
                      <a:schemeClr val="tx1"/>
                    </a:solidFill>
                    <a:latin typeface="Times New Roman"/>
                    <a:ea typeface="Times New Roman"/>
                    <a:cs typeface="Times New Roman"/>
                  </a:defRPr>
                </a:pPr>
                <a:r>
                  <a:rPr lang="en-US"/>
                  <a:t>Strength of connection</a:t>
                </a:r>
              </a:p>
            </c:rich>
          </c:tx>
          <c:layout>
            <c:manualLayout>
              <c:xMode val="edge"/>
              <c:yMode val="edge"/>
              <c:x val="1.7460317460317461E-2"/>
              <c:y val="8.6330935251798566E-2"/>
            </c:manualLayout>
          </c:layout>
          <c:overlay val="0"/>
          <c:spPr>
            <a:noFill/>
            <a:ln w="23367">
              <a:noFill/>
            </a:ln>
          </c:spPr>
        </c:title>
        <c:numFmt formatCode="General" sourceLinked="1"/>
        <c:majorTickMark val="out"/>
        <c:minorTickMark val="none"/>
        <c:tickLblPos val="nextTo"/>
        <c:spPr>
          <a:ln w="2921">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42484992"/>
        <c:crosses val="autoZero"/>
        <c:crossBetween val="between"/>
      </c:valAx>
      <c:spPr>
        <a:noFill/>
        <a:ln w="11683">
          <a:solidFill>
            <a:schemeClr val="tx1"/>
          </a:solidFill>
          <a:prstDash val="solid"/>
        </a:ln>
      </c:spPr>
    </c:plotArea>
    <c:legend>
      <c:legendPos val="b"/>
      <c:layout>
        <c:manualLayout>
          <c:xMode val="edge"/>
          <c:yMode val="edge"/>
          <c:x val="0.17301587301587301"/>
          <c:y val="0.82733812949640284"/>
          <c:w val="0.8"/>
          <c:h val="0.16546762589928057"/>
        </c:manualLayout>
      </c:layout>
      <c:overlay val="0"/>
      <c:spPr>
        <a:noFill/>
        <a:ln w="2921">
          <a:solidFill>
            <a:schemeClr val="tx1"/>
          </a:solidFill>
          <a:prstDash val="solid"/>
        </a:ln>
      </c:spPr>
      <c:txPr>
        <a:bodyPr/>
        <a:lstStyle/>
        <a:p>
          <a:pPr>
            <a:defRPr sz="1523"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65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7936507936508"/>
          <c:y val="7.4340527577937646E-2"/>
          <c:w val="0.82063492063492061"/>
          <c:h val="0.5227817745803357"/>
        </c:manualLayout>
      </c:layout>
      <c:barChart>
        <c:barDir val="col"/>
        <c:grouping val="clustered"/>
        <c:varyColors val="0"/>
        <c:ser>
          <c:idx val="0"/>
          <c:order val="0"/>
          <c:tx>
            <c:strRef>
              <c:f>Sheet1!$A$2</c:f>
              <c:strCache>
                <c:ptCount val="1"/>
                <c:pt idx="0">
                  <c:v>Outcome favorability</c:v>
                </c:pt>
              </c:strCache>
            </c:strRef>
          </c:tx>
          <c:spPr>
            <a:solidFill>
              <a:srgbClr val="FFFF00"/>
            </a:solidFill>
            <a:ln w="13064">
              <a:solidFill>
                <a:schemeClr val="tx1"/>
              </a:solidFill>
              <a:prstDash val="solid"/>
            </a:ln>
          </c:spPr>
          <c:invertIfNegative val="0"/>
          <c:dLbls>
            <c:spPr>
              <a:noFill/>
              <a:ln w="26128">
                <a:noFill/>
              </a:ln>
            </c:spPr>
            <c:txPr>
              <a:bodyPr/>
              <a:lstStyle/>
              <a:p>
                <a:pPr>
                  <a:defRPr sz="123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Sheet1!$B$1:$C$1</c:f>
              <c:strCache>
                <c:ptCount val="2"/>
                <c:pt idx="0">
                  <c:v>-Bringing problem to court (plaintiff)</c:v>
                </c:pt>
                <c:pt idx="1">
                  <c:v>Required to come to court (defendant)</c:v>
                </c:pt>
              </c:strCache>
            </c:strRef>
          </c:cat>
          <c:val>
            <c:numRef>
              <c:f>Sheet1!$B$2:$C$2</c:f>
              <c:numCache>
                <c:formatCode>General</c:formatCode>
                <c:ptCount val="2"/>
                <c:pt idx="0">
                  <c:v>0.21</c:v>
                </c:pt>
                <c:pt idx="1">
                  <c:v>0.16</c:v>
                </c:pt>
              </c:numCache>
            </c:numRef>
          </c:val>
        </c:ser>
        <c:ser>
          <c:idx val="1"/>
          <c:order val="1"/>
          <c:tx>
            <c:strRef>
              <c:f>Sheet1!$A$3</c:f>
              <c:strCache>
                <c:ptCount val="1"/>
                <c:pt idx="0">
                  <c:v>Outcome fairness</c:v>
                </c:pt>
              </c:strCache>
            </c:strRef>
          </c:tx>
          <c:spPr>
            <a:solidFill>
              <a:srgbClr val="0000FF"/>
            </a:solidFill>
            <a:ln w="13064">
              <a:solidFill>
                <a:schemeClr val="tx1"/>
              </a:solidFill>
              <a:prstDash val="solid"/>
            </a:ln>
          </c:spPr>
          <c:invertIfNegative val="0"/>
          <c:dLbls>
            <c:spPr>
              <a:noFill/>
              <a:ln w="26128">
                <a:noFill/>
              </a:ln>
            </c:spPr>
            <c:txPr>
              <a:bodyPr/>
              <a:lstStyle/>
              <a:p>
                <a:pPr>
                  <a:defRPr sz="123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Sheet1!$B$1:$C$1</c:f>
              <c:strCache>
                <c:ptCount val="2"/>
                <c:pt idx="0">
                  <c:v>-Bringing problem to court (plaintiff)</c:v>
                </c:pt>
                <c:pt idx="1">
                  <c:v>Required to come to court (defendant)</c:v>
                </c:pt>
              </c:strCache>
            </c:strRef>
          </c:cat>
          <c:val>
            <c:numRef>
              <c:f>Sheet1!$B$3:$C$3</c:f>
              <c:numCache>
                <c:formatCode>General</c:formatCode>
                <c:ptCount val="2"/>
                <c:pt idx="0">
                  <c:v>0.12</c:v>
                </c:pt>
                <c:pt idx="1">
                  <c:v>0.04</c:v>
                </c:pt>
              </c:numCache>
            </c:numRef>
          </c:val>
        </c:ser>
        <c:ser>
          <c:idx val="2"/>
          <c:order val="2"/>
          <c:tx>
            <c:strRef>
              <c:f>Sheet1!$A$4</c:f>
              <c:strCache>
                <c:ptCount val="1"/>
                <c:pt idx="0">
                  <c:v>Procedural fairness</c:v>
                </c:pt>
              </c:strCache>
            </c:strRef>
          </c:tx>
          <c:spPr>
            <a:solidFill>
              <a:srgbClr val="FF0000"/>
            </a:solidFill>
            <a:ln w="13064">
              <a:solidFill>
                <a:schemeClr val="tx1"/>
              </a:solidFill>
              <a:prstDash val="solid"/>
            </a:ln>
          </c:spPr>
          <c:invertIfNegative val="0"/>
          <c:dLbls>
            <c:spPr>
              <a:noFill/>
              <a:ln w="26128">
                <a:noFill/>
              </a:ln>
            </c:spPr>
            <c:txPr>
              <a:bodyPr/>
              <a:lstStyle/>
              <a:p>
                <a:pPr>
                  <a:defRPr sz="1234"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dLbls>
          <c:cat>
            <c:strRef>
              <c:f>Sheet1!$B$1:$C$1</c:f>
              <c:strCache>
                <c:ptCount val="2"/>
                <c:pt idx="0">
                  <c:v>-Bringing problem to court (plaintiff)</c:v>
                </c:pt>
                <c:pt idx="1">
                  <c:v>Required to come to court (defendant)</c:v>
                </c:pt>
              </c:strCache>
            </c:strRef>
          </c:cat>
          <c:val>
            <c:numRef>
              <c:f>Sheet1!$B$4:$C$4</c:f>
              <c:numCache>
                <c:formatCode>General</c:formatCode>
                <c:ptCount val="2"/>
                <c:pt idx="0">
                  <c:v>0.65</c:v>
                </c:pt>
                <c:pt idx="1">
                  <c:v>0.68</c:v>
                </c:pt>
              </c:numCache>
            </c:numRef>
          </c:val>
        </c:ser>
        <c:dLbls>
          <c:showLegendKey val="0"/>
          <c:showVal val="1"/>
          <c:showCatName val="0"/>
          <c:showSerName val="0"/>
          <c:showPercent val="0"/>
          <c:showBubbleSize val="0"/>
        </c:dLbls>
        <c:gapWidth val="150"/>
        <c:axId val="148265600"/>
        <c:axId val="148410752"/>
      </c:barChart>
      <c:catAx>
        <c:axId val="148265600"/>
        <c:scaling>
          <c:orientation val="minMax"/>
        </c:scaling>
        <c:delete val="0"/>
        <c:axPos val="b"/>
        <c:numFmt formatCode="General" sourceLinked="1"/>
        <c:majorTickMark val="out"/>
        <c:minorTickMark val="none"/>
        <c:tickLblPos val="nextTo"/>
        <c:spPr>
          <a:ln w="3266">
            <a:solidFill>
              <a:schemeClr val="tx1"/>
            </a:solidFill>
            <a:prstDash val="solid"/>
          </a:ln>
        </c:spPr>
        <c:txPr>
          <a:bodyPr rot="0" vert="horz"/>
          <a:lstStyle/>
          <a:p>
            <a:pPr>
              <a:defRPr sz="1852" b="1" i="0" u="none" strike="noStrike" baseline="0">
                <a:solidFill>
                  <a:schemeClr val="tx1"/>
                </a:solidFill>
                <a:latin typeface="Times New Roman"/>
                <a:ea typeface="Times New Roman"/>
                <a:cs typeface="Times New Roman"/>
              </a:defRPr>
            </a:pPr>
            <a:endParaRPr lang="en-US"/>
          </a:p>
        </c:txPr>
        <c:crossAx val="148410752"/>
        <c:crosses val="autoZero"/>
        <c:auto val="1"/>
        <c:lblAlgn val="ctr"/>
        <c:lblOffset val="100"/>
        <c:tickLblSkip val="1"/>
        <c:tickMarkSkip val="1"/>
        <c:noMultiLvlLbl val="0"/>
      </c:catAx>
      <c:valAx>
        <c:axId val="148410752"/>
        <c:scaling>
          <c:orientation val="minMax"/>
        </c:scaling>
        <c:delete val="0"/>
        <c:axPos val="l"/>
        <c:majorGridlines>
          <c:spPr>
            <a:ln w="3266">
              <a:solidFill>
                <a:schemeClr val="tx1"/>
              </a:solidFill>
              <a:prstDash val="solid"/>
            </a:ln>
          </c:spPr>
        </c:majorGridlines>
        <c:title>
          <c:tx>
            <c:rich>
              <a:bodyPr/>
              <a:lstStyle/>
              <a:p>
                <a:pPr>
                  <a:defRPr sz="1852" b="1" i="0" u="none" strike="noStrike" baseline="0">
                    <a:solidFill>
                      <a:schemeClr val="tx1"/>
                    </a:solidFill>
                    <a:latin typeface="Times New Roman"/>
                    <a:ea typeface="Times New Roman"/>
                    <a:cs typeface="Times New Roman"/>
                  </a:defRPr>
                </a:pPr>
                <a:r>
                  <a:rPr lang="en-US"/>
                  <a:t>Strength of connection</a:t>
                </a:r>
              </a:p>
            </c:rich>
          </c:tx>
          <c:layout>
            <c:manualLayout>
              <c:xMode val="edge"/>
              <c:yMode val="edge"/>
              <c:x val="1.7460317460317461E-2"/>
              <c:y val="5.0359712230215826E-2"/>
            </c:manualLayout>
          </c:layout>
          <c:overlay val="0"/>
          <c:spPr>
            <a:noFill/>
            <a:ln w="26128">
              <a:noFill/>
            </a:ln>
          </c:spPr>
        </c:title>
        <c:numFmt formatCode="General" sourceLinked="1"/>
        <c:majorTickMark val="out"/>
        <c:minorTickMark val="none"/>
        <c:tickLblPos val="nextTo"/>
        <c:spPr>
          <a:ln w="3266">
            <a:solidFill>
              <a:schemeClr val="tx1"/>
            </a:solidFill>
            <a:prstDash val="solid"/>
          </a:ln>
        </c:spPr>
        <c:txPr>
          <a:bodyPr rot="0" vert="horz"/>
          <a:lstStyle/>
          <a:p>
            <a:pPr>
              <a:defRPr sz="1852" b="1" i="0" u="none" strike="noStrike" baseline="0">
                <a:solidFill>
                  <a:schemeClr val="tx1"/>
                </a:solidFill>
                <a:latin typeface="Times New Roman"/>
                <a:ea typeface="Times New Roman"/>
                <a:cs typeface="Times New Roman"/>
              </a:defRPr>
            </a:pPr>
            <a:endParaRPr lang="en-US"/>
          </a:p>
        </c:txPr>
        <c:crossAx val="148265600"/>
        <c:crosses val="autoZero"/>
        <c:crossBetween val="between"/>
      </c:valAx>
      <c:spPr>
        <a:noFill/>
        <a:ln w="13064">
          <a:solidFill>
            <a:schemeClr val="tx1"/>
          </a:solidFill>
          <a:prstDash val="solid"/>
        </a:ln>
      </c:spPr>
    </c:plotArea>
    <c:legend>
      <c:legendPos val="b"/>
      <c:layout>
        <c:manualLayout>
          <c:xMode val="edge"/>
          <c:yMode val="edge"/>
          <c:x val="0.17301587301587301"/>
          <c:y val="0.82733812949640284"/>
          <c:w val="0.8"/>
          <c:h val="0.16546762589928057"/>
        </c:manualLayout>
      </c:layout>
      <c:overlay val="0"/>
      <c:spPr>
        <a:noFill/>
        <a:ln w="3266">
          <a:solidFill>
            <a:schemeClr val="tx1"/>
          </a:solidFill>
          <a:prstDash val="solid"/>
        </a:ln>
      </c:spPr>
      <c:txPr>
        <a:bodyPr/>
        <a:lstStyle/>
        <a:p>
          <a:pPr>
            <a:defRPr sz="1702"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5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December 02, 2011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6" descr="swish.jpg"/>
          <p:cNvPicPr>
            <a:picLocks noChangeAspect="1"/>
          </p:cNvPicPr>
          <p:nvPr userDrawn="1"/>
        </p:nvPicPr>
        <p:blipFill>
          <a:blip r:embed="rId2">
            <a:extLst>
              <a:ext uri="{28A0092B-C50C-407E-A947-70E740481C1C}">
                <a14:useLocalDpi xmlns:a14="http://schemas.microsoft.com/office/drawing/2010/main" val="0"/>
              </a:ext>
            </a:extLst>
          </a:blip>
          <a:srcRect t="12222" b="20000"/>
          <a:stretch>
            <a:fillRect/>
          </a:stretch>
        </p:blipFill>
        <p:spPr bwMode="auto">
          <a:xfrm>
            <a:off x="0" y="25146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990600" y="1981200"/>
            <a:ext cx="5791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solidFill>
                  <a:srgbClr val="EEB500"/>
                </a:solidFill>
                <a:latin typeface="Times New Roman" pitchFamily="18" charset="0"/>
                <a:cs typeface="Times New Roman" pitchFamily="18" charset="0"/>
              </a:rPr>
              <a:t>2010 NATIONAL CONFERENCE</a:t>
            </a:r>
          </a:p>
          <a:p>
            <a:pPr eaLnBrk="1" hangingPunct="1"/>
            <a:r>
              <a:rPr lang="en-US" sz="2000">
                <a:solidFill>
                  <a:srgbClr val="002060"/>
                </a:solidFill>
                <a:latin typeface="Times New Roman" pitchFamily="18" charset="0"/>
                <a:cs typeface="Times New Roman" pitchFamily="18" charset="0"/>
              </a:rPr>
              <a:t>Advancing Justice through Evidence and Innovation</a:t>
            </a:r>
          </a:p>
          <a:p>
            <a:pPr eaLnBrk="1" hangingPunct="1"/>
            <a:r>
              <a:rPr lang="en-US" sz="2000">
                <a:solidFill>
                  <a:srgbClr val="002060"/>
                </a:solidFill>
                <a:latin typeface="Times New Roman" pitchFamily="18" charset="0"/>
                <a:cs typeface="Times New Roman" pitchFamily="18" charset="0"/>
              </a:rPr>
              <a:t>December 6</a:t>
            </a:r>
            <a:r>
              <a:rPr lang="en-US">
                <a:latin typeface="Calibri" pitchFamily="34" charset="0"/>
              </a:rPr>
              <a:t>–</a:t>
            </a:r>
            <a:r>
              <a:rPr lang="en-US" sz="2000">
                <a:solidFill>
                  <a:srgbClr val="002060"/>
                </a:solidFill>
                <a:latin typeface="Times New Roman" pitchFamily="18" charset="0"/>
                <a:cs typeface="Times New Roman" pitchFamily="18" charset="0"/>
              </a:rPr>
              <a:t>8, 2010</a:t>
            </a:r>
          </a:p>
        </p:txBody>
      </p:sp>
      <p:sp>
        <p:nvSpPr>
          <p:cNvPr id="11" name="Slide Number Placeholder 5"/>
          <p:cNvSpPr txBox="1">
            <a:spLocks/>
          </p:cNvSpPr>
          <p:nvPr userDrawn="1"/>
        </p:nvSpPr>
        <p:spPr bwMode="auto">
          <a:xfrm>
            <a:off x="990600" y="62071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C5EB0B-FB0B-45EB-9B84-4A8A42B4C176}" type="slidenum">
              <a:rPr lang="en-US" sz="1200">
                <a:solidFill>
                  <a:srgbClr val="898989"/>
                </a:solidFill>
                <a:latin typeface="Calibri" pitchFamily="34" charset="0"/>
              </a:rPr>
              <a:pPr eaLnBrk="1" hangingPunct="1"/>
              <a:t>‹#›</a:t>
            </a:fld>
            <a:endParaRPr lang="en-US" sz="1200">
              <a:solidFill>
                <a:srgbClr val="898989"/>
              </a:solidFill>
              <a:latin typeface="Calibri" pitchFamily="34" charset="0"/>
            </a:endParaRPr>
          </a:p>
        </p:txBody>
      </p:sp>
      <p:pic>
        <p:nvPicPr>
          <p:cNvPr id="12" name="Picture 11" descr="BJA2009_blue_2.jpg"/>
          <p:cNvPicPr>
            <a:picLocks noChangeAspect="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438900" y="5791200"/>
            <a:ext cx="19431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5B6221B-1764-4003-B1D9-AA87CEEC1FAC}" type="datetimeFigureOut">
              <a:rPr lang="en-US" smtClean="0"/>
              <a:pPr>
                <a:defRPr/>
              </a:pPr>
              <a:t>12/2/2011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664A52-6D4B-4221-98CF-DFAE8A66FD0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4BCF232-20C8-4253-B084-5A6DA233A12D}" type="datetimeFigureOut">
              <a:rPr lang="en-US" smtClean="0"/>
              <a:pPr>
                <a:defRPr/>
              </a:pPr>
              <a:t>12/2/2011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6A893C-BFD5-4A3F-9974-A864B5CCD87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9487BC8A-61B9-4CF5-AA39-B10D342B3696}"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7A3511-F3AC-4EDE-9D52-76B099ACCD75}" type="slidenum">
              <a:rPr lang="en-US"/>
              <a:pPr>
                <a:defRPr/>
              </a:pPr>
              <a:t>‹#›</a:t>
            </a:fld>
            <a:endParaRPr lang="en-US"/>
          </a:p>
        </p:txBody>
      </p:sp>
    </p:spTree>
    <p:extLst>
      <p:ext uri="{BB962C8B-B14F-4D97-AF65-F5344CB8AC3E}">
        <p14:creationId xmlns:p14="http://schemas.microsoft.com/office/powerpoint/2010/main" val="401970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BE6B5D8-DD74-4175-BB91-B20904736D1A}" type="datetimeFigureOut">
              <a:rPr lang="en-US" smtClean="0"/>
              <a:pPr>
                <a:defRPr/>
              </a:pPr>
              <a:t>12/2/2011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FC0F30-05CA-403D-8873-D820219BB83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94BC04D-3DD4-4059-9A8F-453601225B75}" type="datetimeFigureOut">
              <a:rPr lang="en-US" smtClean="0"/>
              <a:pPr>
                <a:defRPr/>
              </a:pPr>
              <a:t>12/2/2011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F62A0D-6F0E-45C1-BEAC-AD374B711B9E}"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196D702-AFA7-45B1-B069-5C5AFC85887E}" type="datetimeFigureOut">
              <a:rPr lang="en-US" smtClean="0"/>
              <a:pPr>
                <a:defRPr/>
              </a:pPr>
              <a:t>12/2/2011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8BBCB8-C993-4DED-AE53-4244B9AE28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F009D8A-747D-4839-BDEE-79951D86C7C6}" type="datetimeFigureOut">
              <a:rPr lang="en-US" smtClean="0"/>
              <a:pPr>
                <a:defRPr/>
              </a:pPr>
              <a:t>12/2/2011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22D2C9B-304D-44EF-BD3E-D0D21670F965}"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DB9EAE3-6E46-4CA2-A4B2-FEF3FDB193CA}" type="datetimeFigureOut">
              <a:rPr lang="en-US" smtClean="0"/>
              <a:pPr>
                <a:defRPr/>
              </a:pPr>
              <a:t>12/2/2011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F1096E-2399-4044-88F4-03C10E8786C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0A44A8-7A80-4BBD-8545-15C6B9E7BFB0}" type="datetimeFigureOut">
              <a:rPr lang="en-US" smtClean="0"/>
              <a:pPr>
                <a:defRPr/>
              </a:pPr>
              <a:t>12/2/2011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56C9875-B26B-4D05-ACE5-0098F8D65F0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2E5CECE-0053-490D-A8B7-B3C734B17B1B}" type="datetimeFigureOut">
              <a:rPr lang="en-US" smtClean="0"/>
              <a:pPr>
                <a:defRPr/>
              </a:pPr>
              <a:t>12/2/2011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05CFB5-2FE3-4186-93ED-E86B5BDEB05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A56E2DA-74CC-4BA8-8ED1-8E9332B82E27}" type="datetimeFigureOut">
              <a:rPr lang="en-US" smtClean="0"/>
              <a:pPr>
                <a:defRPr/>
              </a:pPr>
              <a:t>12/2/2011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5D7960-8BDF-47CD-AE55-DCEDED5591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0C0DD9F-843E-4E27-BE96-CA98BF8DBFC6}" type="datetimeFigureOut">
              <a:rPr lang="en-US" smtClean="0"/>
              <a:pPr>
                <a:defRPr/>
              </a:pPr>
              <a:t>12/2/2011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F7F9C4BA-49F3-4712-84C3-A8CB15E1B3E3}" type="slidenum">
              <a:rPr lang="en-US" smtClean="0"/>
              <a:pPr>
                <a:defRPr/>
              </a:pPr>
              <a:t>‹#›</a:t>
            </a:fld>
            <a:endParaRPr lang="en-US"/>
          </a:p>
        </p:txBody>
      </p:sp>
      <p:sp>
        <p:nvSpPr>
          <p:cNvPr id="9" name="Slide Number Placeholder 5"/>
          <p:cNvSpPr txBox="1">
            <a:spLocks/>
          </p:cNvSpPr>
          <p:nvPr userDrawn="1"/>
        </p:nvSpPr>
        <p:spPr bwMode="auto">
          <a:xfrm>
            <a:off x="6553200" y="6054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510BBBC-1C7E-454C-A507-D62E5C5D20EB}" type="slidenum">
              <a:rPr lang="en-US" sz="1200">
                <a:solidFill>
                  <a:srgbClr val="898989"/>
                </a:solidFill>
                <a:latin typeface="Calibri" pitchFamily="34" charset="0"/>
              </a:rPr>
              <a:pPr algn="r" eaLnBrk="1" hangingPunct="1"/>
              <a:t>‹#›</a:t>
            </a:fld>
            <a:endParaRPr lang="en-US" sz="1200">
              <a:solidFill>
                <a:srgbClr val="898989"/>
              </a:solidFill>
              <a:latin typeface="Calibri" pitchFamily="34" charset="0"/>
            </a:endParaRPr>
          </a:p>
        </p:txBody>
      </p:sp>
      <p:pic>
        <p:nvPicPr>
          <p:cNvPr id="11" name="Picture 11" descr="swish.jpg"/>
          <p:cNvPicPr>
            <a:picLocks noChangeAspect="1"/>
          </p:cNvPicPr>
          <p:nvPr userDrawn="1"/>
        </p:nvPicPr>
        <p:blipFill>
          <a:blip r:embed="rId14">
            <a:extLst>
              <a:ext uri="{28A0092B-C50C-407E-A947-70E740481C1C}">
                <a14:useLocalDpi xmlns:a14="http://schemas.microsoft.com/office/drawing/2010/main" val="0"/>
              </a:ext>
            </a:extLst>
          </a:blip>
          <a:srcRect t="12222" b="57777"/>
          <a:stretch>
            <a:fillRect/>
          </a:stretch>
        </p:blipFill>
        <p:spPr bwMode="auto">
          <a:xfrm>
            <a:off x="0" y="48006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userDrawn="1"/>
        </p:nvSpPr>
        <p:spPr bwMode="auto">
          <a:xfrm>
            <a:off x="990600" y="62071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038623-E402-4E59-AB25-5CF56CDC1C11}" type="slidenum">
              <a:rPr lang="en-US" sz="1200">
                <a:solidFill>
                  <a:srgbClr val="898989"/>
                </a:solidFill>
                <a:latin typeface="Calibri" pitchFamily="34" charset="0"/>
              </a:rPr>
              <a:pPr eaLnBrk="1" hangingPunct="1"/>
              <a:t>‹#›</a:t>
            </a:fld>
            <a:endParaRPr lang="en-US" sz="1200">
              <a:solidFill>
                <a:srgbClr val="898989"/>
              </a:solidFill>
              <a:latin typeface="Calibri" pitchFamily="34" charset="0"/>
            </a:endParaRPr>
          </a:p>
        </p:txBody>
      </p:sp>
      <p:pic>
        <p:nvPicPr>
          <p:cNvPr id="13" name="Picture 10" descr="BJA2009_blue_2.jpg"/>
          <p:cNvPicPr>
            <a:picLocks noChangeAspect="1"/>
          </p:cNvPicPr>
          <p:nvPr userDrawn="1"/>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438900" y="5791200"/>
            <a:ext cx="19431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74638"/>
            <a:ext cx="8229600" cy="2087562"/>
          </a:xfrm>
        </p:spPr>
        <p:txBody>
          <a:bodyPr/>
          <a:lstStyle/>
          <a:p>
            <a:pPr eaLnBrk="1" hangingPunct="1"/>
            <a:r>
              <a:rPr lang="en-US" dirty="0" smtClean="0"/>
              <a:t>Procedural justice and the courts</a:t>
            </a:r>
          </a:p>
        </p:txBody>
      </p:sp>
      <p:sp>
        <p:nvSpPr>
          <p:cNvPr id="3075" name="Subtitle 2"/>
          <p:cNvSpPr>
            <a:spLocks noGrp="1"/>
          </p:cNvSpPr>
          <p:nvPr>
            <p:ph type="subTitle" idx="1"/>
          </p:nvPr>
        </p:nvSpPr>
        <p:spPr>
          <a:xfrm>
            <a:off x="0" y="3048000"/>
            <a:ext cx="6400800" cy="838200"/>
          </a:xfrm>
        </p:spPr>
        <p:txBody>
          <a:bodyPr/>
          <a:lstStyle/>
          <a:p>
            <a:pPr eaLnBrk="1" hangingPunct="1"/>
            <a:r>
              <a:rPr lang="en-US" dirty="0" smtClean="0"/>
              <a:t>	By: Tom Tyler</a:t>
            </a:r>
          </a:p>
        </p:txBody>
      </p:sp>
      <p:sp>
        <p:nvSpPr>
          <p:cNvPr id="2" name="TextBox 1"/>
          <p:cNvSpPr txBox="1"/>
          <p:nvPr/>
        </p:nvSpPr>
        <p:spPr>
          <a:xfrm>
            <a:off x="685800" y="5486400"/>
            <a:ext cx="6934200" cy="646331"/>
          </a:xfrm>
          <a:prstGeom prst="rect">
            <a:avLst/>
          </a:prstGeom>
          <a:noFill/>
        </p:spPr>
        <p:txBody>
          <a:bodyPr wrap="square" rtlCol="0">
            <a:spAutoFit/>
          </a:bodyPr>
          <a:lstStyle/>
          <a:p>
            <a:r>
              <a:rPr lang="en-US" dirty="0" smtClean="0"/>
              <a:t>Conference of State Court Administrators (COSCA).  December, 2011.  San Antonio, Texas.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mtClean="0"/>
              <a:t>Defined in terms of four issues.</a:t>
            </a:r>
          </a:p>
        </p:txBody>
      </p:sp>
      <p:sp>
        <p:nvSpPr>
          <p:cNvPr id="11267" name="Rectangle 3"/>
          <p:cNvSpPr>
            <a:spLocks noGrp="1"/>
          </p:cNvSpPr>
          <p:nvPr>
            <p:ph idx="1"/>
          </p:nvPr>
        </p:nvSpPr>
        <p:spPr/>
        <p:txBody>
          <a:bodyPr/>
          <a:lstStyle/>
          <a:p>
            <a:pPr marL="0" indent="0">
              <a:buNone/>
            </a:pPr>
            <a:endParaRPr lang="en-US" dirty="0" smtClean="0"/>
          </a:p>
          <a:p>
            <a:r>
              <a:rPr lang="en-US" dirty="0" smtClean="0"/>
              <a:t>Quality of decision making.</a:t>
            </a:r>
          </a:p>
          <a:p>
            <a:pPr lvl="1"/>
            <a:r>
              <a:rPr lang="en-US" dirty="0" smtClean="0"/>
              <a:t>Voice.</a:t>
            </a:r>
          </a:p>
          <a:p>
            <a:pPr lvl="1"/>
            <a:r>
              <a:rPr lang="en-US" dirty="0" smtClean="0"/>
              <a:t>Neutrality.</a:t>
            </a:r>
          </a:p>
          <a:p>
            <a:r>
              <a:rPr lang="en-US" dirty="0" smtClean="0"/>
              <a:t>Quality of treatment </a:t>
            </a:r>
          </a:p>
          <a:p>
            <a:pPr lvl="1"/>
            <a:r>
              <a:rPr lang="en-US" dirty="0" smtClean="0"/>
              <a:t>Respect for people and their rights.</a:t>
            </a:r>
          </a:p>
          <a:p>
            <a:pPr lvl="1"/>
            <a:r>
              <a:rPr lang="en-US" dirty="0" smtClean="0"/>
              <a:t>Trustworthiness.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fontScale="90000"/>
          </a:bodyPr>
          <a:lstStyle/>
          <a:p>
            <a:r>
              <a:rPr lang="en-US" sz="3400" smtClean="0"/>
              <a:t>Studies suggest that judgments about court/policing practices shape public behavior</a:t>
            </a:r>
          </a:p>
        </p:txBody>
      </p:sp>
      <p:sp>
        <p:nvSpPr>
          <p:cNvPr id="12291" name="Text Box 3"/>
          <p:cNvSpPr txBox="1">
            <a:spLocks noChangeArrowheads="1"/>
          </p:cNvSpPr>
          <p:nvPr/>
        </p:nvSpPr>
        <p:spPr bwMode="auto">
          <a:xfrm>
            <a:off x="381000" y="2286000"/>
            <a:ext cx="1828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atin typeface="Times New Roman" pitchFamily="18" charset="0"/>
              </a:rPr>
              <a:t>Does the public believe that the courts/police exercise their authority in fair ways (procedural justice)?</a:t>
            </a:r>
          </a:p>
        </p:txBody>
      </p:sp>
      <p:sp>
        <p:nvSpPr>
          <p:cNvPr id="12292" name="Text Box 4"/>
          <p:cNvSpPr txBox="1">
            <a:spLocks noChangeArrowheads="1"/>
          </p:cNvSpPr>
          <p:nvPr/>
        </p:nvSpPr>
        <p:spPr bwMode="auto">
          <a:xfrm>
            <a:off x="3505200" y="2590800"/>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atin typeface="Times New Roman" pitchFamily="18" charset="0"/>
              </a:rPr>
              <a:t>Does the public accept the legitimacy of legal authority?</a:t>
            </a:r>
          </a:p>
        </p:txBody>
      </p:sp>
      <p:sp>
        <p:nvSpPr>
          <p:cNvPr id="12293" name="Text Box 5"/>
          <p:cNvSpPr txBox="1">
            <a:spLocks noChangeArrowheads="1"/>
          </p:cNvSpPr>
          <p:nvPr/>
        </p:nvSpPr>
        <p:spPr bwMode="auto">
          <a:xfrm>
            <a:off x="6477000" y="2438400"/>
            <a:ext cx="2286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atin typeface="Times New Roman" pitchFamily="18" charset="0"/>
              </a:rPr>
              <a:t>-Defer to court/police decisions/authority.</a:t>
            </a:r>
          </a:p>
          <a:p>
            <a:pPr>
              <a:spcBef>
                <a:spcPct val="50000"/>
              </a:spcBef>
            </a:pPr>
            <a:r>
              <a:rPr lang="en-US">
                <a:latin typeface="Times New Roman" pitchFamily="18" charset="0"/>
              </a:rPr>
              <a:t>-Generally accept and obey the law</a:t>
            </a:r>
          </a:p>
          <a:p>
            <a:pPr>
              <a:spcBef>
                <a:spcPct val="50000"/>
              </a:spcBef>
            </a:pPr>
            <a:r>
              <a:rPr lang="en-US">
                <a:latin typeface="Times New Roman" pitchFamily="18" charset="0"/>
              </a:rPr>
              <a:t>-Cooperate with the police to fight crime.</a:t>
            </a:r>
          </a:p>
          <a:p>
            <a:pPr>
              <a:spcBef>
                <a:spcPct val="50000"/>
              </a:spcBef>
            </a:pPr>
            <a:r>
              <a:rPr lang="en-US">
                <a:latin typeface="Times New Roman" pitchFamily="18" charset="0"/>
              </a:rPr>
              <a:t>-Support legal institutions.</a:t>
            </a:r>
          </a:p>
        </p:txBody>
      </p:sp>
      <p:sp>
        <p:nvSpPr>
          <p:cNvPr id="12294" name="Line 6"/>
          <p:cNvSpPr>
            <a:spLocks noChangeShapeType="1"/>
          </p:cNvSpPr>
          <p:nvPr/>
        </p:nvSpPr>
        <p:spPr bwMode="auto">
          <a:xfrm>
            <a:off x="2286000" y="3276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5" name="Line 7"/>
          <p:cNvSpPr>
            <a:spLocks noChangeShapeType="1"/>
          </p:cNvSpPr>
          <p:nvPr/>
        </p:nvSpPr>
        <p:spPr bwMode="auto">
          <a:xfrm>
            <a:off x="5334000" y="3200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r>
              <a:rPr lang="en-US" sz="3800" smtClean="0"/>
              <a:t>Research studies support the role of procedural justice.</a:t>
            </a:r>
          </a:p>
        </p:txBody>
      </p:sp>
      <p:sp>
        <p:nvSpPr>
          <p:cNvPr id="13315" name="Rectangle 3"/>
          <p:cNvSpPr>
            <a:spLocks noGrp="1"/>
          </p:cNvSpPr>
          <p:nvPr>
            <p:ph idx="1"/>
          </p:nvPr>
        </p:nvSpPr>
        <p:spPr>
          <a:xfrm>
            <a:off x="457200" y="1762125"/>
            <a:ext cx="8229600" cy="4364038"/>
          </a:xfrm>
        </p:spPr>
        <p:txBody>
          <a:bodyPr/>
          <a:lstStyle/>
          <a:p>
            <a:r>
              <a:rPr lang="en-US" sz="3600" smtClean="0"/>
              <a:t>Study of Californians</a:t>
            </a:r>
          </a:p>
          <a:p>
            <a:pPr lvl="1">
              <a:spcBef>
                <a:spcPct val="40000"/>
              </a:spcBef>
            </a:pPr>
            <a:r>
              <a:rPr lang="en-US" smtClean="0"/>
              <a:t>Conducted in Oakland and Los Angeles.</a:t>
            </a:r>
          </a:p>
          <a:p>
            <a:pPr lvl="1">
              <a:spcBef>
                <a:spcPct val="40000"/>
              </a:spcBef>
            </a:pPr>
            <a:r>
              <a:rPr lang="en-US" smtClean="0"/>
              <a:t>Assessed why people voluntarily defer to judicial decisions.</a:t>
            </a:r>
          </a:p>
          <a:p>
            <a:pPr lvl="1">
              <a:spcBef>
                <a:spcPct val="40000"/>
              </a:spcBef>
            </a:pPr>
            <a:r>
              <a:rPr lang="en-US" smtClean="0"/>
              <a:t>1656 interviews of people who had recent personal experiences with legal authorities (85% with police).</a:t>
            </a:r>
          </a:p>
          <a:p>
            <a:pPr>
              <a:spcBef>
                <a:spcPct val="40000"/>
              </a:spcBef>
              <a:buFont typeface="Arial" charset="0"/>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800" smtClean="0"/>
              <a:t>Measures used in this study</a:t>
            </a:r>
          </a:p>
        </p:txBody>
      </p:sp>
      <p:sp>
        <p:nvSpPr>
          <p:cNvPr id="14339" name="Rectangle 3"/>
          <p:cNvSpPr>
            <a:spLocks noChangeArrowheads="1"/>
          </p:cNvSpPr>
          <p:nvPr/>
        </p:nvSpPr>
        <p:spPr bwMode="auto">
          <a:xfrm>
            <a:off x="533400" y="1752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r>
              <a:rPr lang="en-US" sz="3200">
                <a:solidFill>
                  <a:srgbClr val="002060"/>
                </a:solidFill>
                <a:latin typeface="Times New Roman" pitchFamily="18" charset="0"/>
                <a:cs typeface="Times New Roman" pitchFamily="18" charset="0"/>
              </a:rPr>
              <a:t>Evaluations of experience</a:t>
            </a:r>
          </a:p>
          <a:p>
            <a:pPr marL="742950" lvl="1" indent="-285750" eaLnBrk="0" hangingPunct="0">
              <a:spcBef>
                <a:spcPct val="30000"/>
              </a:spcBef>
              <a:buSzPct val="90000"/>
              <a:buFont typeface="Arial" charset="0"/>
              <a:buChar char="–"/>
            </a:pPr>
            <a:r>
              <a:rPr lang="en-US" sz="2400">
                <a:solidFill>
                  <a:srgbClr val="002060"/>
                </a:solidFill>
                <a:latin typeface="Times New Roman" pitchFamily="18" charset="0"/>
                <a:cs typeface="Times New Roman" pitchFamily="18" charset="0"/>
              </a:rPr>
              <a:t>Outcome.</a:t>
            </a:r>
          </a:p>
          <a:p>
            <a:pPr marL="1143000" lvl="2" indent="-228600" eaLnBrk="0" hangingPunct="0">
              <a:spcBef>
                <a:spcPct val="25000"/>
              </a:spcBef>
              <a:buSzPct val="90000"/>
              <a:buFont typeface="Wingdings" pitchFamily="2" charset="2"/>
              <a:buChar char="§"/>
            </a:pPr>
            <a:r>
              <a:rPr lang="en-US" sz="1900">
                <a:solidFill>
                  <a:srgbClr val="002060"/>
                </a:solidFill>
                <a:latin typeface="Times New Roman" pitchFamily="18" charset="0"/>
                <a:cs typeface="Times New Roman" pitchFamily="18" charset="0"/>
              </a:rPr>
              <a:t>Outcome favorability (The decision favored me.)</a:t>
            </a:r>
          </a:p>
          <a:p>
            <a:pPr marL="1143000" lvl="2" indent="-228600" eaLnBrk="0" hangingPunct="0">
              <a:spcBef>
                <a:spcPct val="25000"/>
              </a:spcBef>
              <a:buSzPct val="90000"/>
              <a:buFont typeface="Wingdings" pitchFamily="2" charset="2"/>
              <a:buChar char="§"/>
            </a:pPr>
            <a:r>
              <a:rPr lang="en-US" sz="1900">
                <a:solidFill>
                  <a:srgbClr val="002060"/>
                </a:solidFill>
                <a:latin typeface="Times New Roman" pitchFamily="18" charset="0"/>
                <a:cs typeface="Times New Roman" pitchFamily="18" charset="0"/>
              </a:rPr>
              <a:t>Outcome fairness (I received the outcome I deserved.)</a:t>
            </a:r>
          </a:p>
          <a:p>
            <a:pPr marL="742950" lvl="1" indent="-285750" eaLnBrk="0" hangingPunct="0">
              <a:spcBef>
                <a:spcPct val="30000"/>
              </a:spcBef>
              <a:buSzPct val="90000"/>
              <a:buFont typeface="Arial" charset="0"/>
              <a:buChar char="–"/>
            </a:pPr>
            <a:r>
              <a:rPr lang="en-US" sz="2400">
                <a:solidFill>
                  <a:srgbClr val="002060"/>
                </a:solidFill>
                <a:latin typeface="Times New Roman" pitchFamily="18" charset="0"/>
                <a:cs typeface="Times New Roman" pitchFamily="18" charset="0"/>
              </a:rPr>
              <a:t>Procedural justice.</a:t>
            </a:r>
          </a:p>
          <a:p>
            <a:pPr marL="1143000" lvl="2" indent="-228600" eaLnBrk="0" hangingPunct="0">
              <a:spcBef>
                <a:spcPct val="25000"/>
              </a:spcBef>
              <a:buSzPct val="90000"/>
              <a:buFont typeface="Wingdings" pitchFamily="2" charset="2"/>
              <a:buChar char="§"/>
            </a:pPr>
            <a:r>
              <a:rPr lang="en-US" sz="2200">
                <a:solidFill>
                  <a:srgbClr val="002060"/>
                </a:solidFill>
                <a:latin typeface="Times New Roman" pitchFamily="18" charset="0"/>
                <a:cs typeface="Times New Roman" pitchFamily="18" charset="0"/>
              </a:rPr>
              <a:t>The decisions were made in fair ways.</a:t>
            </a:r>
          </a:p>
          <a:p>
            <a:pPr marL="1143000" lvl="2" indent="-228600" eaLnBrk="0" hangingPunct="0">
              <a:spcBef>
                <a:spcPct val="25000"/>
              </a:spcBef>
              <a:buSzPct val="90000"/>
              <a:buFont typeface="Wingdings" pitchFamily="2" charset="2"/>
              <a:buChar char="§"/>
            </a:pPr>
            <a:r>
              <a:rPr lang="en-US" sz="2200">
                <a:solidFill>
                  <a:srgbClr val="002060"/>
                </a:solidFill>
                <a:latin typeface="Times New Roman" pitchFamily="18" charset="0"/>
                <a:cs typeface="Times New Roman" pitchFamily="18" charset="0"/>
              </a:rPr>
              <a:t>I was treated in fair ways.</a:t>
            </a:r>
          </a:p>
          <a:p>
            <a:pPr marL="342900" indent="-342900" eaLnBrk="0" hangingPunct="0">
              <a:spcBef>
                <a:spcPct val="20000"/>
              </a:spcBef>
              <a:buFont typeface="Arial" charset="0"/>
              <a:buChar char="•"/>
            </a:pPr>
            <a:r>
              <a:rPr lang="en-US" sz="3200">
                <a:solidFill>
                  <a:srgbClr val="002060"/>
                </a:solidFill>
                <a:latin typeface="Times New Roman" pitchFamily="18" charset="0"/>
                <a:cs typeface="Times New Roman" pitchFamily="18" charset="0"/>
              </a:rPr>
              <a:t>Reaction to experience</a:t>
            </a:r>
          </a:p>
          <a:p>
            <a:pPr marL="742950" lvl="1" indent="-285750" eaLnBrk="0" hangingPunct="0">
              <a:spcBef>
                <a:spcPct val="30000"/>
              </a:spcBef>
              <a:buFont typeface="Arial" charset="0"/>
              <a:buChar char="–"/>
            </a:pPr>
            <a:r>
              <a:rPr lang="en-US" sz="2200">
                <a:solidFill>
                  <a:srgbClr val="002060"/>
                </a:solidFill>
                <a:latin typeface="Times New Roman" pitchFamily="18" charset="0"/>
                <a:cs typeface="Times New Roman" pitchFamily="18" charset="0"/>
              </a:rPr>
              <a:t> </a:t>
            </a:r>
            <a:r>
              <a:rPr lang="en-US" sz="2400">
                <a:solidFill>
                  <a:srgbClr val="002060"/>
                </a:solidFill>
                <a:latin typeface="Times New Roman" pitchFamily="18" charset="0"/>
                <a:cs typeface="Times New Roman" pitchFamily="18" charset="0"/>
              </a:rPr>
              <a:t>Voluntary deference</a:t>
            </a:r>
          </a:p>
          <a:p>
            <a:pPr marL="1143000" lvl="2" indent="-228600" eaLnBrk="0" hangingPunct="0">
              <a:spcBef>
                <a:spcPct val="25000"/>
              </a:spcBef>
              <a:buSzPct val="90000"/>
              <a:buFont typeface="Wingdings" pitchFamily="2" charset="2"/>
              <a:buChar char="n"/>
            </a:pPr>
            <a:r>
              <a:rPr lang="en-US" sz="1900">
                <a:solidFill>
                  <a:srgbClr val="002060"/>
                </a:solidFill>
                <a:latin typeface="Times New Roman" pitchFamily="18" charset="0"/>
                <a:cs typeface="Times New Roman" pitchFamily="18" charset="0"/>
              </a:rPr>
              <a:t>I willingly accepted the decisions made.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715962"/>
          </a:xfrm>
        </p:spPr>
        <p:txBody>
          <a:bodyPr/>
          <a:lstStyle/>
          <a:p>
            <a:r>
              <a:rPr lang="en-US" sz="3400" smtClean="0"/>
              <a:t>Why do people accept court decisions?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156236451"/>
              </p:ext>
            </p:extLst>
          </p:nvPr>
        </p:nvGraphicFramePr>
        <p:xfrm>
          <a:off x="889000" y="1270000"/>
          <a:ext cx="6299200" cy="36401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274638"/>
            <a:ext cx="8229600" cy="858837"/>
          </a:xfrm>
        </p:spPr>
        <p:txBody>
          <a:bodyPr>
            <a:normAutofit fontScale="90000"/>
          </a:bodyPr>
          <a:lstStyle/>
          <a:p>
            <a:r>
              <a:rPr lang="en-US" sz="3400" smtClean="0"/>
              <a:t>Willingness to accept decisions based upon reason for being in court.</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1148026102"/>
              </p:ext>
            </p:extLst>
          </p:nvPr>
        </p:nvGraphicFramePr>
        <p:xfrm>
          <a:off x="1193800" y="1498600"/>
          <a:ext cx="6169025" cy="4211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sz="3800" smtClean="0"/>
              <a:t>Summary</a:t>
            </a:r>
          </a:p>
        </p:txBody>
      </p:sp>
      <p:sp>
        <p:nvSpPr>
          <p:cNvPr id="17411" name="Rectangle 3"/>
          <p:cNvSpPr>
            <a:spLocks noGrp="1"/>
          </p:cNvSpPr>
          <p:nvPr>
            <p:ph idx="1"/>
          </p:nvPr>
        </p:nvSpPr>
        <p:spPr>
          <a:xfrm>
            <a:off x="457200" y="1843088"/>
            <a:ext cx="8229600" cy="4283075"/>
          </a:xfrm>
        </p:spPr>
        <p:txBody>
          <a:bodyPr/>
          <a:lstStyle/>
          <a:p>
            <a:pPr>
              <a:spcBef>
                <a:spcPct val="50000"/>
              </a:spcBef>
            </a:pPr>
            <a:r>
              <a:rPr lang="en-US" sz="2800" smtClean="0"/>
              <a:t>The way members of the public perceive the courts and evaluate court practices shapes their views and behaviors.</a:t>
            </a:r>
          </a:p>
          <a:p>
            <a:pPr>
              <a:spcBef>
                <a:spcPct val="50000"/>
              </a:spcBef>
            </a:pPr>
            <a:r>
              <a:rPr lang="en-US" sz="2800" smtClean="0"/>
              <a:t>The key issue is procedural justice and, in particular, how people are treated by the courts.</a:t>
            </a:r>
          </a:p>
          <a:p>
            <a:pPr lvl="1"/>
            <a:r>
              <a:rPr lang="en-US" sz="2400" smtClean="0"/>
              <a:t>The access that people seek is access to a just procedure for dealing with their case.</a:t>
            </a:r>
          </a:p>
          <a:p>
            <a:pPr>
              <a:spcBef>
                <a:spcPct val="50000"/>
              </a:spcBef>
            </a:pPr>
            <a:endParaRPr lang="en-US" sz="2800" smtClean="0"/>
          </a:p>
          <a:p>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0AB67A8-D2B5-44E0-B710-CAABC544568E}" type="datetime1">
              <a:rPr lang="en-US"/>
              <a:pPr/>
              <a:t>12/2/2011</a:t>
            </a:fld>
            <a:endParaRPr lang="en-US"/>
          </a:p>
        </p:txBody>
      </p:sp>
      <p:sp>
        <p:nvSpPr>
          <p:cNvPr id="10243"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4ECD3A2-4DEB-4026-8447-8CC726CEF562}" type="slidenum">
              <a:rPr lang="en-US"/>
              <a:pPr/>
              <a:t>17</a:t>
            </a:fld>
            <a:endParaRPr lang="en-US"/>
          </a:p>
        </p:txBody>
      </p:sp>
      <p:sp>
        <p:nvSpPr>
          <p:cNvPr id="10244" name="Rectangle 2"/>
          <p:cNvSpPr>
            <a:spLocks noGrp="1" noChangeArrowheads="1"/>
          </p:cNvSpPr>
          <p:nvPr>
            <p:ph type="title"/>
          </p:nvPr>
        </p:nvSpPr>
        <p:spPr/>
        <p:txBody>
          <a:bodyPr/>
          <a:lstStyle/>
          <a:p>
            <a:pPr eaLnBrk="1" hangingPunct="1"/>
            <a:r>
              <a:rPr lang="en-US" smtClean="0"/>
              <a:t>Common misconception #1.</a:t>
            </a:r>
          </a:p>
        </p:txBody>
      </p:sp>
      <p:sp>
        <p:nvSpPr>
          <p:cNvPr id="10245" name="Rectangle 3"/>
          <p:cNvSpPr>
            <a:spLocks noGrp="1" noChangeArrowheads="1"/>
          </p:cNvSpPr>
          <p:nvPr>
            <p:ph type="body" idx="1"/>
          </p:nvPr>
        </p:nvSpPr>
        <p:spPr/>
        <p:txBody>
          <a:bodyPr/>
          <a:lstStyle/>
          <a:p>
            <a:pPr eaLnBrk="1" hangingPunct="1">
              <a:lnSpc>
                <a:spcPct val="90000"/>
              </a:lnSpc>
            </a:pPr>
            <a:r>
              <a:rPr lang="en-US" smtClean="0"/>
              <a:t>Procedural justice does not suggest that people are happy if they lose/receive an undesired outcome.</a:t>
            </a:r>
          </a:p>
          <a:p>
            <a:pPr lvl="1" eaLnBrk="1" hangingPunct="1">
              <a:lnSpc>
                <a:spcPct val="90000"/>
              </a:lnSpc>
            </a:pPr>
            <a:r>
              <a:rPr lang="en-US" smtClean="0"/>
              <a:t>No one likes to lose.</a:t>
            </a:r>
          </a:p>
          <a:p>
            <a:pPr eaLnBrk="1" hangingPunct="1">
              <a:lnSpc>
                <a:spcPct val="90000"/>
              </a:lnSpc>
            </a:pPr>
            <a:r>
              <a:rPr lang="en-US" smtClean="0"/>
              <a:t>It suggests that people recognize that they cannot always win/get what they want.</a:t>
            </a:r>
          </a:p>
          <a:p>
            <a:pPr lvl="1" eaLnBrk="1" hangingPunct="1">
              <a:lnSpc>
                <a:spcPct val="90000"/>
              </a:lnSpc>
            </a:pPr>
            <a:r>
              <a:rPr lang="en-US" smtClean="0"/>
              <a:t>Accept “losing” more willingly if the procedure used is fair.</a:t>
            </a:r>
          </a:p>
        </p:txBody>
      </p:sp>
    </p:spTree>
    <p:extLst>
      <p:ext uri="{BB962C8B-B14F-4D97-AF65-F5344CB8AC3E}">
        <p14:creationId xmlns:p14="http://schemas.microsoft.com/office/powerpoint/2010/main" val="33921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EA59346-8A86-4EA7-ACD6-165246CFACEE}" type="datetime1">
              <a:rPr lang="en-US"/>
              <a:pPr/>
              <a:t>12/2/2011</a:t>
            </a:fld>
            <a:endParaRPr lang="en-US"/>
          </a:p>
        </p:txBody>
      </p:sp>
      <p:sp>
        <p:nvSpPr>
          <p:cNvPr id="11267"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0DBC60B-69F5-472C-B1A3-AD4990FB2EB7}" type="slidenum">
              <a:rPr lang="en-US"/>
              <a:pPr/>
              <a:t>18</a:t>
            </a:fld>
            <a:endParaRPr lang="en-US"/>
          </a:p>
        </p:txBody>
      </p:sp>
      <p:sp>
        <p:nvSpPr>
          <p:cNvPr id="11268" name="Rectangle 2"/>
          <p:cNvSpPr>
            <a:spLocks noGrp="1" noChangeArrowheads="1"/>
          </p:cNvSpPr>
          <p:nvPr>
            <p:ph type="title"/>
          </p:nvPr>
        </p:nvSpPr>
        <p:spPr/>
        <p:txBody>
          <a:bodyPr/>
          <a:lstStyle/>
          <a:p>
            <a:pPr eaLnBrk="1" hangingPunct="1"/>
            <a:r>
              <a:rPr lang="en-US" smtClean="0"/>
              <a:t>Procedural justice approach.</a:t>
            </a:r>
          </a:p>
        </p:txBody>
      </p:sp>
      <p:sp>
        <p:nvSpPr>
          <p:cNvPr id="11269" name="Rectangle 3"/>
          <p:cNvSpPr>
            <a:spLocks noGrp="1" noChangeArrowheads="1"/>
          </p:cNvSpPr>
          <p:nvPr>
            <p:ph type="body" idx="1"/>
          </p:nvPr>
        </p:nvSpPr>
        <p:spPr/>
        <p:txBody>
          <a:bodyPr/>
          <a:lstStyle/>
          <a:p>
            <a:pPr eaLnBrk="1" hangingPunct="1"/>
            <a:r>
              <a:rPr lang="en-US" smtClean="0"/>
              <a:t>Minimize the idea of winning and losing (shift focus).</a:t>
            </a:r>
          </a:p>
          <a:p>
            <a:pPr eaLnBrk="1" hangingPunct="1"/>
            <a:r>
              <a:rPr lang="en-US" smtClean="0"/>
              <a:t>Focus upon delivering gains for all parties.</a:t>
            </a:r>
          </a:p>
          <a:p>
            <a:pPr lvl="1" eaLnBrk="1" hangingPunct="1"/>
            <a:r>
              <a:rPr lang="en-US" smtClean="0"/>
              <a:t>Someone to listen to and consider their story; understand their concerns.</a:t>
            </a:r>
          </a:p>
          <a:p>
            <a:pPr lvl="1" eaLnBrk="1" hangingPunct="1"/>
            <a:r>
              <a:rPr lang="en-US" smtClean="0"/>
              <a:t>Recognize and acknowledge their right to seek justice in the courts.</a:t>
            </a:r>
          </a:p>
          <a:p>
            <a:pPr eaLnBrk="1" hangingPunct="1">
              <a:buFont typeface="Wingdings" pitchFamily="2" charset="2"/>
              <a:buNone/>
            </a:pPr>
            <a:endParaRPr lang="en-US" smtClean="0"/>
          </a:p>
        </p:txBody>
      </p:sp>
    </p:spTree>
    <p:extLst>
      <p:ext uri="{BB962C8B-B14F-4D97-AF65-F5344CB8AC3E}">
        <p14:creationId xmlns:p14="http://schemas.microsoft.com/office/powerpoint/2010/main" val="78013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2B8E082-2CE2-4A24-8716-8A2A58AD7DF6}" type="datetime1">
              <a:rPr lang="en-US"/>
              <a:pPr/>
              <a:t>12/2/2011</a:t>
            </a:fld>
            <a:endParaRPr lang="en-US"/>
          </a:p>
        </p:txBody>
      </p:sp>
      <p:sp>
        <p:nvSpPr>
          <p:cNvPr id="18435"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57A6B0B-3D7D-4DBC-AAA0-C0EFA9FEBFC4}" type="slidenum">
              <a:rPr lang="en-US"/>
              <a:pPr/>
              <a:t>19</a:t>
            </a:fld>
            <a:endParaRPr lang="en-US"/>
          </a:p>
        </p:txBody>
      </p:sp>
      <p:sp>
        <p:nvSpPr>
          <p:cNvPr id="18436" name="Rectangle 2"/>
          <p:cNvSpPr>
            <a:spLocks noGrp="1" noChangeArrowheads="1"/>
          </p:cNvSpPr>
          <p:nvPr>
            <p:ph type="title"/>
          </p:nvPr>
        </p:nvSpPr>
        <p:spPr/>
        <p:txBody>
          <a:bodyPr/>
          <a:lstStyle/>
          <a:p>
            <a:pPr eaLnBrk="1" hangingPunct="1"/>
            <a:r>
              <a:rPr lang="en-US" smtClean="0"/>
              <a:t>Common misconception #2.</a:t>
            </a:r>
          </a:p>
        </p:txBody>
      </p:sp>
      <p:sp>
        <p:nvSpPr>
          <p:cNvPr id="18437" name="Rectangle 3"/>
          <p:cNvSpPr>
            <a:spLocks noGrp="1" noChangeArrowheads="1"/>
          </p:cNvSpPr>
          <p:nvPr>
            <p:ph type="body" idx="1"/>
          </p:nvPr>
        </p:nvSpPr>
        <p:spPr/>
        <p:txBody>
          <a:bodyPr/>
          <a:lstStyle/>
          <a:p>
            <a:pPr eaLnBrk="1" hangingPunct="1"/>
            <a:r>
              <a:rPr lang="en-US" smtClean="0"/>
              <a:t>You cannot deliver undesired outcomes without being unpopular.</a:t>
            </a:r>
          </a:p>
          <a:p>
            <a:pPr eaLnBrk="1" hangingPunct="1"/>
            <a:r>
              <a:rPr lang="en-US" smtClean="0"/>
              <a:t>Studies show that trust and confidence increases when people experience procedural justice during an experience in which they receive a negative outcome.</a:t>
            </a:r>
          </a:p>
        </p:txBody>
      </p:sp>
    </p:spTree>
    <p:extLst>
      <p:ext uri="{BB962C8B-B14F-4D97-AF65-F5344CB8AC3E}">
        <p14:creationId xmlns:p14="http://schemas.microsoft.com/office/powerpoint/2010/main" val="335441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smtClean="0"/>
              <a:t>Goals of the justice system.</a:t>
            </a:r>
          </a:p>
        </p:txBody>
      </p:sp>
      <p:sp>
        <p:nvSpPr>
          <p:cNvPr id="4099" name="Content Placeholder 2"/>
          <p:cNvSpPr>
            <a:spLocks noGrp="1"/>
          </p:cNvSpPr>
          <p:nvPr>
            <p:ph idx="1"/>
          </p:nvPr>
        </p:nvSpPr>
        <p:spPr/>
        <p:txBody>
          <a:bodyPr/>
          <a:lstStyle/>
          <a:p>
            <a:pPr eaLnBrk="1" hangingPunct="1"/>
            <a:r>
              <a:rPr lang="en-US" smtClean="0"/>
              <a:t>To deliver fair and impartial justice.</a:t>
            </a:r>
          </a:p>
          <a:p>
            <a:pPr eaLnBrk="1" hangingPunct="1"/>
            <a:r>
              <a:rPr lang="en-US" smtClean="0"/>
              <a:t>To have the confidence of the American people.</a:t>
            </a:r>
          </a:p>
          <a:p>
            <a:pPr lvl="1" eaLnBrk="1" hangingPunct="1"/>
            <a:r>
              <a:rPr lang="en-US" smtClean="0"/>
              <a:t>To be trusted and viewed as legitimate.</a:t>
            </a:r>
          </a:p>
          <a:p>
            <a:pPr lvl="1"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58" name="Object 3"/>
          <p:cNvGraphicFramePr>
            <a:graphicFrameLocks noGrp="1" noChangeAspect="1"/>
          </p:cNvGraphicFramePr>
          <p:nvPr>
            <p:ph idx="1"/>
          </p:nvPr>
        </p:nvGraphicFramePr>
        <p:xfrm>
          <a:off x="990600" y="373063"/>
          <a:ext cx="6934200" cy="5065712"/>
        </p:xfrm>
        <a:graphic>
          <a:graphicData uri="http://schemas.openxmlformats.org/presentationml/2006/ole">
            <mc:AlternateContent xmlns:mc="http://schemas.openxmlformats.org/markup-compatibility/2006">
              <mc:Choice xmlns:v="urn:schemas-microsoft-com:vml" Requires="v">
                <p:oleObj spid="_x0000_s2052" name="Chart" r:id="rId3" imgW="4876800" imgH="3276600" progId="MSGraph.Chart.8">
                  <p:embed followColorScheme="full"/>
                </p:oleObj>
              </mc:Choice>
              <mc:Fallback>
                <p:oleObj name="Chart" r:id="rId3" imgW="4876800" imgH="3276600" progId="MSGraph.Chart.8">
                  <p:embed followColorScheme="full"/>
                  <p:pic>
                    <p:nvPicPr>
                      <p:cNvPr id="0" name=""/>
                      <p:cNvPicPr>
                        <a:picLocks noChangeAspect="1" noChangeArrowheads="1"/>
                      </p:cNvPicPr>
                      <p:nvPr/>
                    </p:nvPicPr>
                    <p:blipFill>
                      <a:blip r:embed="rId4"/>
                      <a:srcRect/>
                      <a:stretch>
                        <a:fillRect/>
                      </a:stretch>
                    </p:blipFill>
                    <p:spPr bwMode="auto">
                      <a:xfrm>
                        <a:off x="990600" y="373063"/>
                        <a:ext cx="6934200" cy="506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9" name="Text Box 4"/>
          <p:cNvSpPr txBox="1">
            <a:spLocks noChangeArrowheads="1"/>
          </p:cNvSpPr>
          <p:nvPr/>
        </p:nvSpPr>
        <p:spPr bwMode="auto">
          <a:xfrm>
            <a:off x="4572000" y="24384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200"/>
              <a:t>P &lt; .05</a:t>
            </a:r>
          </a:p>
        </p:txBody>
      </p:sp>
      <p:sp>
        <p:nvSpPr>
          <p:cNvPr id="19460" name="Text Box 5"/>
          <p:cNvSpPr txBox="1">
            <a:spLocks noChangeArrowheads="1"/>
          </p:cNvSpPr>
          <p:nvPr/>
        </p:nvSpPr>
        <p:spPr bwMode="auto">
          <a:xfrm>
            <a:off x="4572000" y="43434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200"/>
              <a:t>P &lt; .05</a:t>
            </a:r>
          </a:p>
        </p:txBody>
      </p:sp>
      <p:sp>
        <p:nvSpPr>
          <p:cNvPr id="19461" name="Text Box 6"/>
          <p:cNvSpPr txBox="1">
            <a:spLocks noChangeArrowheads="1"/>
          </p:cNvSpPr>
          <p:nvPr/>
        </p:nvSpPr>
        <p:spPr bwMode="auto">
          <a:xfrm>
            <a:off x="685800" y="5486400"/>
            <a:ext cx="792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t>Change in trust and confidence and in willingness to cooperate with legal authorities as the result of receiving a </a:t>
            </a:r>
            <a:r>
              <a:rPr lang="en-US">
                <a:solidFill>
                  <a:schemeClr val="accent2"/>
                </a:solidFill>
              </a:rPr>
              <a:t>negative</a:t>
            </a:r>
            <a:r>
              <a:rPr lang="en-US"/>
              <a:t> outcome through a </a:t>
            </a:r>
            <a:r>
              <a:rPr lang="en-US">
                <a:solidFill>
                  <a:schemeClr val="accent2"/>
                </a:solidFill>
              </a:rPr>
              <a:t>fair</a:t>
            </a:r>
            <a:r>
              <a:rPr lang="en-US"/>
              <a:t> procedure. </a:t>
            </a:r>
          </a:p>
        </p:txBody>
      </p:sp>
    </p:spTree>
    <p:extLst>
      <p:ext uri="{BB962C8B-B14F-4D97-AF65-F5344CB8AC3E}">
        <p14:creationId xmlns:p14="http://schemas.microsoft.com/office/powerpoint/2010/main" val="246257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AAF05AB-976D-463B-A161-B9CF6A43F5F2}" type="datetime1">
              <a:rPr lang="en-US"/>
              <a:pPr/>
              <a:t>12/2/2011</a:t>
            </a:fld>
            <a:endParaRPr lang="en-US"/>
          </a:p>
        </p:txBody>
      </p:sp>
      <p:sp>
        <p:nvSpPr>
          <p:cNvPr id="20483"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177E5B6-B85A-45B1-B431-8B4047B7D76F}" type="slidenum">
              <a:rPr lang="en-US"/>
              <a:pPr/>
              <a:t>21</a:t>
            </a:fld>
            <a:endParaRPr lang="en-US"/>
          </a:p>
        </p:txBody>
      </p:sp>
      <p:sp>
        <p:nvSpPr>
          <p:cNvPr id="20484" name="Rectangle 2"/>
          <p:cNvSpPr>
            <a:spLocks noGrp="1" noChangeArrowheads="1"/>
          </p:cNvSpPr>
          <p:nvPr>
            <p:ph type="title"/>
          </p:nvPr>
        </p:nvSpPr>
        <p:spPr/>
        <p:txBody>
          <a:bodyPr/>
          <a:lstStyle/>
          <a:p>
            <a:pPr eaLnBrk="1" hangingPunct="1"/>
            <a:r>
              <a:rPr lang="en-US" smtClean="0"/>
              <a:t>Misconception #3.</a:t>
            </a:r>
          </a:p>
        </p:txBody>
      </p:sp>
      <p:sp>
        <p:nvSpPr>
          <p:cNvPr id="20485" name="Rectangle 3"/>
          <p:cNvSpPr>
            <a:spLocks noGrp="1" noChangeArrowheads="1"/>
          </p:cNvSpPr>
          <p:nvPr>
            <p:ph type="body" idx="1"/>
          </p:nvPr>
        </p:nvSpPr>
        <p:spPr/>
        <p:txBody>
          <a:bodyPr/>
          <a:lstStyle/>
          <a:p>
            <a:pPr eaLnBrk="1" hangingPunct="1">
              <a:lnSpc>
                <a:spcPct val="90000"/>
              </a:lnSpc>
            </a:pPr>
            <a:r>
              <a:rPr lang="en-US" smtClean="0"/>
              <a:t>When the stakes are high, only outcomes matter.</a:t>
            </a:r>
          </a:p>
          <a:p>
            <a:pPr eaLnBrk="1" hangingPunct="1">
              <a:lnSpc>
                <a:spcPct val="90000"/>
              </a:lnSpc>
            </a:pPr>
            <a:r>
              <a:rPr lang="en-US" smtClean="0"/>
              <a:t>Studies suggest that procedural justice issues remain important when…</a:t>
            </a:r>
          </a:p>
          <a:p>
            <a:pPr lvl="1" eaLnBrk="1" hangingPunct="1">
              <a:lnSpc>
                <a:spcPct val="90000"/>
              </a:lnSpc>
            </a:pPr>
            <a:r>
              <a:rPr lang="en-US" smtClean="0"/>
              <a:t>The monetary stakes are high.</a:t>
            </a:r>
          </a:p>
          <a:p>
            <a:pPr lvl="1" eaLnBrk="1" hangingPunct="1">
              <a:lnSpc>
                <a:spcPct val="90000"/>
              </a:lnSpc>
            </a:pPr>
            <a:r>
              <a:rPr lang="en-US" smtClean="0"/>
              <a:t>People are very invested (child custody).</a:t>
            </a:r>
          </a:p>
          <a:p>
            <a:pPr lvl="1" eaLnBrk="1" hangingPunct="1">
              <a:lnSpc>
                <a:spcPct val="90000"/>
              </a:lnSpc>
            </a:pPr>
            <a:r>
              <a:rPr lang="en-US" smtClean="0"/>
              <a:t>Important moral or value based questions are at issue.</a:t>
            </a:r>
          </a:p>
          <a:p>
            <a:pPr lvl="2" eaLnBrk="1" hangingPunct="1">
              <a:lnSpc>
                <a:spcPct val="90000"/>
              </a:lnSpc>
              <a:buFont typeface="Wingdings" pitchFamily="2" charset="2"/>
              <a:buNone/>
            </a:pPr>
            <a:endParaRPr lang="en-US" smtClean="0"/>
          </a:p>
          <a:p>
            <a:pPr lvl="2" eaLnBrk="1" hangingPunct="1">
              <a:lnSpc>
                <a:spcPct val="90000"/>
              </a:lnSpc>
              <a:buFont typeface="Wingdings" pitchFamily="2" charset="2"/>
              <a:buNone/>
            </a:pPr>
            <a:endParaRPr lang="en-US" smtClean="0"/>
          </a:p>
        </p:txBody>
      </p:sp>
    </p:spTree>
    <p:extLst>
      <p:ext uri="{BB962C8B-B14F-4D97-AF65-F5344CB8AC3E}">
        <p14:creationId xmlns:p14="http://schemas.microsoft.com/office/powerpoint/2010/main" val="177339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E1E60DC-F11F-41CB-AE58-4038E749DED0}" type="datetime1">
              <a:rPr lang="en-US"/>
              <a:pPr/>
              <a:t>12/2/2011</a:t>
            </a:fld>
            <a:endParaRPr lang="en-US"/>
          </a:p>
        </p:txBody>
      </p:sp>
      <p:sp>
        <p:nvSpPr>
          <p:cNvPr id="26627"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48ECB2B-4F32-440C-A411-8A5A07A644A4}" type="slidenum">
              <a:rPr lang="en-US"/>
              <a:pPr/>
              <a:t>22</a:t>
            </a:fld>
            <a:endParaRPr lang="en-US"/>
          </a:p>
        </p:txBody>
      </p:sp>
      <p:sp>
        <p:nvSpPr>
          <p:cNvPr id="26628" name="Rectangle 2"/>
          <p:cNvSpPr>
            <a:spLocks noGrp="1" noChangeArrowheads="1"/>
          </p:cNvSpPr>
          <p:nvPr>
            <p:ph type="title"/>
          </p:nvPr>
        </p:nvSpPr>
        <p:spPr>
          <a:xfrm>
            <a:off x="574675" y="304800"/>
            <a:ext cx="8001000" cy="1066800"/>
          </a:xfrm>
        </p:spPr>
        <p:txBody>
          <a:bodyPr/>
          <a:lstStyle/>
          <a:p>
            <a:pPr algn="ctr" eaLnBrk="1" hangingPunct="1"/>
            <a:r>
              <a:rPr lang="en-US" sz="2400" smtClean="0"/>
              <a:t>Trust and confidence in the California justice system by type of prior personal experience.</a:t>
            </a:r>
          </a:p>
        </p:txBody>
      </p:sp>
      <p:graphicFrame>
        <p:nvGraphicFramePr>
          <p:cNvPr id="26629" name="Object 3"/>
          <p:cNvGraphicFramePr>
            <a:graphicFrameLocks noGrp="1" noChangeAspect="1"/>
          </p:cNvGraphicFramePr>
          <p:nvPr>
            <p:ph idx="1"/>
          </p:nvPr>
        </p:nvGraphicFramePr>
        <p:xfrm>
          <a:off x="579438" y="1851025"/>
          <a:ext cx="7934325" cy="4057650"/>
        </p:xfrm>
        <a:graphic>
          <a:graphicData uri="http://schemas.openxmlformats.org/presentationml/2006/ole">
            <mc:AlternateContent xmlns:mc="http://schemas.openxmlformats.org/markup-compatibility/2006">
              <mc:Choice xmlns:v="urn:schemas-microsoft-com:vml" Requires="v">
                <p:oleObj spid="_x0000_s3076" name="Chart" r:id="rId3" imgW="7953375" imgH="4067175" progId="MSGraph.Chart.8">
                  <p:embed followColorScheme="full"/>
                </p:oleObj>
              </mc:Choice>
              <mc:Fallback>
                <p:oleObj name="Chart" r:id="rId3" imgW="7953375" imgH="4067175" progId="MSGraph.Chart.8">
                  <p:embed followColorScheme="full"/>
                  <p:pic>
                    <p:nvPicPr>
                      <p:cNvPr id="0" name=""/>
                      <p:cNvPicPr>
                        <a:picLocks noChangeAspect="1" noChangeArrowheads="1"/>
                      </p:cNvPicPr>
                      <p:nvPr/>
                    </p:nvPicPr>
                    <p:blipFill>
                      <a:blip r:embed="rId4"/>
                      <a:srcRect/>
                      <a:stretch>
                        <a:fillRect/>
                      </a:stretch>
                    </p:blipFill>
                    <p:spPr bwMode="auto">
                      <a:xfrm>
                        <a:off x="579438" y="1851025"/>
                        <a:ext cx="7934325"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7049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mtClean="0"/>
              <a:t>Cost and delay.</a:t>
            </a:r>
          </a:p>
        </p:txBody>
      </p:sp>
      <p:sp>
        <p:nvSpPr>
          <p:cNvPr id="19459" name="Rectangle 3"/>
          <p:cNvSpPr>
            <a:spLocks noGrp="1"/>
          </p:cNvSpPr>
          <p:nvPr>
            <p:ph idx="1"/>
          </p:nvPr>
        </p:nvSpPr>
        <p:spPr/>
        <p:txBody>
          <a:bodyPr/>
          <a:lstStyle/>
          <a:p>
            <a:r>
              <a:rPr lang="en-US" smtClean="0"/>
              <a:t>These results also show that personal instrumental concerns such as willing or losing or court based issues such as cost and delay are not the key concerns that shape how people evaluate court legitimacy.</a:t>
            </a:r>
          </a:p>
          <a:p>
            <a:pPr lvl="1"/>
            <a:r>
              <a:rPr lang="en-US" smtClean="0"/>
              <a:t>People focus on whether justice is done.</a:t>
            </a:r>
          </a:p>
          <a:p>
            <a:pPr lvl="1">
              <a:buFont typeface="Arial" charset="0"/>
              <a:buNone/>
            </a:pPr>
            <a:endParaRPr lang="en-US" smtClean="0"/>
          </a:p>
          <a:p>
            <a:pPr>
              <a:buFont typeface="Arial" charset="0"/>
              <a:buNone/>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smtClean="0"/>
              <a:t>Justice in everyday law.</a:t>
            </a:r>
          </a:p>
        </p:txBody>
      </p:sp>
      <p:sp>
        <p:nvSpPr>
          <p:cNvPr id="20483" name="Rectangle 3"/>
          <p:cNvSpPr>
            <a:spLocks noGrp="1"/>
          </p:cNvSpPr>
          <p:nvPr>
            <p:ph idx="1"/>
          </p:nvPr>
        </p:nvSpPr>
        <p:spPr/>
        <p:txBody>
          <a:bodyPr/>
          <a:lstStyle/>
          <a:p>
            <a:r>
              <a:rPr lang="en-US" smtClean="0"/>
              <a:t>These procedural justice findings apply to people’s everyday encounters with the legal system (courts; police).</a:t>
            </a:r>
          </a:p>
          <a:p>
            <a:pPr lvl="1"/>
            <a:r>
              <a:rPr lang="en-US" smtClean="0"/>
              <a:t>Increase decision acceptance (maintained over time).</a:t>
            </a:r>
          </a:p>
          <a:p>
            <a:pPr lvl="1"/>
            <a:r>
              <a:rPr lang="en-US" smtClean="0"/>
              <a:t>Diminish anger and defiance toward authorities and system.</a:t>
            </a:r>
          </a:p>
          <a:p>
            <a:pPr lvl="1"/>
            <a:r>
              <a:rPr lang="en-US" smtClean="0"/>
              <a:t>Create legitimacy.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dirty="0" smtClean="0"/>
              <a:t>Criminals.</a:t>
            </a:r>
          </a:p>
        </p:txBody>
      </p:sp>
      <p:sp>
        <p:nvSpPr>
          <p:cNvPr id="21507" name="Rectangle 3"/>
          <p:cNvSpPr>
            <a:spLocks noGrp="1"/>
          </p:cNvSpPr>
          <p:nvPr>
            <p:ph idx="1"/>
          </p:nvPr>
        </p:nvSpPr>
        <p:spPr/>
        <p:txBody>
          <a:bodyPr/>
          <a:lstStyle/>
          <a:p>
            <a:r>
              <a:rPr lang="en-US" dirty="0" smtClean="0"/>
              <a:t>These findings also apply to criminal’s reactions to criminal justice proceedings during case disposition; in prison; and post-prison.</a:t>
            </a:r>
          </a:p>
          <a:p>
            <a:pPr lvl="1"/>
            <a:r>
              <a:rPr lang="en-US" dirty="0" smtClean="0"/>
              <a:t>More accepting of decisions that are fairly made.</a:t>
            </a:r>
          </a:p>
          <a:p>
            <a:pPr lvl="1"/>
            <a:r>
              <a:rPr lang="en-US" dirty="0" smtClean="0"/>
              <a:t>Builds legitimacy.</a:t>
            </a:r>
          </a:p>
          <a:p>
            <a:pPr lvl="2"/>
            <a:r>
              <a:rPr lang="en-US" dirty="0" smtClean="0"/>
              <a:t>Lowers violence in prisons.</a:t>
            </a:r>
          </a:p>
          <a:p>
            <a:pPr lvl="2"/>
            <a:r>
              <a:rPr lang="en-US" dirty="0" smtClean="0"/>
              <a:t>Lowers subsequent recidivism.</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smtClean="0"/>
              <a:t>Victims.</a:t>
            </a:r>
          </a:p>
        </p:txBody>
      </p:sp>
      <p:sp>
        <p:nvSpPr>
          <p:cNvPr id="22531" name="Rectangle 3"/>
          <p:cNvSpPr>
            <a:spLocks noGrp="1"/>
          </p:cNvSpPr>
          <p:nvPr>
            <p:ph idx="1"/>
          </p:nvPr>
        </p:nvSpPr>
        <p:spPr/>
        <p:txBody>
          <a:bodyPr/>
          <a:lstStyle/>
          <a:p>
            <a:r>
              <a:rPr lang="en-US" smtClean="0"/>
              <a:t>The reactions of victims, their families &amp; community, and the general public to criminal justice proceedings is shaped by procedural justice judgments.</a:t>
            </a:r>
          </a:p>
          <a:p>
            <a:pPr lvl="1"/>
            <a:r>
              <a:rPr lang="en-US" smtClean="0"/>
              <a:t>Victims want to participate, have views heard.</a:t>
            </a:r>
          </a:p>
          <a:p>
            <a:pPr lvl="2"/>
            <a:r>
              <a:rPr lang="en-US" smtClean="0"/>
              <a:t>Example of a procedure viewed as fair: Allow victims to speak at sentencing hearings.</a:t>
            </a:r>
          </a:p>
          <a:p>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EBC49F9-A575-48F4-8D99-7E3B8F15320B}" type="datetime1">
              <a:rPr lang="en-US"/>
              <a:pPr/>
              <a:t>12/2/2011</a:t>
            </a:fld>
            <a:endParaRPr lang="en-US"/>
          </a:p>
        </p:txBody>
      </p:sp>
      <p:sp>
        <p:nvSpPr>
          <p:cNvPr id="32771"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2B64AC6-43AC-4C35-A280-28EF9E011D5E}" type="slidenum">
              <a:rPr lang="en-US"/>
              <a:pPr/>
              <a:t>27</a:t>
            </a:fld>
            <a:endParaRPr lang="en-US"/>
          </a:p>
        </p:txBody>
      </p:sp>
      <p:sp>
        <p:nvSpPr>
          <p:cNvPr id="32772" name="Rectangle 2"/>
          <p:cNvSpPr>
            <a:spLocks noGrp="1" noChangeArrowheads="1"/>
          </p:cNvSpPr>
          <p:nvPr>
            <p:ph type="title"/>
          </p:nvPr>
        </p:nvSpPr>
        <p:spPr/>
        <p:txBody>
          <a:bodyPr/>
          <a:lstStyle/>
          <a:p>
            <a:pPr eaLnBrk="1" hangingPunct="1"/>
            <a:r>
              <a:rPr lang="en-US" sz="3400" smtClean="0"/>
              <a:t>Which aspects of treatment matter?</a:t>
            </a:r>
          </a:p>
        </p:txBody>
      </p:sp>
      <p:sp>
        <p:nvSpPr>
          <p:cNvPr id="32773" name="Rectangle 3"/>
          <p:cNvSpPr>
            <a:spLocks noGrp="1" noChangeArrowheads="1"/>
          </p:cNvSpPr>
          <p:nvPr>
            <p:ph type="body" idx="1"/>
          </p:nvPr>
        </p:nvSpPr>
        <p:spPr/>
        <p:txBody>
          <a:bodyPr/>
          <a:lstStyle/>
          <a:p>
            <a:pPr eaLnBrk="1" hangingPunct="1"/>
            <a:r>
              <a:rPr lang="en-US" smtClean="0"/>
              <a:t>Four key procedural justice ideas.</a:t>
            </a:r>
          </a:p>
          <a:p>
            <a:pPr lvl="1" eaLnBrk="1" hangingPunct="1"/>
            <a:r>
              <a:rPr lang="en-US" smtClean="0"/>
              <a:t>Voice</a:t>
            </a:r>
          </a:p>
          <a:p>
            <a:pPr lvl="1" eaLnBrk="1" hangingPunct="1"/>
            <a:r>
              <a:rPr lang="en-US" smtClean="0"/>
              <a:t>Neutrality</a:t>
            </a:r>
          </a:p>
          <a:p>
            <a:pPr lvl="1" eaLnBrk="1" hangingPunct="1"/>
            <a:r>
              <a:rPr lang="en-US" smtClean="0"/>
              <a:t>Respect</a:t>
            </a:r>
          </a:p>
          <a:p>
            <a:pPr lvl="1" eaLnBrk="1" hangingPunct="1"/>
            <a:r>
              <a:rPr lang="en-US" smtClean="0"/>
              <a:t>Trust</a:t>
            </a:r>
          </a:p>
        </p:txBody>
      </p:sp>
    </p:spTree>
    <p:extLst>
      <p:ext uri="{BB962C8B-B14F-4D97-AF65-F5344CB8AC3E}">
        <p14:creationId xmlns:p14="http://schemas.microsoft.com/office/powerpoint/2010/main" val="388758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B021FC5-1D04-4BAD-A7BF-D8EB56B2534A}" type="datetime1">
              <a:rPr lang="en-US"/>
              <a:pPr/>
              <a:t>12/2/2011</a:t>
            </a:fld>
            <a:endParaRPr lang="en-US"/>
          </a:p>
        </p:txBody>
      </p:sp>
      <p:sp>
        <p:nvSpPr>
          <p:cNvPr id="33795"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4FADD69-5EAF-408C-B1CE-BF938DBDF465}" type="slidenum">
              <a:rPr lang="en-US"/>
              <a:pPr/>
              <a:t>28</a:t>
            </a:fld>
            <a:endParaRPr lang="en-US"/>
          </a:p>
        </p:txBody>
      </p:sp>
      <p:sp>
        <p:nvSpPr>
          <p:cNvPr id="33796" name="Rectangle 2"/>
          <p:cNvSpPr>
            <a:spLocks noGrp="1" noChangeArrowheads="1"/>
          </p:cNvSpPr>
          <p:nvPr>
            <p:ph type="title"/>
          </p:nvPr>
        </p:nvSpPr>
        <p:spPr>
          <a:xfrm>
            <a:off x="574675" y="304800"/>
            <a:ext cx="8340725" cy="1143000"/>
          </a:xfrm>
        </p:spPr>
        <p:txBody>
          <a:bodyPr/>
          <a:lstStyle/>
          <a:p>
            <a:pPr eaLnBrk="1" hangingPunct="1"/>
            <a:r>
              <a:rPr lang="en-US" sz="2800" smtClean="0"/>
              <a:t>The meaning of procedural justice (California study – personal experience).</a:t>
            </a:r>
          </a:p>
        </p:txBody>
      </p:sp>
      <p:graphicFrame>
        <p:nvGraphicFramePr>
          <p:cNvPr id="33797" name="Object 3"/>
          <p:cNvGraphicFramePr>
            <a:graphicFrameLocks noGrp="1" noChangeAspect="1"/>
          </p:cNvGraphicFramePr>
          <p:nvPr>
            <p:ph idx="1"/>
          </p:nvPr>
        </p:nvGraphicFramePr>
        <p:xfrm>
          <a:off x="1519238" y="1852613"/>
          <a:ext cx="6096000" cy="4067175"/>
        </p:xfrm>
        <a:graphic>
          <a:graphicData uri="http://schemas.openxmlformats.org/presentationml/2006/ole">
            <mc:AlternateContent xmlns:mc="http://schemas.openxmlformats.org/markup-compatibility/2006">
              <mc:Choice xmlns:v="urn:schemas-microsoft-com:vml" Requires="v">
                <p:oleObj spid="_x0000_s4101" name="Chart" r:id="rId3" imgW="6096000" imgH="4067175" progId="MSGraph.Chart.8">
                  <p:embed followColorScheme="full"/>
                </p:oleObj>
              </mc:Choice>
              <mc:Fallback>
                <p:oleObj name="Chart" r:id="rId3" imgW="6096000" imgH="4067175" progId="MSGraph.Chart.8">
                  <p:embed followColorScheme="full"/>
                  <p:pic>
                    <p:nvPicPr>
                      <p:cNvPr id="0" name=""/>
                      <p:cNvPicPr>
                        <a:picLocks noChangeAspect="1" noChangeArrowheads="1"/>
                      </p:cNvPicPr>
                      <p:nvPr/>
                    </p:nvPicPr>
                    <p:blipFill>
                      <a:blip r:embed="rId4"/>
                      <a:srcRect/>
                      <a:stretch>
                        <a:fillRect/>
                      </a:stretch>
                    </p:blipFill>
                    <p:spPr bwMode="auto">
                      <a:xfrm>
                        <a:off x="1519238" y="1852613"/>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125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BD81D24-2B05-4C5F-A339-5780F4CC49A3}" type="datetime1">
              <a:rPr lang="en-US"/>
              <a:pPr/>
              <a:t>12/2/2011</a:t>
            </a:fld>
            <a:endParaRPr lang="en-US"/>
          </a:p>
        </p:txBody>
      </p:sp>
      <p:sp>
        <p:nvSpPr>
          <p:cNvPr id="34819"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6A5DB5A-35DC-4D1E-877B-FB52F8AD8E11}" type="slidenum">
              <a:rPr lang="en-US"/>
              <a:pPr/>
              <a:t>29</a:t>
            </a:fld>
            <a:endParaRPr lang="en-US"/>
          </a:p>
        </p:txBody>
      </p:sp>
      <p:sp>
        <p:nvSpPr>
          <p:cNvPr id="34820" name="Rectangle 2"/>
          <p:cNvSpPr>
            <a:spLocks noGrp="1" noChangeArrowheads="1"/>
          </p:cNvSpPr>
          <p:nvPr>
            <p:ph type="title"/>
          </p:nvPr>
        </p:nvSpPr>
        <p:spPr/>
        <p:txBody>
          <a:bodyPr/>
          <a:lstStyle/>
          <a:p>
            <a:pPr eaLnBrk="1" hangingPunct="1"/>
            <a:r>
              <a:rPr lang="en-US" smtClean="0"/>
              <a:t>Voice</a:t>
            </a:r>
          </a:p>
        </p:txBody>
      </p:sp>
      <p:sp>
        <p:nvSpPr>
          <p:cNvPr id="34821" name="Rectangle 3"/>
          <p:cNvSpPr>
            <a:spLocks noGrp="1" noChangeArrowheads="1"/>
          </p:cNvSpPr>
          <p:nvPr>
            <p:ph type="body" idx="1"/>
          </p:nvPr>
        </p:nvSpPr>
        <p:spPr/>
        <p:txBody>
          <a:bodyPr/>
          <a:lstStyle/>
          <a:p>
            <a:pPr eaLnBrk="1" hangingPunct="1"/>
            <a:r>
              <a:rPr lang="en-US" smtClean="0"/>
              <a:t>People want to have an opportunity to tell their side of the story in their own words.</a:t>
            </a:r>
          </a:p>
          <a:p>
            <a:pPr eaLnBrk="1" hangingPunct="1">
              <a:buFont typeface="Wingdings" pitchFamily="2" charset="2"/>
              <a:buNone/>
            </a:pPr>
            <a:endParaRPr lang="en-US" smtClean="0"/>
          </a:p>
        </p:txBody>
      </p:sp>
    </p:spTree>
    <p:extLst>
      <p:ext uri="{BB962C8B-B14F-4D97-AF65-F5344CB8AC3E}">
        <p14:creationId xmlns:p14="http://schemas.microsoft.com/office/powerpoint/2010/main" val="28749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mtClean="0"/>
              <a:t>Conflicting goals?</a:t>
            </a:r>
          </a:p>
        </p:txBody>
      </p:sp>
      <p:sp>
        <p:nvSpPr>
          <p:cNvPr id="5123" name="Rectangle 3"/>
          <p:cNvSpPr>
            <a:spLocks noGrp="1"/>
          </p:cNvSpPr>
          <p:nvPr>
            <p:ph idx="1"/>
          </p:nvPr>
        </p:nvSpPr>
        <p:spPr/>
        <p:txBody>
          <a:bodyPr/>
          <a:lstStyle/>
          <a:p>
            <a:r>
              <a:rPr lang="en-US" smtClean="0"/>
              <a:t>There is no reason that these goals should necessarily be in conflict.</a:t>
            </a:r>
          </a:p>
          <a:p>
            <a:pPr lvl="1"/>
            <a:r>
              <a:rPr lang="en-US" smtClean="0"/>
              <a:t>In fact, we might initially think that objective improvements in the delivery of fair and impartial justice would lead to higher levels of public trust and confidence (i.e. higher legitimacy).</a:t>
            </a:r>
          </a:p>
          <a:p>
            <a:pPr>
              <a:buFont typeface="Arial" charset="0"/>
              <a:buNone/>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62D6AA7-22AA-4D5F-8890-D2359DDD1573}" type="datetime1">
              <a:rPr lang="en-US"/>
              <a:pPr/>
              <a:t>12/2/2011</a:t>
            </a:fld>
            <a:endParaRPr lang="en-US"/>
          </a:p>
        </p:txBody>
      </p:sp>
      <p:sp>
        <p:nvSpPr>
          <p:cNvPr id="35843"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BDC354-7674-4D50-B858-05F0C2E17A2F}" type="slidenum">
              <a:rPr lang="en-US"/>
              <a:pPr/>
              <a:t>30</a:t>
            </a:fld>
            <a:endParaRPr lang="en-US"/>
          </a:p>
        </p:txBody>
      </p:sp>
      <p:sp>
        <p:nvSpPr>
          <p:cNvPr id="35844" name="Rectangle 2"/>
          <p:cNvSpPr>
            <a:spLocks noGrp="1" noChangeArrowheads="1"/>
          </p:cNvSpPr>
          <p:nvPr>
            <p:ph type="title"/>
          </p:nvPr>
        </p:nvSpPr>
        <p:spPr>
          <a:xfrm>
            <a:off x="574675" y="304800"/>
            <a:ext cx="8001000" cy="1066800"/>
          </a:xfrm>
        </p:spPr>
        <p:txBody>
          <a:bodyPr/>
          <a:lstStyle/>
          <a:p>
            <a:pPr eaLnBrk="1" hangingPunct="1"/>
            <a:r>
              <a:rPr lang="en-US" smtClean="0"/>
              <a:t>Case management implications.</a:t>
            </a:r>
          </a:p>
        </p:txBody>
      </p:sp>
      <p:sp>
        <p:nvSpPr>
          <p:cNvPr id="35845" name="Rectangle 3"/>
          <p:cNvSpPr>
            <a:spLocks noGrp="1" noChangeArrowheads="1"/>
          </p:cNvSpPr>
          <p:nvPr>
            <p:ph type="body" idx="1"/>
          </p:nvPr>
        </p:nvSpPr>
        <p:spPr/>
        <p:txBody>
          <a:bodyPr/>
          <a:lstStyle/>
          <a:p>
            <a:pPr eaLnBrk="1" hangingPunct="1"/>
            <a:r>
              <a:rPr lang="en-US" dirty="0" smtClean="0"/>
              <a:t>Create forums in which people can voice their side of the story.   Ex: mediation.</a:t>
            </a:r>
          </a:p>
          <a:p>
            <a:pPr eaLnBrk="1" hangingPunct="1"/>
            <a:r>
              <a:rPr lang="en-US" dirty="0" smtClean="0"/>
              <a:t>Give people who appear in court the chance to state their case before making decisions.</a:t>
            </a:r>
          </a:p>
        </p:txBody>
      </p:sp>
    </p:spTree>
    <p:extLst>
      <p:ext uri="{BB962C8B-B14F-4D97-AF65-F5344CB8AC3E}">
        <p14:creationId xmlns:p14="http://schemas.microsoft.com/office/powerpoint/2010/main" val="349633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903D91A-EE9F-450F-B4AA-8A1BB1B7DFA5}" type="datetime1">
              <a:rPr lang="en-US"/>
              <a:pPr/>
              <a:t>12/2/2011</a:t>
            </a:fld>
            <a:endParaRPr lang="en-US"/>
          </a:p>
        </p:txBody>
      </p:sp>
      <p:sp>
        <p:nvSpPr>
          <p:cNvPr id="36867"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1A84676-52E8-40C8-AE6A-CACC849CE702}" type="slidenum">
              <a:rPr lang="en-US"/>
              <a:pPr/>
              <a:t>31</a:t>
            </a:fld>
            <a:endParaRPr lang="en-US"/>
          </a:p>
        </p:txBody>
      </p:sp>
      <p:sp>
        <p:nvSpPr>
          <p:cNvPr id="36868" name="Rectangle 2"/>
          <p:cNvSpPr>
            <a:spLocks noGrp="1" noChangeArrowheads="1"/>
          </p:cNvSpPr>
          <p:nvPr>
            <p:ph type="title"/>
          </p:nvPr>
        </p:nvSpPr>
        <p:spPr/>
        <p:txBody>
          <a:bodyPr/>
          <a:lstStyle/>
          <a:p>
            <a:pPr eaLnBrk="1" hangingPunct="1"/>
            <a:r>
              <a:rPr lang="en-US" smtClean="0"/>
              <a:t>Neutrality</a:t>
            </a:r>
          </a:p>
        </p:txBody>
      </p:sp>
      <p:sp>
        <p:nvSpPr>
          <p:cNvPr id="36869" name="Rectangle 3"/>
          <p:cNvSpPr>
            <a:spLocks noGrp="1" noChangeArrowheads="1"/>
          </p:cNvSpPr>
          <p:nvPr>
            <p:ph type="body" idx="1"/>
          </p:nvPr>
        </p:nvSpPr>
        <p:spPr/>
        <p:txBody>
          <a:bodyPr/>
          <a:lstStyle/>
          <a:p>
            <a:pPr eaLnBrk="1" hangingPunct="1"/>
            <a:r>
              <a:rPr lang="en-US" smtClean="0"/>
              <a:t>People bring their disputes to the court because they view judges as neutral, principled, decision makers who...</a:t>
            </a:r>
          </a:p>
          <a:p>
            <a:pPr lvl="1" eaLnBrk="1" hangingPunct="1"/>
            <a:r>
              <a:rPr lang="en-US" smtClean="0"/>
              <a:t>Make decisions based on facts and rules, not personal opinions.</a:t>
            </a:r>
          </a:p>
          <a:p>
            <a:pPr lvl="1" eaLnBrk="1" hangingPunct="1"/>
            <a:r>
              <a:rPr lang="en-US" smtClean="0"/>
              <a:t>Apply rules consistently across people and over cases.</a:t>
            </a:r>
          </a:p>
          <a:p>
            <a:pPr lvl="1" eaLnBrk="1" hangingPunct="1"/>
            <a:endParaRPr lang="en-US" smtClean="0"/>
          </a:p>
        </p:txBody>
      </p:sp>
    </p:spTree>
    <p:extLst>
      <p:ext uri="{BB962C8B-B14F-4D97-AF65-F5344CB8AC3E}">
        <p14:creationId xmlns:p14="http://schemas.microsoft.com/office/powerpoint/2010/main" val="383661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B7620D3-F570-41BE-AB3F-6319A0AA8198}" type="datetime1">
              <a:rPr lang="en-US"/>
              <a:pPr/>
              <a:t>12/2/2011</a:t>
            </a:fld>
            <a:endParaRPr lang="en-US"/>
          </a:p>
        </p:txBody>
      </p:sp>
      <p:sp>
        <p:nvSpPr>
          <p:cNvPr id="37891"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297098-5D72-478B-AFD4-6749BF8C4EAE}" type="slidenum">
              <a:rPr lang="en-US"/>
              <a:pPr/>
              <a:t>32</a:t>
            </a:fld>
            <a:endParaRPr lang="en-US"/>
          </a:p>
        </p:txBody>
      </p:sp>
      <p:sp>
        <p:nvSpPr>
          <p:cNvPr id="37892" name="Rectangle 2"/>
          <p:cNvSpPr>
            <a:spLocks noGrp="1" noChangeArrowheads="1"/>
          </p:cNvSpPr>
          <p:nvPr>
            <p:ph type="title"/>
          </p:nvPr>
        </p:nvSpPr>
        <p:spPr>
          <a:xfrm>
            <a:off x="533400" y="533400"/>
            <a:ext cx="8001000" cy="758825"/>
          </a:xfrm>
        </p:spPr>
        <p:txBody>
          <a:bodyPr/>
          <a:lstStyle/>
          <a:p>
            <a:pPr eaLnBrk="1" hangingPunct="1"/>
            <a:r>
              <a:rPr lang="en-US" smtClean="0"/>
              <a:t>Case management implications.</a:t>
            </a:r>
          </a:p>
        </p:txBody>
      </p:sp>
      <p:sp>
        <p:nvSpPr>
          <p:cNvPr id="37893" name="Rectangle 3"/>
          <p:cNvSpPr>
            <a:spLocks noGrp="1" noChangeArrowheads="1"/>
          </p:cNvSpPr>
          <p:nvPr>
            <p:ph type="body" idx="1"/>
          </p:nvPr>
        </p:nvSpPr>
        <p:spPr>
          <a:xfrm>
            <a:off x="566738" y="1676400"/>
            <a:ext cx="8001000" cy="4343400"/>
          </a:xfrm>
        </p:spPr>
        <p:txBody>
          <a:bodyPr/>
          <a:lstStyle/>
          <a:p>
            <a:pPr eaLnBrk="1" hangingPunct="1">
              <a:lnSpc>
                <a:spcPct val="90000"/>
              </a:lnSpc>
            </a:pPr>
            <a:r>
              <a:rPr lang="en-US" sz="2100" dirty="0" smtClean="0"/>
              <a:t>Give information about what is happening throughout – emphasize the procedures being used (how decisions are being made).</a:t>
            </a:r>
          </a:p>
          <a:p>
            <a:pPr lvl="1" eaLnBrk="1" hangingPunct="1">
              <a:lnSpc>
                <a:spcPct val="90000"/>
              </a:lnSpc>
            </a:pPr>
            <a:r>
              <a:rPr lang="en-US" sz="2000" dirty="0" smtClean="0"/>
              <a:t>Be transparent and open about how decisions are being made.</a:t>
            </a:r>
          </a:p>
          <a:p>
            <a:pPr lvl="1" eaLnBrk="1" hangingPunct="1">
              <a:lnSpc>
                <a:spcPct val="90000"/>
              </a:lnSpc>
            </a:pPr>
            <a:r>
              <a:rPr lang="en-US" sz="2000" dirty="0" smtClean="0"/>
              <a:t>Give an explanation.  Cite relevant rules</a:t>
            </a:r>
            <a:r>
              <a:rPr lang="en-US" sz="2000" dirty="0" smtClean="0"/>
              <a:t>.  Explain that decisions are based upon the rules, not your personal views.</a:t>
            </a:r>
            <a:endParaRPr lang="en-US" sz="2000" dirty="0" smtClean="0"/>
          </a:p>
          <a:p>
            <a:pPr eaLnBrk="1" hangingPunct="1">
              <a:lnSpc>
                <a:spcPct val="90000"/>
              </a:lnSpc>
            </a:pPr>
            <a:r>
              <a:rPr lang="en-US" sz="2100" dirty="0" smtClean="0"/>
              <a:t>Provide information about court procedures.</a:t>
            </a:r>
          </a:p>
          <a:p>
            <a:pPr lvl="1" eaLnBrk="1" hangingPunct="1">
              <a:lnSpc>
                <a:spcPct val="90000"/>
              </a:lnSpc>
            </a:pPr>
            <a:r>
              <a:rPr lang="en-US" sz="2000" dirty="0" smtClean="0"/>
              <a:t>People coming to court are often confused about how cases are handled.</a:t>
            </a:r>
          </a:p>
          <a:p>
            <a:pPr lvl="1" eaLnBrk="1" hangingPunct="1">
              <a:lnSpc>
                <a:spcPct val="90000"/>
              </a:lnSpc>
            </a:pPr>
            <a:r>
              <a:rPr lang="en-US" dirty="0" smtClean="0"/>
              <a:t>Have a brochure on court procedures.</a:t>
            </a:r>
          </a:p>
          <a:p>
            <a:pPr lvl="1" eaLnBrk="1" hangingPunct="1">
              <a:lnSpc>
                <a:spcPct val="90000"/>
              </a:lnSpc>
            </a:pPr>
            <a:r>
              <a:rPr lang="en-US" sz="2200" dirty="0" smtClean="0"/>
              <a:t>Have a help </a:t>
            </a:r>
            <a:r>
              <a:rPr lang="en-US" sz="2200" dirty="0" smtClean="0"/>
              <a:t>desk.</a:t>
            </a:r>
          </a:p>
          <a:p>
            <a:pPr marL="274320" lvl="1" indent="0" eaLnBrk="1" hangingPunct="1">
              <a:lnSpc>
                <a:spcPct val="90000"/>
              </a:lnSpc>
              <a:buNone/>
            </a:pPr>
            <a:endParaRPr lang="en-US" sz="2200" dirty="0" smtClean="0"/>
          </a:p>
          <a:p>
            <a:pPr>
              <a:lnSpc>
                <a:spcPct val="90000"/>
              </a:lnSpc>
            </a:pPr>
            <a:endParaRPr lang="en-US" sz="2600" dirty="0" smtClean="0"/>
          </a:p>
        </p:txBody>
      </p:sp>
    </p:spTree>
    <p:extLst>
      <p:ext uri="{BB962C8B-B14F-4D97-AF65-F5344CB8AC3E}">
        <p14:creationId xmlns:p14="http://schemas.microsoft.com/office/powerpoint/2010/main" val="84268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6FB3C49-3D65-4259-A8F4-3289F7B24718}" type="datetime1">
              <a:rPr lang="en-US"/>
              <a:pPr/>
              <a:t>12/2/2011</a:t>
            </a:fld>
            <a:endParaRPr lang="en-US"/>
          </a:p>
        </p:txBody>
      </p:sp>
      <p:sp>
        <p:nvSpPr>
          <p:cNvPr id="38915"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00D3A31-35EB-42C0-8FEE-DD9C06666B60}" type="slidenum">
              <a:rPr lang="en-US"/>
              <a:pPr/>
              <a:t>33</a:t>
            </a:fld>
            <a:endParaRPr lang="en-US"/>
          </a:p>
        </p:txBody>
      </p:sp>
      <p:sp>
        <p:nvSpPr>
          <p:cNvPr id="38916" name="Rectangle 2"/>
          <p:cNvSpPr>
            <a:spLocks noGrp="1" noChangeArrowheads="1"/>
          </p:cNvSpPr>
          <p:nvPr>
            <p:ph type="title"/>
          </p:nvPr>
        </p:nvSpPr>
        <p:spPr>
          <a:xfrm>
            <a:off x="574675" y="304800"/>
            <a:ext cx="8001000" cy="990600"/>
          </a:xfrm>
        </p:spPr>
        <p:txBody>
          <a:bodyPr/>
          <a:lstStyle/>
          <a:p>
            <a:pPr eaLnBrk="1" hangingPunct="1"/>
            <a:r>
              <a:rPr lang="en-US" dirty="0" smtClean="0"/>
              <a:t>Respect.</a:t>
            </a:r>
          </a:p>
        </p:txBody>
      </p:sp>
      <p:sp>
        <p:nvSpPr>
          <p:cNvPr id="38917" name="Rectangle 3"/>
          <p:cNvSpPr>
            <a:spLocks noGrp="1" noChangeArrowheads="1"/>
          </p:cNvSpPr>
          <p:nvPr>
            <p:ph type="body" idx="1"/>
          </p:nvPr>
        </p:nvSpPr>
        <p:spPr/>
        <p:txBody>
          <a:bodyPr/>
          <a:lstStyle/>
          <a:p>
            <a:pPr eaLnBrk="1" hangingPunct="1">
              <a:lnSpc>
                <a:spcPct val="90000"/>
              </a:lnSpc>
            </a:pPr>
            <a:r>
              <a:rPr lang="en-US" sz="2600" dirty="0" smtClean="0"/>
              <a:t>People come to court about issues that are important to them, irrespective of whether they have a strong legal case.</a:t>
            </a:r>
          </a:p>
          <a:p>
            <a:pPr lvl="1">
              <a:lnSpc>
                <a:spcPct val="90000"/>
              </a:lnSpc>
            </a:pPr>
            <a:r>
              <a:rPr lang="en-US" sz="2200" dirty="0" smtClean="0"/>
              <a:t>Take </a:t>
            </a:r>
            <a:r>
              <a:rPr lang="en-US" sz="2200" dirty="0"/>
              <a:t>people’s concerns </a:t>
            </a:r>
            <a:r>
              <a:rPr lang="en-US" sz="2200" dirty="0" smtClean="0"/>
              <a:t>seriously</a:t>
            </a:r>
          </a:p>
          <a:p>
            <a:pPr lvl="1" eaLnBrk="1" hangingPunct="1">
              <a:lnSpc>
                <a:spcPct val="90000"/>
              </a:lnSpc>
            </a:pPr>
            <a:r>
              <a:rPr lang="en-US" sz="2200" dirty="0" smtClean="0"/>
              <a:t>Show </a:t>
            </a:r>
            <a:r>
              <a:rPr lang="en-US" sz="2200" dirty="0"/>
              <a:t>respect for them as people and as citizens who have the right to address the court about their issues.</a:t>
            </a:r>
          </a:p>
          <a:p>
            <a:pPr lvl="1" eaLnBrk="1" hangingPunct="1">
              <a:lnSpc>
                <a:spcPct val="90000"/>
              </a:lnSpc>
            </a:pPr>
            <a:endParaRPr lang="en-US" sz="2200" dirty="0" smtClean="0"/>
          </a:p>
        </p:txBody>
      </p:sp>
    </p:spTree>
    <p:extLst>
      <p:ext uri="{BB962C8B-B14F-4D97-AF65-F5344CB8AC3E}">
        <p14:creationId xmlns:p14="http://schemas.microsoft.com/office/powerpoint/2010/main" val="4145341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AFECC39-2939-4241-A846-C66B31D6DCF6}" type="datetime1">
              <a:rPr lang="en-US"/>
              <a:pPr/>
              <a:t>12/2/2011</a:t>
            </a:fld>
            <a:endParaRPr lang="en-US"/>
          </a:p>
        </p:txBody>
      </p:sp>
      <p:sp>
        <p:nvSpPr>
          <p:cNvPr id="39939"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2758B78-F601-41AA-A849-54D6CE9ABC07}" type="slidenum">
              <a:rPr lang="en-US"/>
              <a:pPr/>
              <a:t>34</a:t>
            </a:fld>
            <a:endParaRPr lang="en-US"/>
          </a:p>
        </p:txBody>
      </p:sp>
      <p:sp>
        <p:nvSpPr>
          <p:cNvPr id="39940" name="Rectangle 2"/>
          <p:cNvSpPr>
            <a:spLocks noGrp="1" noChangeArrowheads="1"/>
          </p:cNvSpPr>
          <p:nvPr>
            <p:ph type="title"/>
          </p:nvPr>
        </p:nvSpPr>
        <p:spPr/>
        <p:txBody>
          <a:bodyPr/>
          <a:lstStyle/>
          <a:p>
            <a:pPr eaLnBrk="1" hangingPunct="1"/>
            <a:r>
              <a:rPr lang="en-US" smtClean="0"/>
              <a:t>Case management implications.</a:t>
            </a:r>
          </a:p>
        </p:txBody>
      </p:sp>
      <p:sp>
        <p:nvSpPr>
          <p:cNvPr id="39941" name="Rectangle 3"/>
          <p:cNvSpPr>
            <a:spLocks noGrp="1" noChangeArrowheads="1"/>
          </p:cNvSpPr>
          <p:nvPr>
            <p:ph type="body" idx="1"/>
          </p:nvPr>
        </p:nvSpPr>
        <p:spPr/>
        <p:txBody>
          <a:bodyPr/>
          <a:lstStyle/>
          <a:p>
            <a:pPr eaLnBrk="1" hangingPunct="1">
              <a:lnSpc>
                <a:spcPct val="90000"/>
              </a:lnSpc>
            </a:pPr>
            <a:r>
              <a:rPr lang="en-US" sz="2600" dirty="0" smtClean="0"/>
              <a:t>Courtesy; Politeness; Respect for people.</a:t>
            </a:r>
          </a:p>
          <a:p>
            <a:pPr lvl="1" eaLnBrk="1" hangingPunct="1">
              <a:lnSpc>
                <a:spcPct val="90000"/>
              </a:lnSpc>
            </a:pPr>
            <a:r>
              <a:rPr lang="en-US" sz="2200" dirty="0" smtClean="0"/>
              <a:t>Train personnel to think of people from a “customer satisfaction” perspective.</a:t>
            </a:r>
          </a:p>
          <a:p>
            <a:pPr lvl="1" eaLnBrk="1" hangingPunct="1">
              <a:lnSpc>
                <a:spcPct val="90000"/>
              </a:lnSpc>
            </a:pPr>
            <a:r>
              <a:rPr lang="en-US" sz="2200" dirty="0" smtClean="0"/>
              <a:t>Courts are not stores and litigants cannot simply buy what they want.  But they are entitled to feel that they are taken seriously.</a:t>
            </a:r>
          </a:p>
          <a:p>
            <a:pPr eaLnBrk="1" hangingPunct="1">
              <a:lnSpc>
                <a:spcPct val="90000"/>
              </a:lnSpc>
            </a:pPr>
            <a:r>
              <a:rPr lang="en-US" sz="2600" dirty="0" smtClean="0"/>
              <a:t>Respect for their rights.</a:t>
            </a:r>
          </a:p>
          <a:p>
            <a:pPr lvl="1" eaLnBrk="1" hangingPunct="1">
              <a:lnSpc>
                <a:spcPct val="90000"/>
              </a:lnSpc>
            </a:pPr>
            <a:r>
              <a:rPr lang="en-US" sz="2200" dirty="0" smtClean="0"/>
              <a:t>Give people information about what their rights are.  Emphasize that they have the right to bring their problems to court and that, when they do, those problems will be dealt with fairly.</a:t>
            </a:r>
          </a:p>
          <a:p>
            <a:pPr lvl="1" eaLnBrk="1" hangingPunct="1">
              <a:lnSpc>
                <a:spcPct val="90000"/>
              </a:lnSpc>
            </a:pPr>
            <a:r>
              <a:rPr lang="en-US" sz="2200" dirty="0" smtClean="0"/>
              <a:t>Tell them how to complain to higher authorities.</a:t>
            </a:r>
          </a:p>
        </p:txBody>
      </p:sp>
    </p:spTree>
    <p:extLst>
      <p:ext uri="{BB962C8B-B14F-4D97-AF65-F5344CB8AC3E}">
        <p14:creationId xmlns:p14="http://schemas.microsoft.com/office/powerpoint/2010/main" val="1023267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D11AE47-A307-4640-A81F-5B586800CE1E}" type="datetime1">
              <a:rPr lang="en-US"/>
              <a:pPr/>
              <a:t>12/2/2011</a:t>
            </a:fld>
            <a:endParaRPr lang="en-US"/>
          </a:p>
        </p:txBody>
      </p:sp>
      <p:sp>
        <p:nvSpPr>
          <p:cNvPr id="40963"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79D9046-52C8-46A9-BCFA-4FACC9643A05}" type="slidenum">
              <a:rPr lang="en-US"/>
              <a:pPr/>
              <a:t>35</a:t>
            </a:fld>
            <a:endParaRPr lang="en-US"/>
          </a:p>
        </p:txBody>
      </p:sp>
      <p:sp>
        <p:nvSpPr>
          <p:cNvPr id="40964" name="Rectangle 2"/>
          <p:cNvSpPr>
            <a:spLocks noGrp="1" noChangeArrowheads="1"/>
          </p:cNvSpPr>
          <p:nvPr>
            <p:ph type="title"/>
          </p:nvPr>
        </p:nvSpPr>
        <p:spPr/>
        <p:txBody>
          <a:bodyPr/>
          <a:lstStyle/>
          <a:p>
            <a:pPr eaLnBrk="1" hangingPunct="1"/>
            <a:r>
              <a:rPr lang="en-US" smtClean="0"/>
              <a:t>Trust</a:t>
            </a:r>
          </a:p>
        </p:txBody>
      </p:sp>
      <p:sp>
        <p:nvSpPr>
          <p:cNvPr id="40965" name="Rectangle 3"/>
          <p:cNvSpPr>
            <a:spLocks noGrp="1" noChangeArrowheads="1"/>
          </p:cNvSpPr>
          <p:nvPr>
            <p:ph type="body" idx="1"/>
          </p:nvPr>
        </p:nvSpPr>
        <p:spPr/>
        <p:txBody>
          <a:bodyPr/>
          <a:lstStyle/>
          <a:p>
            <a:pPr eaLnBrk="1" hangingPunct="1">
              <a:lnSpc>
                <a:spcPct val="90000"/>
              </a:lnSpc>
            </a:pPr>
            <a:r>
              <a:rPr lang="en-US" sz="2600" dirty="0"/>
              <a:t>T</a:t>
            </a:r>
            <a:r>
              <a:rPr lang="en-US" sz="2600" dirty="0" smtClean="0"/>
              <a:t>he central factor influencing public evaluations of judges is an assessment of the character of the decision maker (sincere, caring).</a:t>
            </a:r>
          </a:p>
          <a:p>
            <a:pPr lvl="1" eaLnBrk="1" hangingPunct="1">
              <a:lnSpc>
                <a:spcPct val="90000"/>
              </a:lnSpc>
            </a:pPr>
            <a:r>
              <a:rPr lang="en-US" sz="2200" dirty="0" smtClean="0"/>
              <a:t>Are you listening to and considering people’s views?</a:t>
            </a:r>
          </a:p>
          <a:p>
            <a:pPr lvl="1" eaLnBrk="1" hangingPunct="1">
              <a:lnSpc>
                <a:spcPct val="90000"/>
              </a:lnSpc>
            </a:pPr>
            <a:r>
              <a:rPr lang="en-US" sz="2200" dirty="0" smtClean="0"/>
              <a:t>Are you trying to do what is right for everyone involved?</a:t>
            </a:r>
          </a:p>
          <a:p>
            <a:pPr lvl="1" eaLnBrk="1" hangingPunct="1">
              <a:lnSpc>
                <a:spcPct val="90000"/>
              </a:lnSpc>
            </a:pPr>
            <a:r>
              <a:rPr lang="en-US" sz="2200" dirty="0" smtClean="0"/>
              <a:t>Are you acting in the interests of the parties, not out of personal prejudice? </a:t>
            </a:r>
          </a:p>
        </p:txBody>
      </p:sp>
    </p:spTree>
    <p:extLst>
      <p:ext uri="{BB962C8B-B14F-4D97-AF65-F5344CB8AC3E}">
        <p14:creationId xmlns:p14="http://schemas.microsoft.com/office/powerpoint/2010/main" val="404844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559951D-6A77-48E7-BB5F-85964D709B35}" type="datetime1">
              <a:rPr lang="en-US"/>
              <a:pPr/>
              <a:t>12/2/2011</a:t>
            </a:fld>
            <a:endParaRPr lang="en-US"/>
          </a:p>
        </p:txBody>
      </p:sp>
      <p:sp>
        <p:nvSpPr>
          <p:cNvPr id="41987"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21C3353-F47B-4D79-8A21-0C961C651426}" type="slidenum">
              <a:rPr lang="en-US"/>
              <a:pPr/>
              <a:t>36</a:t>
            </a:fld>
            <a:endParaRPr lang="en-US"/>
          </a:p>
        </p:txBody>
      </p:sp>
      <p:sp>
        <p:nvSpPr>
          <p:cNvPr id="41988" name="Rectangle 2"/>
          <p:cNvSpPr>
            <a:spLocks noGrp="1" noChangeArrowheads="1"/>
          </p:cNvSpPr>
          <p:nvPr>
            <p:ph type="title"/>
          </p:nvPr>
        </p:nvSpPr>
        <p:spPr>
          <a:xfrm>
            <a:off x="574675" y="304800"/>
            <a:ext cx="8001000" cy="990600"/>
          </a:xfrm>
        </p:spPr>
        <p:txBody>
          <a:bodyPr/>
          <a:lstStyle/>
          <a:p>
            <a:pPr eaLnBrk="1" hangingPunct="1"/>
            <a:r>
              <a:rPr lang="en-US" smtClean="0"/>
              <a:t>Case management implications.</a:t>
            </a:r>
          </a:p>
        </p:txBody>
      </p:sp>
      <p:sp>
        <p:nvSpPr>
          <p:cNvPr id="41989" name="Rectangle 3"/>
          <p:cNvSpPr>
            <a:spLocks noGrp="1" noChangeArrowheads="1"/>
          </p:cNvSpPr>
          <p:nvPr>
            <p:ph type="body" idx="1"/>
          </p:nvPr>
        </p:nvSpPr>
        <p:spPr/>
        <p:txBody>
          <a:bodyPr/>
          <a:lstStyle/>
          <a:p>
            <a:pPr eaLnBrk="1" hangingPunct="1">
              <a:lnSpc>
                <a:spcPct val="80000"/>
              </a:lnSpc>
            </a:pPr>
            <a:r>
              <a:rPr lang="en-US" sz="2200" dirty="0" smtClean="0"/>
              <a:t>What can you do to be viewed as trustworthy?</a:t>
            </a:r>
          </a:p>
          <a:p>
            <a:pPr lvl="1" eaLnBrk="1" hangingPunct="1">
              <a:lnSpc>
                <a:spcPct val="80000"/>
              </a:lnSpc>
            </a:pPr>
            <a:r>
              <a:rPr lang="en-US" sz="2000" dirty="0" smtClean="0"/>
              <a:t>Give evidence that you are listening to people</a:t>
            </a:r>
            <a:r>
              <a:rPr lang="en-US" sz="2000" dirty="0" smtClean="0"/>
              <a:t>.</a:t>
            </a:r>
            <a:endParaRPr lang="en-US" sz="1900" dirty="0" smtClean="0"/>
          </a:p>
          <a:p>
            <a:pPr lvl="2" eaLnBrk="1" hangingPunct="1">
              <a:lnSpc>
                <a:spcPct val="80000"/>
              </a:lnSpc>
            </a:pPr>
            <a:r>
              <a:rPr lang="en-US" sz="1900" dirty="0" smtClean="0"/>
              <a:t>Acknowledge people’s needs and concerns, even when you cannot base your decision on them.  Express awareness of and empathy for their situation.</a:t>
            </a:r>
          </a:p>
          <a:p>
            <a:pPr lvl="2" eaLnBrk="1" hangingPunct="1">
              <a:lnSpc>
                <a:spcPct val="80000"/>
              </a:lnSpc>
            </a:pPr>
            <a:r>
              <a:rPr lang="en-US" sz="1900" dirty="0" smtClean="0"/>
              <a:t>Take adequate time to consider arguments when making decisions.  Treat the matter seriously.</a:t>
            </a:r>
          </a:p>
          <a:p>
            <a:pPr lvl="1" eaLnBrk="1" hangingPunct="1">
              <a:lnSpc>
                <a:spcPct val="80000"/>
              </a:lnSpc>
            </a:pPr>
            <a:r>
              <a:rPr lang="en-US" sz="2000" dirty="0" smtClean="0"/>
              <a:t>Explain your decision.</a:t>
            </a:r>
          </a:p>
          <a:p>
            <a:pPr lvl="2" eaLnBrk="1" hangingPunct="1">
              <a:lnSpc>
                <a:spcPct val="80000"/>
              </a:lnSpc>
            </a:pPr>
            <a:r>
              <a:rPr lang="en-US" sz="1900" dirty="0" smtClean="0"/>
              <a:t>Demonstrate that you considered people’s arguments by referring to them</a:t>
            </a:r>
            <a:r>
              <a:rPr lang="en-US" sz="1900" dirty="0" smtClean="0"/>
              <a:t>.</a:t>
            </a:r>
            <a:endParaRPr lang="en-US" sz="1900" dirty="0" smtClean="0"/>
          </a:p>
        </p:txBody>
      </p:sp>
    </p:spTree>
    <p:extLst>
      <p:ext uri="{BB962C8B-B14F-4D97-AF65-F5344CB8AC3E}">
        <p14:creationId xmlns:p14="http://schemas.microsoft.com/office/powerpoint/2010/main" val="64744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0" y="457200"/>
            <a:ext cx="7958138" cy="1066800"/>
          </a:xfrm>
        </p:spPr>
        <p:txBody>
          <a:bodyPr/>
          <a:lstStyle/>
          <a:p>
            <a:r>
              <a:rPr lang="en-US" sz="3800" smtClean="0"/>
              <a:t>System level approach.</a:t>
            </a:r>
          </a:p>
        </p:txBody>
      </p:sp>
      <p:sp>
        <p:nvSpPr>
          <p:cNvPr id="23555" name="Rectangle 3"/>
          <p:cNvSpPr>
            <a:spLocks noGrp="1"/>
          </p:cNvSpPr>
          <p:nvPr>
            <p:ph type="body" idx="4294967295"/>
          </p:nvPr>
        </p:nvSpPr>
        <p:spPr>
          <a:xfrm>
            <a:off x="0" y="1905000"/>
            <a:ext cx="5105400" cy="4267200"/>
          </a:xfrm>
        </p:spPr>
        <p:txBody>
          <a:bodyPr/>
          <a:lstStyle/>
          <a:p>
            <a:pPr>
              <a:lnSpc>
                <a:spcPct val="80000"/>
              </a:lnSpc>
            </a:pPr>
            <a:r>
              <a:rPr lang="en-US" sz="3000" smtClean="0"/>
              <a:t>The California courts are already acting on this idea with a Procedural fairness initiative.</a:t>
            </a:r>
          </a:p>
          <a:p>
            <a:pPr lvl="1">
              <a:lnSpc>
                <a:spcPct val="80000"/>
              </a:lnSpc>
            </a:pPr>
            <a:r>
              <a:rPr lang="en-US" sz="1800" smtClean="0"/>
              <a:t>Based upon their own independent research confirming these ideas.</a:t>
            </a:r>
          </a:p>
          <a:p>
            <a:pPr lvl="1">
              <a:lnSpc>
                <a:spcPct val="80000"/>
              </a:lnSpc>
            </a:pPr>
            <a:r>
              <a:rPr lang="en-US" sz="1800" smtClean="0"/>
              <a:t>Responding to diversity, increases in pro se representation, public distrust of the courts.</a:t>
            </a:r>
          </a:p>
          <a:p>
            <a:pPr lvl="1">
              <a:lnSpc>
                <a:spcPct val="80000"/>
              </a:lnSpc>
            </a:pPr>
            <a:r>
              <a:rPr lang="en-US" sz="1800" smtClean="0"/>
              <a:t>Every experience with the courts – litigant, juror, etc. should build legitimacy.</a:t>
            </a:r>
          </a:p>
          <a:p>
            <a:pPr lvl="1">
              <a:lnSpc>
                <a:spcPct val="80000"/>
              </a:lnSpc>
            </a:pPr>
            <a:r>
              <a:rPr lang="en-US" sz="1800" smtClean="0"/>
              <a:t>This should occur at all stages: arresting officers; jail staff; court help-desk; bailiff; judge.</a:t>
            </a:r>
          </a:p>
        </p:txBody>
      </p:sp>
      <p:pic>
        <p:nvPicPr>
          <p:cNvPr id="23556" name="Picture 4" descr="profaira_Page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6210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81000" y="228600"/>
            <a:ext cx="8001000" cy="1066800"/>
          </a:xfrm>
        </p:spPr>
        <p:txBody>
          <a:bodyPr>
            <a:normAutofit fontScale="90000"/>
          </a:bodyPr>
          <a:lstStyle/>
          <a:p>
            <a:r>
              <a:rPr lang="en-US" sz="3800" dirty="0" smtClean="0"/>
              <a:t>Implementing change in an austere era.</a:t>
            </a:r>
          </a:p>
        </p:txBody>
      </p:sp>
      <p:sp>
        <p:nvSpPr>
          <p:cNvPr id="24579" name="Rectangle 3"/>
          <p:cNvSpPr>
            <a:spLocks noGrp="1"/>
          </p:cNvSpPr>
          <p:nvPr>
            <p:ph type="body" idx="4294967295"/>
          </p:nvPr>
        </p:nvSpPr>
        <p:spPr>
          <a:xfrm>
            <a:off x="457200" y="1371600"/>
            <a:ext cx="7315200" cy="3505200"/>
          </a:xfrm>
        </p:spPr>
        <p:txBody>
          <a:bodyPr>
            <a:normAutofit fontScale="92500" lnSpcReduction="20000"/>
          </a:bodyPr>
          <a:lstStyle/>
          <a:p>
            <a:r>
              <a:rPr lang="en-US" sz="2800" dirty="0" smtClean="0"/>
              <a:t>Changes in objective procedures to heighten perceived fairness can be straightforward.</a:t>
            </a:r>
          </a:p>
          <a:p>
            <a:pPr lvl="1">
              <a:spcBef>
                <a:spcPct val="40000"/>
              </a:spcBef>
            </a:pPr>
            <a:r>
              <a:rPr lang="en-US" sz="2400" dirty="0" smtClean="0"/>
              <a:t>Giving people a chance to tell their side of the story, explaining policies and procedures, giving reasons for decisions, providing ways to make complaints.</a:t>
            </a:r>
          </a:p>
          <a:p>
            <a:pPr>
              <a:spcBef>
                <a:spcPct val="40000"/>
              </a:spcBef>
            </a:pPr>
            <a:r>
              <a:rPr lang="en-US" sz="2800" dirty="0" smtClean="0"/>
              <a:t>These policy changes are inexpensive</a:t>
            </a:r>
            <a:r>
              <a:rPr lang="en-US" dirty="0" smtClean="0"/>
              <a:t>.</a:t>
            </a:r>
          </a:p>
          <a:p>
            <a:pPr lvl="1">
              <a:spcBef>
                <a:spcPct val="40000"/>
              </a:spcBef>
            </a:pPr>
            <a:r>
              <a:rPr lang="en-US" sz="2400" dirty="0" smtClean="0"/>
              <a:t>Not like adding more officers, buying expensive technology</a:t>
            </a:r>
          </a:p>
          <a:p>
            <a:pPr>
              <a:spcBef>
                <a:spcPct val="50000"/>
              </a:spcBef>
            </a:pPr>
            <a:r>
              <a:rPr lang="en-US" sz="2800" dirty="0" smtClean="0"/>
              <a:t>Low cost changes that are high impact.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smtClean="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smtClean="0"/>
              <a:t>Public trust and confidence.</a:t>
            </a:r>
          </a:p>
        </p:txBody>
      </p:sp>
      <p:sp>
        <p:nvSpPr>
          <p:cNvPr id="6147" name="Rectangle 3"/>
          <p:cNvSpPr>
            <a:spLocks noGrp="1"/>
          </p:cNvSpPr>
          <p:nvPr>
            <p:ph idx="1"/>
          </p:nvPr>
        </p:nvSpPr>
        <p:spPr/>
        <p:txBody>
          <a:bodyPr/>
          <a:lstStyle/>
          <a:p>
            <a:r>
              <a:rPr lang="en-US" dirty="0" smtClean="0"/>
              <a:t>Studies of the courts suggest that the objective quality of the criminal/civil justice system has improved over recent decades.</a:t>
            </a:r>
          </a:p>
          <a:p>
            <a:r>
              <a:rPr lang="en-US" dirty="0" smtClean="0"/>
              <a:t>These objective improvements in the delivery of justice have not been matched by higher levels of trust and confidence among Americans.</a:t>
            </a:r>
          </a:p>
          <a:p>
            <a:pPr lvl="1"/>
            <a:r>
              <a:rPr lang="en-US" dirty="0" smtClean="0"/>
              <a:t>This is especially true of minority group members.</a:t>
            </a:r>
          </a:p>
          <a:p>
            <a:r>
              <a:rPr lang="en-US" dirty="0" smtClean="0"/>
              <a:t>Trust remains an issue and many members of the public come to court without confidence in judges or the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mtClean="0"/>
              <a:t>Legitimacy.</a:t>
            </a:r>
          </a:p>
        </p:txBody>
      </p:sp>
      <p:sp>
        <p:nvSpPr>
          <p:cNvPr id="7171" name="Rectangle 3"/>
          <p:cNvSpPr>
            <a:spLocks noGrp="1"/>
          </p:cNvSpPr>
          <p:nvPr>
            <p:ph idx="1"/>
          </p:nvPr>
        </p:nvSpPr>
        <p:spPr/>
        <p:txBody>
          <a:bodyPr/>
          <a:lstStyle/>
          <a:p>
            <a:r>
              <a:rPr lang="en-US" dirty="0" smtClean="0"/>
              <a:t>These findings suggest that we address public views about the legitimacy of the courts directly as a distinct issue.</a:t>
            </a:r>
          </a:p>
          <a:p>
            <a:pPr lvl="1"/>
            <a:r>
              <a:rPr lang="en-US" dirty="0" smtClean="0"/>
              <a:t>Ask why people view the courts and the justice system as legitimate.</a:t>
            </a:r>
          </a:p>
          <a:p>
            <a:pPr lvl="1">
              <a:buFont typeface="Arial" charset="0"/>
              <a:buNone/>
            </a:pPr>
            <a:endParaRPr lang="en-US" dirty="0" smtClean="0"/>
          </a:p>
          <a:p>
            <a:pPr lvl="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smtClean="0"/>
              <a:t>Legitimacy.</a:t>
            </a:r>
          </a:p>
        </p:txBody>
      </p:sp>
      <p:sp>
        <p:nvSpPr>
          <p:cNvPr id="8195" name="Rectangle 3"/>
          <p:cNvSpPr>
            <a:spLocks noGrp="1"/>
          </p:cNvSpPr>
          <p:nvPr>
            <p:ph idx="1"/>
          </p:nvPr>
        </p:nvSpPr>
        <p:spPr/>
        <p:txBody>
          <a:bodyPr/>
          <a:lstStyle/>
          <a:p>
            <a:r>
              <a:rPr lang="en-US" dirty="0" smtClean="0"/>
              <a:t>Legitimacy reflects three related issues: </a:t>
            </a:r>
          </a:p>
          <a:p>
            <a:pPr lvl="1"/>
            <a:r>
              <a:rPr lang="en-US" dirty="0" smtClean="0"/>
              <a:t>Trust and confidence in the justice system  </a:t>
            </a:r>
          </a:p>
          <a:p>
            <a:pPr lvl="1"/>
            <a:r>
              <a:rPr lang="en-US" dirty="0" smtClean="0"/>
              <a:t>The willingness to defer to legal authority. </a:t>
            </a:r>
          </a:p>
          <a:p>
            <a:pPr lvl="1"/>
            <a:r>
              <a:rPr lang="en-US" dirty="0" smtClean="0"/>
              <a:t>Belief that the actions of legal authorities are morally correct and appropriate.</a:t>
            </a:r>
          </a:p>
          <a:p>
            <a:pPr>
              <a:spcBef>
                <a:spcPct val="40000"/>
              </a:spcBef>
            </a:pPr>
            <a:r>
              <a:rPr lang="en-US" dirty="0" smtClean="0"/>
              <a:t>Often indexed as trust and confidence.</a:t>
            </a:r>
          </a:p>
          <a:p>
            <a:pPr lvl="1">
              <a:buFont typeface="Arial" charset="0"/>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04800" y="304800"/>
            <a:ext cx="8272463" cy="1216025"/>
          </a:xfrm>
        </p:spPr>
        <p:txBody>
          <a:bodyPr>
            <a:normAutofit fontScale="90000"/>
          </a:bodyPr>
          <a:lstStyle/>
          <a:p>
            <a:r>
              <a:rPr lang="en-US" sz="4200" smtClean="0"/>
              <a:t>How can we influence legitimacy in the community?</a:t>
            </a:r>
          </a:p>
        </p:txBody>
      </p:sp>
      <p:sp>
        <p:nvSpPr>
          <p:cNvPr id="9219" name="Rectangle 3"/>
          <p:cNvSpPr>
            <a:spLocks noGrp="1"/>
          </p:cNvSpPr>
          <p:nvPr>
            <p:ph idx="1"/>
          </p:nvPr>
        </p:nvSpPr>
        <p:spPr>
          <a:xfrm>
            <a:off x="457200" y="1762125"/>
            <a:ext cx="8229600" cy="4364038"/>
          </a:xfrm>
        </p:spPr>
        <p:txBody>
          <a:bodyPr/>
          <a:lstStyle/>
          <a:p>
            <a:pPr>
              <a:spcBef>
                <a:spcPct val="40000"/>
              </a:spcBef>
            </a:pPr>
            <a:r>
              <a:rPr lang="en-US" dirty="0" smtClean="0"/>
              <a:t>We need to focus on how court policies and practices influence the views that the public has about legitimacy.</a:t>
            </a:r>
          </a:p>
          <a:p>
            <a:pPr lvl="1">
              <a:spcBef>
                <a:spcPct val="40000"/>
              </a:spcBef>
            </a:pPr>
            <a:r>
              <a:rPr lang="en-US" sz="2400" dirty="0" smtClean="0"/>
              <a:t>Especially focus on the views of the minority community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normAutofit fontScale="90000"/>
          </a:bodyPr>
          <a:lstStyle/>
          <a:p>
            <a:r>
              <a:rPr lang="en-US" sz="3800" smtClean="0"/>
              <a:t>What shapes legitimacy when people deal with the legal system?</a:t>
            </a:r>
          </a:p>
        </p:txBody>
      </p:sp>
      <p:sp>
        <p:nvSpPr>
          <p:cNvPr id="10243" name="Rectangle 3"/>
          <p:cNvSpPr>
            <a:spLocks noGrp="1"/>
          </p:cNvSpPr>
          <p:nvPr>
            <p:ph idx="1"/>
          </p:nvPr>
        </p:nvSpPr>
        <p:spPr>
          <a:xfrm>
            <a:off x="566738" y="1981200"/>
            <a:ext cx="8272462" cy="4038600"/>
          </a:xfrm>
        </p:spPr>
        <p:txBody>
          <a:bodyPr/>
          <a:lstStyle/>
          <a:p>
            <a:r>
              <a:rPr lang="en-US" dirty="0" smtClean="0"/>
              <a:t>The primary issue shaping people’s views about legitimacy when dealing with the legal system is whether authorities are exercising their authority in fair ways - </a:t>
            </a:r>
            <a:r>
              <a:rPr lang="en-US" dirty="0" smtClean="0">
                <a:solidFill>
                  <a:schemeClr val="accent2"/>
                </a:solidFill>
              </a:rPr>
              <a:t>procedural justice</a:t>
            </a:r>
            <a:r>
              <a:rPr lang="en-US" dirty="0" smtClean="0"/>
              <a:t>.</a:t>
            </a:r>
            <a:endParaRPr lang="en-US" sz="30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6EE034-B577-4241-A06B-25DA24FF1E75}" type="datetime1">
              <a:rPr lang="en-US"/>
              <a:pPr/>
              <a:t>12/2/2011</a:t>
            </a:fld>
            <a:endParaRPr lang="en-US"/>
          </a:p>
        </p:txBody>
      </p:sp>
      <p:sp>
        <p:nvSpPr>
          <p:cNvPr id="8195" name="Slide Number Placeholder 5"/>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A00899F-C692-41EF-B51C-4149300931D2}" type="slidenum">
              <a:rPr lang="en-US"/>
              <a:pPr/>
              <a:t>9</a:t>
            </a:fld>
            <a:endParaRPr lang="en-US"/>
          </a:p>
        </p:txBody>
      </p:sp>
      <p:sp>
        <p:nvSpPr>
          <p:cNvPr id="8196" name="Rectangle 2"/>
          <p:cNvSpPr>
            <a:spLocks noGrp="1" noChangeArrowheads="1"/>
          </p:cNvSpPr>
          <p:nvPr>
            <p:ph type="title"/>
          </p:nvPr>
        </p:nvSpPr>
        <p:spPr/>
        <p:txBody>
          <a:bodyPr/>
          <a:lstStyle/>
          <a:p>
            <a:pPr eaLnBrk="1" hangingPunct="1"/>
            <a:r>
              <a:rPr lang="en-US" smtClean="0"/>
              <a:t>Procedural justice as an idea.</a:t>
            </a:r>
          </a:p>
        </p:txBody>
      </p:sp>
      <p:sp>
        <p:nvSpPr>
          <p:cNvPr id="8197" name="Rectangle 3"/>
          <p:cNvSpPr>
            <a:spLocks noGrp="1" noChangeArrowheads="1"/>
          </p:cNvSpPr>
          <p:nvPr>
            <p:ph type="body" idx="1"/>
          </p:nvPr>
        </p:nvSpPr>
        <p:spPr/>
        <p:txBody>
          <a:bodyPr/>
          <a:lstStyle/>
          <a:p>
            <a:pPr eaLnBrk="1" hangingPunct="1"/>
            <a:r>
              <a:rPr lang="en-US" dirty="0" smtClean="0"/>
              <a:t>Procedural justice develops from research showing that the fairness of </a:t>
            </a:r>
            <a:r>
              <a:rPr lang="en-US" i="1" dirty="0" smtClean="0"/>
              <a:t>how cases are handled</a:t>
            </a:r>
            <a:r>
              <a:rPr lang="en-US" dirty="0" smtClean="0"/>
              <a:t> has an important influence upon people’s evaluations of their experience in the court/criminal justice system.</a:t>
            </a:r>
          </a:p>
          <a:p>
            <a:r>
              <a:rPr lang="en-US" dirty="0"/>
              <a:t>Procedural justice is more important than the outcome of those experiences.</a:t>
            </a:r>
          </a:p>
          <a:p>
            <a:pPr eaLnBrk="1" hangingPunct="1"/>
            <a:endParaRPr lang="en-US" dirty="0" smtClean="0"/>
          </a:p>
          <a:p>
            <a:pPr eaLnBrk="1" hangingPunct="1"/>
            <a:endParaRPr lang="en-US" dirty="0" smtClean="0"/>
          </a:p>
          <a:p>
            <a:pPr marL="274320" lvl="1" indent="0" eaLnBrk="1" hangingPunct="1">
              <a:buNone/>
            </a:pPr>
            <a:endParaRPr lang="en-US" dirty="0" smtClean="0"/>
          </a:p>
        </p:txBody>
      </p:sp>
    </p:spTree>
    <p:extLst>
      <p:ext uri="{BB962C8B-B14F-4D97-AF65-F5344CB8AC3E}">
        <p14:creationId xmlns:p14="http://schemas.microsoft.com/office/powerpoint/2010/main" val="1519456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416</TotalTime>
  <Words>1771</Words>
  <Application>Microsoft Office PowerPoint</Application>
  <PresentationFormat>On-screen Show (4:3)</PresentationFormat>
  <Paragraphs>205</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Clarity</vt:lpstr>
      <vt:lpstr>Chart</vt:lpstr>
      <vt:lpstr>Procedural justice and the courts</vt:lpstr>
      <vt:lpstr>Goals of the justice system.</vt:lpstr>
      <vt:lpstr>Conflicting goals?</vt:lpstr>
      <vt:lpstr>Public trust and confidence.</vt:lpstr>
      <vt:lpstr>Legitimacy.</vt:lpstr>
      <vt:lpstr>Legitimacy.</vt:lpstr>
      <vt:lpstr>How can we influence legitimacy in the community?</vt:lpstr>
      <vt:lpstr>What shapes legitimacy when people deal with the legal system?</vt:lpstr>
      <vt:lpstr>Procedural justice as an idea.</vt:lpstr>
      <vt:lpstr>Defined in terms of four issues.</vt:lpstr>
      <vt:lpstr>Studies suggest that judgments about court/policing practices shape public behavior</vt:lpstr>
      <vt:lpstr>Research studies support the role of procedural justice.</vt:lpstr>
      <vt:lpstr>Measures used in this study</vt:lpstr>
      <vt:lpstr>Why do people accept court decisions?</vt:lpstr>
      <vt:lpstr>Willingness to accept decisions based upon reason for being in court.</vt:lpstr>
      <vt:lpstr>Summary</vt:lpstr>
      <vt:lpstr>Common misconception #1.</vt:lpstr>
      <vt:lpstr>Procedural justice approach.</vt:lpstr>
      <vt:lpstr>Common misconception #2.</vt:lpstr>
      <vt:lpstr>PowerPoint Presentation</vt:lpstr>
      <vt:lpstr>Misconception #3.</vt:lpstr>
      <vt:lpstr>Trust and confidence in the California justice system by type of prior personal experience.</vt:lpstr>
      <vt:lpstr>Cost and delay.</vt:lpstr>
      <vt:lpstr>Justice in everyday law.</vt:lpstr>
      <vt:lpstr>Criminals.</vt:lpstr>
      <vt:lpstr>Victims.</vt:lpstr>
      <vt:lpstr>Which aspects of treatment matter?</vt:lpstr>
      <vt:lpstr>The meaning of procedural justice (California study – personal experience).</vt:lpstr>
      <vt:lpstr>Voice</vt:lpstr>
      <vt:lpstr>Case management implications.</vt:lpstr>
      <vt:lpstr>Neutrality</vt:lpstr>
      <vt:lpstr>Case management implications.</vt:lpstr>
      <vt:lpstr>Respect.</vt:lpstr>
      <vt:lpstr>Case management implications.</vt:lpstr>
      <vt:lpstr>Trust</vt:lpstr>
      <vt:lpstr>Case management implications.</vt:lpstr>
      <vt:lpstr>System level approach.</vt:lpstr>
      <vt:lpstr>Implementing change in an austere era.</vt:lpstr>
      <vt:lpstr>Thank you.</vt:lpstr>
    </vt:vector>
  </TitlesOfParts>
  <Company>DOJ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broadhel</dc:creator>
  <cp:lastModifiedBy>tomadmin</cp:lastModifiedBy>
  <cp:revision>24</cp:revision>
  <dcterms:created xsi:type="dcterms:W3CDTF">2010-11-03T18:41:10Z</dcterms:created>
  <dcterms:modified xsi:type="dcterms:W3CDTF">2011-12-02T12:17:19Z</dcterms:modified>
</cp:coreProperties>
</file>