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312" r:id="rId3"/>
    <p:sldId id="313" r:id="rId4"/>
    <p:sldId id="314" r:id="rId5"/>
    <p:sldId id="315" r:id="rId6"/>
    <p:sldId id="316" r:id="rId7"/>
    <p:sldId id="317"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8"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White" initials="JW" lastIdx="13" clrIdx="0">
    <p:extLst>
      <p:ext uri="{19B8F6BF-5375-455C-9EA6-DF929625EA0E}">
        <p15:presenceInfo xmlns:p15="http://schemas.microsoft.com/office/powerpoint/2012/main" userId="S::jwhite@principledtechnologies.com::19379139-236f-4316-aee6-23530430e03b" providerId="AD"/>
      </p:ext>
    </p:extLst>
  </p:cmAuthor>
  <p:cmAuthor id="2" name="Hassan DuRant" initials="HD" lastIdx="1" clrIdx="1">
    <p:extLst>
      <p:ext uri="{19B8F6BF-5375-455C-9EA6-DF929625EA0E}">
        <p15:presenceInfo xmlns:p15="http://schemas.microsoft.com/office/powerpoint/2012/main" userId="S::hdurant@principledtechnologies.com::380db13a-2058-46fb-bd5e-ce88ed45c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89" autoAdjust="0"/>
    <p:restoredTop sz="91800" autoAdjust="0"/>
  </p:normalViewPr>
  <p:slideViewPr>
    <p:cSldViewPr snapToGrid="0" snapToObjects="1">
      <p:cViewPr varScale="1">
        <p:scale>
          <a:sx n="91" d="100"/>
          <a:sy n="91" d="100"/>
        </p:scale>
        <p:origin x="792" y="6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D8373-7E0A-4349-A7E9-3D0A48B4E75E}" type="datetimeFigureOut">
              <a:rPr lang="en-US" smtClean="0"/>
              <a:t>3/9/2021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8159C-0190-5C4D-837E-D48D34D673C7}" type="slidenum">
              <a:rPr lang="en-US" smtClean="0"/>
              <a:t>‹#›</a:t>
            </a:fld>
            <a:endParaRPr lang="en-US" dirty="0"/>
          </a:p>
        </p:txBody>
      </p:sp>
    </p:spTree>
    <p:extLst>
      <p:ext uri="{BB962C8B-B14F-4D97-AF65-F5344CB8AC3E}">
        <p14:creationId xmlns:p14="http://schemas.microsoft.com/office/powerpoint/2010/main" val="21618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a:t>
            </a:fld>
            <a:endParaRPr lang="en-US" dirty="0"/>
          </a:p>
        </p:txBody>
      </p:sp>
    </p:spTree>
    <p:extLst>
      <p:ext uri="{BB962C8B-B14F-4D97-AF65-F5344CB8AC3E}">
        <p14:creationId xmlns:p14="http://schemas.microsoft.com/office/powerpoint/2010/main" val="428573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you’ll listen to scenarios and assess how ethical the subject’s actions were. </a:t>
            </a:r>
          </a:p>
        </p:txBody>
      </p:sp>
      <p:sp>
        <p:nvSpPr>
          <p:cNvPr id="4" name="Slide Number Placeholder 3"/>
          <p:cNvSpPr>
            <a:spLocks noGrp="1"/>
          </p:cNvSpPr>
          <p:nvPr>
            <p:ph type="sldNum" sz="quarter" idx="5"/>
          </p:nvPr>
        </p:nvSpPr>
        <p:spPr/>
        <p:txBody>
          <a:bodyPr/>
          <a:lstStyle/>
          <a:p>
            <a:fld id="{00B8159C-0190-5C4D-837E-D48D34D673C7}" type="slidenum">
              <a:rPr lang="en-US" smtClean="0"/>
              <a:t>10</a:t>
            </a:fld>
            <a:endParaRPr lang="en-US" dirty="0"/>
          </a:p>
        </p:txBody>
      </p:sp>
    </p:spTree>
    <p:extLst>
      <p:ext uri="{BB962C8B-B14F-4D97-AF65-F5344CB8AC3E}">
        <p14:creationId xmlns:p14="http://schemas.microsoft.com/office/powerpoint/2010/main" val="3790527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Script: </a:t>
            </a:r>
          </a:p>
          <a:p>
            <a:r>
              <a:rPr lang="en-US" sz="1200" b="0" i="0" kern="1200" dirty="0">
                <a:solidFill>
                  <a:schemeClr val="tx1"/>
                </a:solidFill>
                <a:effectLst/>
                <a:latin typeface="+mn-lt"/>
                <a:ea typeface="+mn-ea"/>
                <a:cs typeface="+mn-cs"/>
              </a:rPr>
              <a:t>Peter is interpreting as part of a VRI team where team members are in different locations. He is resting when he hears that the active interpreter has misinterpreted a word. At the next recess, he messages the interpreter coordinator to let her know. </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11</a:t>
            </a:fld>
            <a:endParaRPr lang="en-US" dirty="0"/>
          </a:p>
        </p:txBody>
      </p:sp>
    </p:spTree>
    <p:extLst>
      <p:ext uri="{BB962C8B-B14F-4D97-AF65-F5344CB8AC3E}">
        <p14:creationId xmlns:p14="http://schemas.microsoft.com/office/powerpoint/2010/main" val="254352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12</a:t>
            </a:fld>
            <a:endParaRPr lang="en-US" dirty="0"/>
          </a:p>
        </p:txBody>
      </p:sp>
    </p:spTree>
    <p:extLst>
      <p:ext uri="{BB962C8B-B14F-4D97-AF65-F5344CB8AC3E}">
        <p14:creationId xmlns:p14="http://schemas.microsoft.com/office/powerpoint/2010/main" val="3516352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Script: </a:t>
            </a:r>
          </a:p>
          <a:p>
            <a:r>
              <a:rPr lang="en-US" sz="1200" b="0" i="0" kern="1200" dirty="0">
                <a:solidFill>
                  <a:schemeClr val="tx1"/>
                </a:solidFill>
                <a:effectLst/>
                <a:latin typeface="+mn-lt"/>
                <a:ea typeface="+mn-ea"/>
                <a:cs typeface="+mn-cs"/>
              </a:rPr>
              <a:t>Elaine is a freelance interpreter who works in a cubicle office environment. Believing her co-workers to be at lunch, she played the court audio through speakers. 30 minutes into the hearing, she realized that two colleagues had overheard the confidential juvenile court proceedings. She immediately switched the audio to her headset and asked her co-workers not to tell anyone since the proceedings are confidential.</a:t>
            </a:r>
          </a:p>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13</a:t>
            </a:fld>
            <a:endParaRPr lang="en-US" dirty="0"/>
          </a:p>
        </p:txBody>
      </p:sp>
    </p:spTree>
    <p:extLst>
      <p:ext uri="{BB962C8B-B14F-4D97-AF65-F5344CB8AC3E}">
        <p14:creationId xmlns:p14="http://schemas.microsoft.com/office/powerpoint/2010/main" val="9374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14</a:t>
            </a:fld>
            <a:endParaRPr lang="en-US" dirty="0"/>
          </a:p>
        </p:txBody>
      </p:sp>
    </p:spTree>
    <p:extLst>
      <p:ext uri="{BB962C8B-B14F-4D97-AF65-F5344CB8AC3E}">
        <p14:creationId xmlns:p14="http://schemas.microsoft.com/office/powerpoint/2010/main" val="120408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Nice work. Remember that to be successful, you must provide accurate interpretation, be impartial, avoid conflicts of interest, preserve confidentiality, understand the limitations of your practice, and observe professional demeanor.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15</a:t>
            </a:fld>
            <a:endParaRPr lang="en-US" dirty="0"/>
          </a:p>
        </p:txBody>
      </p:sp>
    </p:spTree>
    <p:extLst>
      <p:ext uri="{BB962C8B-B14F-4D97-AF65-F5344CB8AC3E}">
        <p14:creationId xmlns:p14="http://schemas.microsoft.com/office/powerpoint/2010/main" val="321340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activity, you’ll identify who to contact for needs that may arise. </a:t>
            </a:r>
          </a:p>
        </p:txBody>
      </p:sp>
      <p:sp>
        <p:nvSpPr>
          <p:cNvPr id="4" name="Slide Number Placeholder 3"/>
          <p:cNvSpPr>
            <a:spLocks noGrp="1"/>
          </p:cNvSpPr>
          <p:nvPr>
            <p:ph type="sldNum" sz="quarter" idx="5"/>
          </p:nvPr>
        </p:nvSpPr>
        <p:spPr/>
        <p:txBody>
          <a:bodyPr/>
          <a:lstStyle/>
          <a:p>
            <a:fld id="{00B8159C-0190-5C4D-837E-D48D34D673C7}" type="slidenum">
              <a:rPr lang="en-US" smtClean="0"/>
              <a:t>16</a:t>
            </a:fld>
            <a:endParaRPr lang="en-US" dirty="0"/>
          </a:p>
        </p:txBody>
      </p:sp>
    </p:spTree>
    <p:extLst>
      <p:ext uri="{BB962C8B-B14F-4D97-AF65-F5344CB8AC3E}">
        <p14:creationId xmlns:p14="http://schemas.microsoft.com/office/powerpoint/2010/main" val="272122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17</a:t>
            </a:fld>
            <a:endParaRPr lang="en-US" dirty="0"/>
          </a:p>
        </p:txBody>
      </p:sp>
    </p:spTree>
    <p:extLst>
      <p:ext uri="{BB962C8B-B14F-4D97-AF65-F5344CB8AC3E}">
        <p14:creationId xmlns:p14="http://schemas.microsoft.com/office/powerpoint/2010/main" val="2016084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18</a:t>
            </a:fld>
            <a:endParaRPr lang="en-US" dirty="0"/>
          </a:p>
        </p:txBody>
      </p:sp>
    </p:spTree>
    <p:extLst>
      <p:ext uri="{BB962C8B-B14F-4D97-AF65-F5344CB8AC3E}">
        <p14:creationId xmlns:p14="http://schemas.microsoft.com/office/powerpoint/2010/main" val="3742459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19</a:t>
            </a:fld>
            <a:endParaRPr lang="en-US" dirty="0"/>
          </a:p>
        </p:txBody>
      </p:sp>
    </p:spTree>
    <p:extLst>
      <p:ext uri="{BB962C8B-B14F-4D97-AF65-F5344CB8AC3E}">
        <p14:creationId xmlns:p14="http://schemas.microsoft.com/office/powerpoint/2010/main" val="178555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Because it’s not always appropriate to verbally interrupt, you can use hand signals to convey messages to the court or to your VRI team. We’ve given you five hand gestures as examples, but you may decide on others with your team.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2</a:t>
            </a:fld>
            <a:endParaRPr lang="en-US" dirty="0"/>
          </a:p>
        </p:txBody>
      </p:sp>
    </p:spTree>
    <p:extLst>
      <p:ext uri="{BB962C8B-B14F-4D97-AF65-F5344CB8AC3E}">
        <p14:creationId xmlns:p14="http://schemas.microsoft.com/office/powerpoint/2010/main" val="3680801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20</a:t>
            </a:fld>
            <a:endParaRPr lang="en-US" dirty="0"/>
          </a:p>
        </p:txBody>
      </p:sp>
    </p:spTree>
    <p:extLst>
      <p:ext uri="{BB962C8B-B14F-4D97-AF65-F5344CB8AC3E}">
        <p14:creationId xmlns:p14="http://schemas.microsoft.com/office/powerpoint/2010/main" val="894901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21</a:t>
            </a:fld>
            <a:endParaRPr lang="en-US" dirty="0"/>
          </a:p>
        </p:txBody>
      </p:sp>
    </p:spTree>
    <p:extLst>
      <p:ext uri="{BB962C8B-B14F-4D97-AF65-F5344CB8AC3E}">
        <p14:creationId xmlns:p14="http://schemas.microsoft.com/office/powerpoint/2010/main" val="374834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22</a:t>
            </a:fld>
            <a:endParaRPr lang="en-US" dirty="0"/>
          </a:p>
        </p:txBody>
      </p:sp>
    </p:spTree>
    <p:extLst>
      <p:ext uri="{BB962C8B-B14F-4D97-AF65-F5344CB8AC3E}">
        <p14:creationId xmlns:p14="http://schemas.microsoft.com/office/powerpoint/2010/main" val="119131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23</a:t>
            </a:fld>
            <a:endParaRPr lang="en-US" dirty="0"/>
          </a:p>
        </p:txBody>
      </p:sp>
    </p:spTree>
    <p:extLst>
      <p:ext uri="{BB962C8B-B14F-4D97-AF65-F5344CB8AC3E}">
        <p14:creationId xmlns:p14="http://schemas.microsoft.com/office/powerpoint/2010/main" val="159753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24</a:t>
            </a:fld>
            <a:endParaRPr lang="en-US" dirty="0"/>
          </a:p>
        </p:txBody>
      </p:sp>
    </p:spTree>
    <p:extLst>
      <p:ext uri="{BB962C8B-B14F-4D97-AF65-F5344CB8AC3E}">
        <p14:creationId xmlns:p14="http://schemas.microsoft.com/office/powerpoint/2010/main" val="3356471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25</a:t>
            </a:fld>
            <a:endParaRPr lang="en-US" dirty="0"/>
          </a:p>
        </p:txBody>
      </p:sp>
    </p:spTree>
    <p:extLst>
      <p:ext uri="{BB962C8B-B14F-4D97-AF65-F5344CB8AC3E}">
        <p14:creationId xmlns:p14="http://schemas.microsoft.com/office/powerpoint/2010/main" val="2103190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Congratulations. You have completed the course “Providing Interpreting Services Using Video Remote Technology.” We’ve provided a list of VRI readiness tips for before, during, and after the hearing. You may download or print it for easy reference later. Thank you for your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Downloads are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http://www.ncsc.org/~/media/Files/PDF/Services%20and%20Experts/Areas%20of%20expertise/Language%20Access/VRI/3%20Interpreter%20Support/NCSC-Interpreter-Tips-For-Hearing-112519.ashx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http://www.ncsc.org/~/media/Files/PDF/Services%20and%20Experts/Areas%20of%20expertise/Language%20Access/VRI/3%20Interpreter%20Support/NCSC-Interpreter-Event-Checklist-112519.ashx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26</a:t>
            </a:fld>
            <a:endParaRPr lang="en-US" dirty="0"/>
          </a:p>
        </p:txBody>
      </p:sp>
    </p:spTree>
    <p:extLst>
      <p:ext uri="{BB962C8B-B14F-4D97-AF65-F5344CB8AC3E}">
        <p14:creationId xmlns:p14="http://schemas.microsoft.com/office/powerpoint/2010/main" val="124642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3</a:t>
            </a:fld>
            <a:endParaRPr lang="en-US" dirty="0"/>
          </a:p>
        </p:txBody>
      </p:sp>
    </p:spTree>
    <p:extLst>
      <p:ext uri="{BB962C8B-B14F-4D97-AF65-F5344CB8AC3E}">
        <p14:creationId xmlns:p14="http://schemas.microsoft.com/office/powerpoint/2010/main" val="382661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4</a:t>
            </a:fld>
            <a:endParaRPr lang="en-US" dirty="0"/>
          </a:p>
        </p:txBody>
      </p:sp>
    </p:spTree>
    <p:extLst>
      <p:ext uri="{BB962C8B-B14F-4D97-AF65-F5344CB8AC3E}">
        <p14:creationId xmlns:p14="http://schemas.microsoft.com/office/powerpoint/2010/main" val="203770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5</a:t>
            </a:fld>
            <a:endParaRPr lang="en-US" dirty="0"/>
          </a:p>
        </p:txBody>
      </p:sp>
    </p:spTree>
    <p:extLst>
      <p:ext uri="{BB962C8B-B14F-4D97-AF65-F5344CB8AC3E}">
        <p14:creationId xmlns:p14="http://schemas.microsoft.com/office/powerpoint/2010/main" val="196165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6</a:t>
            </a:fld>
            <a:endParaRPr lang="en-US" dirty="0"/>
          </a:p>
        </p:txBody>
      </p:sp>
    </p:spTree>
    <p:extLst>
      <p:ext uri="{BB962C8B-B14F-4D97-AF65-F5344CB8AC3E}">
        <p14:creationId xmlns:p14="http://schemas.microsoft.com/office/powerpoint/2010/main" val="107865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7</a:t>
            </a:fld>
            <a:endParaRPr lang="en-US" dirty="0"/>
          </a:p>
        </p:txBody>
      </p:sp>
    </p:spTree>
    <p:extLst>
      <p:ext uri="{BB962C8B-B14F-4D97-AF65-F5344CB8AC3E}">
        <p14:creationId xmlns:p14="http://schemas.microsoft.com/office/powerpoint/2010/main" val="29218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8</a:t>
            </a:fld>
            <a:endParaRPr lang="en-US" dirty="0"/>
          </a:p>
        </p:txBody>
      </p:sp>
    </p:spTree>
    <p:extLst>
      <p:ext uri="{BB962C8B-B14F-4D97-AF65-F5344CB8AC3E}">
        <p14:creationId xmlns:p14="http://schemas.microsoft.com/office/powerpoint/2010/main" val="103557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9</a:t>
            </a:fld>
            <a:endParaRPr lang="en-US" dirty="0"/>
          </a:p>
        </p:txBody>
      </p:sp>
    </p:spTree>
    <p:extLst>
      <p:ext uri="{BB962C8B-B14F-4D97-AF65-F5344CB8AC3E}">
        <p14:creationId xmlns:p14="http://schemas.microsoft.com/office/powerpoint/2010/main" val="46946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CCF2-0087-CE44-8C2D-E9EDCF036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12FF5D-1E9D-D44C-8DC4-5A3C975AC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471EAE-44CA-E745-ACE1-95E9038C1DCF}"/>
              </a:ext>
            </a:extLst>
          </p:cNvPr>
          <p:cNvSpPr>
            <a:spLocks noGrp="1"/>
          </p:cNvSpPr>
          <p:nvPr>
            <p:ph type="dt" sz="half" idx="10"/>
          </p:nvPr>
        </p:nvSpPr>
        <p:spPr/>
        <p:txBody>
          <a:bodyPr/>
          <a:lstStyle/>
          <a:p>
            <a:fld id="{21615A7D-21DB-2E4B-96F9-4A2D864C72EA}" type="datetimeFigureOut">
              <a:rPr lang="en-US" smtClean="0"/>
              <a:t>3/9/2021</a:t>
            </a:fld>
            <a:endParaRPr lang="en-US" dirty="0"/>
          </a:p>
        </p:txBody>
      </p:sp>
      <p:sp>
        <p:nvSpPr>
          <p:cNvPr id="5" name="Footer Placeholder 4">
            <a:extLst>
              <a:ext uri="{FF2B5EF4-FFF2-40B4-BE49-F238E27FC236}">
                <a16:creationId xmlns:a16="http://schemas.microsoft.com/office/drawing/2014/main" id="{BFC1C36F-C0FE-0A41-B817-776DAC48D5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80CFC7-F8DE-024F-AD34-6FCE797135B9}"/>
              </a:ext>
            </a:extLst>
          </p:cNvPr>
          <p:cNvSpPr>
            <a:spLocks noGrp="1"/>
          </p:cNvSpPr>
          <p:nvPr>
            <p:ph type="sldNum" sz="quarter" idx="12"/>
          </p:nvPr>
        </p:nvSpPr>
        <p:spPr/>
        <p:txBody>
          <a:bodyPr/>
          <a:lstStyle/>
          <a:p>
            <a:fld id="{DA928552-1846-F24B-A309-9D508CCCF29B}" type="slidenum">
              <a:rPr lang="en-US" smtClean="0"/>
              <a:t>‹#›</a:t>
            </a:fld>
            <a:endParaRPr lang="en-US" dirty="0"/>
          </a:p>
        </p:txBody>
      </p:sp>
    </p:spTree>
    <p:extLst>
      <p:ext uri="{BB962C8B-B14F-4D97-AF65-F5344CB8AC3E}">
        <p14:creationId xmlns:p14="http://schemas.microsoft.com/office/powerpoint/2010/main" val="374277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1AB6-AC94-9C48-A241-8DCB6735E8A2}"/>
              </a:ext>
            </a:extLst>
          </p:cNvPr>
          <p:cNvSpPr>
            <a:spLocks noGrp="1"/>
          </p:cNvSpPr>
          <p:nvPr>
            <p:ph type="title"/>
          </p:nvPr>
        </p:nvSpPr>
        <p:spPr>
          <a:xfrm>
            <a:off x="838200" y="1002665"/>
            <a:ext cx="10515600" cy="822960"/>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DF16F6A0-79D1-1849-BDCA-F9919804C0A2}"/>
              </a:ext>
            </a:extLst>
          </p:cNvPr>
          <p:cNvSpPr>
            <a:spLocks noGrp="1"/>
          </p:cNvSpPr>
          <p:nvPr>
            <p:ph idx="1"/>
          </p:nvPr>
        </p:nvSpPr>
        <p:spPr/>
        <p:txBody>
          <a:bodyPr tIns="0">
            <a:noAutofit/>
          </a:bodyPr>
          <a:lstStyle>
            <a:lvl1pPr marL="0" indent="0">
              <a:lnSpc>
                <a:spcPct val="120000"/>
              </a:lnSpc>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2CF811-A604-4946-A4AA-642D4F6D033B}"/>
              </a:ext>
            </a:extLst>
          </p:cNvPr>
          <p:cNvSpPr>
            <a:spLocks noGrp="1"/>
          </p:cNvSpPr>
          <p:nvPr>
            <p:ph type="dt" sz="half" idx="10"/>
          </p:nvPr>
        </p:nvSpPr>
        <p:spPr/>
        <p:txBody>
          <a:bodyPr/>
          <a:lstStyle/>
          <a:p>
            <a:fld id="{21615A7D-21DB-2E4B-96F9-4A2D864C72EA}" type="datetimeFigureOut">
              <a:rPr lang="en-US" smtClean="0"/>
              <a:t>3/9/2021</a:t>
            </a:fld>
            <a:endParaRPr lang="en-US" dirty="0"/>
          </a:p>
        </p:txBody>
      </p:sp>
      <p:sp>
        <p:nvSpPr>
          <p:cNvPr id="5" name="Footer Placeholder 4">
            <a:extLst>
              <a:ext uri="{FF2B5EF4-FFF2-40B4-BE49-F238E27FC236}">
                <a16:creationId xmlns:a16="http://schemas.microsoft.com/office/drawing/2014/main" id="{20CE922D-1929-084E-AF60-605A18F8C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B6866B-CA5A-4C45-8938-917B58BC804C}"/>
              </a:ext>
            </a:extLst>
          </p:cNvPr>
          <p:cNvSpPr>
            <a:spLocks noGrp="1"/>
          </p:cNvSpPr>
          <p:nvPr>
            <p:ph type="sldNum" sz="quarter" idx="12"/>
          </p:nvPr>
        </p:nvSpPr>
        <p:spPr/>
        <p:txBody>
          <a:bodyPr/>
          <a:lstStyle/>
          <a:p>
            <a:fld id="{DA928552-1846-F24B-A309-9D508CCCF29B}" type="slidenum">
              <a:rPr lang="en-US" smtClean="0"/>
              <a:t>‹#›</a:t>
            </a:fld>
            <a:endParaRPr lang="en-US" dirty="0"/>
          </a:p>
        </p:txBody>
      </p:sp>
    </p:spTree>
    <p:extLst>
      <p:ext uri="{BB962C8B-B14F-4D97-AF65-F5344CB8AC3E}">
        <p14:creationId xmlns:p14="http://schemas.microsoft.com/office/powerpoint/2010/main" val="2695973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3C3D0-260C-FA42-A041-91C976AA1B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23CC03-7B79-8D4F-9B6A-E0F32BC6F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E2189-C666-6948-A582-AF15D7B8AE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1615A7D-21DB-2E4B-96F9-4A2D864C72EA}" type="datetimeFigureOut">
              <a:rPr lang="en-US" smtClean="0"/>
              <a:pPr/>
              <a:t>3/9/2021</a:t>
            </a:fld>
            <a:endParaRPr lang="en-US" dirty="0"/>
          </a:p>
        </p:txBody>
      </p:sp>
      <p:sp>
        <p:nvSpPr>
          <p:cNvPr id="5" name="Footer Placeholder 4">
            <a:extLst>
              <a:ext uri="{FF2B5EF4-FFF2-40B4-BE49-F238E27FC236}">
                <a16:creationId xmlns:a16="http://schemas.microsoft.com/office/drawing/2014/main" id="{68DD464E-83AA-2242-9D8D-B1114805E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87962E77-9156-C84C-A0CF-9B8843D38B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A928552-1846-F24B-A309-9D508CCCF29B}" type="slidenum">
              <a:rPr lang="en-US" smtClean="0"/>
              <a:pPr/>
              <a:t>‹#›</a:t>
            </a:fld>
            <a:endParaRPr lang="en-US" dirty="0"/>
          </a:p>
        </p:txBody>
      </p:sp>
    </p:spTree>
    <p:extLst>
      <p:ext uri="{BB962C8B-B14F-4D97-AF65-F5344CB8AC3E}">
        <p14:creationId xmlns:p14="http://schemas.microsoft.com/office/powerpoint/2010/main" val="17993745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accent6">
              <a:lumMod val="75000"/>
            </a:schemeClr>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A0D3C-6F42-0147-B55C-4F458A49F323}"/>
              </a:ext>
            </a:extLst>
          </p:cNvPr>
          <p:cNvSpPr>
            <a:spLocks noGrp="1"/>
          </p:cNvSpPr>
          <p:nvPr>
            <p:ph type="ctrTitle"/>
          </p:nvPr>
        </p:nvSpPr>
        <p:spPr/>
        <p:txBody>
          <a:bodyPr/>
          <a:lstStyle/>
          <a:p>
            <a:r>
              <a:rPr lang="en-US" dirty="0"/>
              <a:t> </a:t>
            </a:r>
          </a:p>
        </p:txBody>
      </p:sp>
      <p:sp>
        <p:nvSpPr>
          <p:cNvPr id="9" name="Hexagon 8">
            <a:extLst>
              <a:ext uri="{FF2B5EF4-FFF2-40B4-BE49-F238E27FC236}">
                <a16:creationId xmlns:a16="http://schemas.microsoft.com/office/drawing/2014/main" id="{7A3A4635-77FE-4743-9539-89844E6FF23E}"/>
              </a:ext>
            </a:extLst>
          </p:cNvPr>
          <p:cNvSpPr/>
          <p:nvPr/>
        </p:nvSpPr>
        <p:spPr>
          <a:xfrm>
            <a:off x="2137286" y="2316163"/>
            <a:ext cx="8273846" cy="2752609"/>
          </a:xfrm>
          <a:prstGeom prst="hexagon">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tIns="274320" rtlCol="0" anchor="ctr"/>
          <a:lstStyle/>
          <a:p>
            <a:pPr algn="ctr"/>
            <a:r>
              <a:rPr lang="en-US" sz="3600" dirty="0">
                <a:solidFill>
                  <a:schemeClr val="bg1"/>
                </a:solidFill>
                <a:latin typeface="Georgia" panose="02040502050405020303" pitchFamily="18" charset="0"/>
              </a:rPr>
              <a:t>Assessing Your </a:t>
            </a:r>
          </a:p>
          <a:p>
            <a:pPr algn="ctr"/>
            <a:r>
              <a:rPr lang="en-US" sz="3600" dirty="0">
                <a:solidFill>
                  <a:schemeClr val="bg1"/>
                </a:solidFill>
                <a:latin typeface="Georgia" panose="02040502050405020303" pitchFamily="18" charset="0"/>
              </a:rPr>
              <a:t>Readiness for VRI</a:t>
            </a:r>
          </a:p>
        </p:txBody>
      </p:sp>
      <p:sp>
        <p:nvSpPr>
          <p:cNvPr id="8" name="Subtitle 4">
            <a:extLst>
              <a:ext uri="{FF2B5EF4-FFF2-40B4-BE49-F238E27FC236}">
                <a16:creationId xmlns:a16="http://schemas.microsoft.com/office/drawing/2014/main" id="{64A36E72-6E40-344C-9C47-251C0F820CA1}"/>
              </a:ext>
            </a:extLst>
          </p:cNvPr>
          <p:cNvSpPr txBox="1">
            <a:spLocks/>
          </p:cNvSpPr>
          <p:nvPr/>
        </p:nvSpPr>
        <p:spPr>
          <a:xfrm>
            <a:off x="1954161" y="2844512"/>
            <a:ext cx="8640097" cy="30628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3"/>
                </a:solidFill>
              </a:rPr>
              <a:t>MODULE 4</a:t>
            </a:r>
          </a:p>
        </p:txBody>
      </p:sp>
      <p:sp>
        <p:nvSpPr>
          <p:cNvPr id="11" name="Rectangle 10">
            <a:extLst>
              <a:ext uri="{FF2B5EF4-FFF2-40B4-BE49-F238E27FC236}">
                <a16:creationId xmlns:a16="http://schemas.microsoft.com/office/drawing/2014/main" id="{A6F29F0A-F9FE-8D46-B8D0-51C6172798A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 name="Rectangle 5">
            <a:extLst>
              <a:ext uri="{FF2B5EF4-FFF2-40B4-BE49-F238E27FC236}">
                <a16:creationId xmlns:a16="http://schemas.microsoft.com/office/drawing/2014/main" id="{4DD76560-EECE-AD42-A4D7-712B18DE20A6}"/>
              </a:ext>
            </a:extLst>
          </p:cNvPr>
          <p:cNvSpPr>
            <a:spLocks noChangeAspect="1"/>
          </p:cNvSpPr>
          <p:nvPr/>
        </p:nvSpPr>
        <p:spPr>
          <a:xfrm>
            <a:off x="501315" y="-70894"/>
            <a:ext cx="2283995" cy="119325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3" name="Picture 2" descr="A close up of a logo&#10;&#10;Description automatically generated">
            <a:extLst>
              <a:ext uri="{FF2B5EF4-FFF2-40B4-BE49-F238E27FC236}">
                <a16:creationId xmlns:a16="http://schemas.microsoft.com/office/drawing/2014/main" id="{10EFB97A-B72D-DF43-9E34-3703FD6EC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1" y="126940"/>
            <a:ext cx="1755648" cy="731520"/>
          </a:xfrm>
          <a:prstGeom prst="rect">
            <a:avLst/>
          </a:prstGeom>
        </p:spPr>
      </p:pic>
    </p:spTree>
    <p:extLst>
      <p:ext uri="{BB962C8B-B14F-4D97-AF65-F5344CB8AC3E}">
        <p14:creationId xmlns:p14="http://schemas.microsoft.com/office/powerpoint/2010/main" val="98690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C29160-9A95-4FF4-AB9B-3DA93A378C7E}"/>
              </a:ext>
            </a:extLst>
          </p:cNvPr>
          <p:cNvSpPr>
            <a:spLocks noChangeAspect="1"/>
          </p:cNvSpPr>
          <p:nvPr/>
        </p:nvSpPr>
        <p:spPr>
          <a:xfrm>
            <a:off x="8667750" y="310261"/>
            <a:ext cx="3646170" cy="654774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Ethics 1 of 2</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8972549" y="967201"/>
            <a:ext cx="3029437" cy="4082032"/>
          </a:xfrm>
        </p:spPr>
        <p:txBody>
          <a:bodyPr rIns="0">
            <a:noAutofit/>
          </a:bodyPr>
          <a:lstStyle/>
          <a:p>
            <a:r>
              <a:rPr lang="en-US" sz="1800" i="1" dirty="0">
                <a:solidFill>
                  <a:schemeClr val="accent6">
                    <a:lumMod val="75000"/>
                  </a:schemeClr>
                </a:solidFill>
              </a:rPr>
              <a:t>Listen to Peter’s response, then evaluate the degree to which he did or did not adhere to the code of ethics.</a:t>
            </a:r>
          </a:p>
          <a:p>
            <a:endParaRPr lang="en-US" sz="1800" i="1" dirty="0">
              <a:solidFill>
                <a:schemeClr val="accent6">
                  <a:lumMod val="75000"/>
                </a:schemeClr>
              </a:solidFill>
            </a:endParaRPr>
          </a:p>
        </p:txBody>
      </p:sp>
      <p:pic>
        <p:nvPicPr>
          <p:cNvPr id="4" name="Picture 3" descr="A person sitting in front of a computer&#10;&#10;Description automatically generated">
            <a:extLst>
              <a:ext uri="{FF2B5EF4-FFF2-40B4-BE49-F238E27FC236}">
                <a16:creationId xmlns:a16="http://schemas.microsoft.com/office/drawing/2014/main" id="{6901FE15-163F-4454-B214-315471081224}"/>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a:stretch/>
        </p:blipFill>
        <p:spPr>
          <a:xfrm>
            <a:off x="705035" y="1790161"/>
            <a:ext cx="7351516" cy="4477289"/>
          </a:xfrm>
          <a:prstGeom prst="rect">
            <a:avLst/>
          </a:prstGeom>
        </p:spPr>
      </p:pic>
      <p:sp>
        <p:nvSpPr>
          <p:cNvPr id="3" name="Rectangle 2">
            <a:extLst>
              <a:ext uri="{FF2B5EF4-FFF2-40B4-BE49-F238E27FC236}">
                <a16:creationId xmlns:a16="http://schemas.microsoft.com/office/drawing/2014/main" id="{8873AEF0-9892-4BB7-8847-F977B80D6461}"/>
              </a:ext>
            </a:extLst>
          </p:cNvPr>
          <p:cNvSpPr/>
          <p:nvPr/>
        </p:nvSpPr>
        <p:spPr>
          <a:xfrm>
            <a:off x="-121920" y="-37211"/>
            <a:ext cx="13415592" cy="6895211"/>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D76E978-79EE-47C5-8CDB-6E00DD276FA1}"/>
              </a:ext>
            </a:extLst>
          </p:cNvPr>
          <p:cNvSpPr/>
          <p:nvPr/>
        </p:nvSpPr>
        <p:spPr>
          <a:xfrm>
            <a:off x="2572059" y="635137"/>
            <a:ext cx="7047873" cy="5897987"/>
          </a:xfrm>
          <a:prstGeom prst="hexagon">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CEB459C-89FD-4501-AD08-7A8D86275963}"/>
              </a:ext>
            </a:extLst>
          </p:cNvPr>
          <p:cNvSpPr txBox="1">
            <a:spLocks/>
          </p:cNvSpPr>
          <p:nvPr/>
        </p:nvSpPr>
        <p:spPr>
          <a:xfrm>
            <a:off x="3602176" y="2448714"/>
            <a:ext cx="4987637" cy="3567592"/>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accent6">
                    <a:lumMod val="75000"/>
                  </a:schemeClr>
                </a:solidFill>
              </a:rPr>
              <a:t>Your ethical duties remain the same when you  serve as a video remote interpreter. </a:t>
            </a:r>
          </a:p>
          <a:p>
            <a:pPr algn="ctr"/>
            <a:endParaRPr lang="en-US" sz="1800" dirty="0">
              <a:solidFill>
                <a:schemeClr val="accent6">
                  <a:lumMod val="75000"/>
                </a:schemeClr>
              </a:solidFill>
            </a:endParaRPr>
          </a:p>
          <a:p>
            <a:pPr algn="ctr"/>
            <a:r>
              <a:rPr lang="en-US" sz="1800" dirty="0">
                <a:solidFill>
                  <a:schemeClr val="accent6">
                    <a:lumMod val="75000"/>
                  </a:schemeClr>
                </a:solidFill>
              </a:rPr>
              <a:t>In this section, you’ll hear about two video remote interpreters and evaluate the ethical nature of their decisions.</a:t>
            </a:r>
          </a:p>
        </p:txBody>
      </p:sp>
      <p:sp>
        <p:nvSpPr>
          <p:cNvPr id="14" name="Title 5">
            <a:extLst>
              <a:ext uri="{FF2B5EF4-FFF2-40B4-BE49-F238E27FC236}">
                <a16:creationId xmlns:a16="http://schemas.microsoft.com/office/drawing/2014/main" id="{637A2438-D8C4-42B5-964C-448670682D4E}"/>
              </a:ext>
            </a:extLst>
          </p:cNvPr>
          <p:cNvSpPr txBox="1">
            <a:spLocks/>
          </p:cNvSpPr>
          <p:nvPr/>
        </p:nvSpPr>
        <p:spPr>
          <a:xfrm>
            <a:off x="2795350" y="1608803"/>
            <a:ext cx="6601287" cy="822960"/>
          </a:xfrm>
          <a:prstGeom prst="rect">
            <a:avLst/>
          </a:prstGeom>
        </p:spPr>
        <p:txBody>
          <a:bodyPr vert="horz" lIns="0" tIns="45720" rIns="91440" bIns="45720" rtlCol="0" anchor="t" anchorCtr="0">
            <a:noAutofit/>
          </a:bodyPr>
          <a:lstStyle>
            <a:lvl1pPr algn="l" defTabSz="914400" rtl="0" eaLnBrk="1" latinLnBrk="0" hangingPunct="1">
              <a:lnSpc>
                <a:spcPct val="90000"/>
              </a:lnSpc>
              <a:spcBef>
                <a:spcPct val="0"/>
              </a:spcBef>
              <a:buNone/>
              <a:defRPr sz="3600" kern="1200">
                <a:solidFill>
                  <a:schemeClr val="accent6">
                    <a:lumMod val="75000"/>
                  </a:schemeClr>
                </a:solidFill>
                <a:latin typeface="Georgia" panose="02040502050405020303" pitchFamily="18" charset="0"/>
                <a:ea typeface="+mj-ea"/>
                <a:cs typeface="+mj-cs"/>
              </a:defRPr>
            </a:lvl1pPr>
          </a:lstStyle>
          <a:p>
            <a:pPr algn="ctr"/>
            <a:r>
              <a:rPr lang="en-US" dirty="0"/>
              <a:t>Ethics</a:t>
            </a:r>
          </a:p>
        </p:txBody>
      </p:sp>
      <p:pic>
        <p:nvPicPr>
          <p:cNvPr id="5" name="17B">
            <a:hlinkClick r:id="" action="ppaction://media"/>
            <a:extLst>
              <a:ext uri="{FF2B5EF4-FFF2-40B4-BE49-F238E27FC236}">
                <a16:creationId xmlns:a16="http://schemas.microsoft.com/office/drawing/2014/main" id="{F422ACF2-394C-4F57-9914-C94951523C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25" y="2061542"/>
            <a:ext cx="487363" cy="487363"/>
          </a:xfrm>
          <a:prstGeom prst="rect">
            <a:avLst/>
          </a:prstGeom>
        </p:spPr>
      </p:pic>
    </p:spTree>
    <p:extLst>
      <p:ext uri="{BB962C8B-B14F-4D97-AF65-F5344CB8AC3E}">
        <p14:creationId xmlns:p14="http://schemas.microsoft.com/office/powerpoint/2010/main" val="406886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C29160-9A95-4FF4-AB9B-3DA93A378C7E}"/>
              </a:ext>
            </a:extLst>
          </p:cNvPr>
          <p:cNvSpPr>
            <a:spLocks noChangeAspect="1"/>
          </p:cNvSpPr>
          <p:nvPr/>
        </p:nvSpPr>
        <p:spPr>
          <a:xfrm>
            <a:off x="8667750" y="310261"/>
            <a:ext cx="3646170" cy="654774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Ethics 1 of 2</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8972549" y="967201"/>
            <a:ext cx="3029437" cy="4082032"/>
          </a:xfrm>
        </p:spPr>
        <p:txBody>
          <a:bodyPr lIns="0" rIns="0">
            <a:noAutofit/>
          </a:bodyPr>
          <a:lstStyle/>
          <a:p>
            <a:r>
              <a:rPr lang="en-US" sz="1800" i="1" dirty="0">
                <a:solidFill>
                  <a:schemeClr val="accent6">
                    <a:lumMod val="75000"/>
                  </a:schemeClr>
                </a:solidFill>
              </a:rPr>
              <a:t>Listen to Peter’s response, then evaluate the degree to which he did or did not adhere to the code of ethics.</a:t>
            </a:r>
          </a:p>
          <a:p>
            <a:endParaRPr lang="en-US" sz="1800" i="1" dirty="0">
              <a:solidFill>
                <a:schemeClr val="accent6">
                  <a:lumMod val="75000"/>
                </a:schemeClr>
              </a:solidFill>
            </a:endParaRPr>
          </a:p>
        </p:txBody>
      </p:sp>
      <p:pic>
        <p:nvPicPr>
          <p:cNvPr id="4" name="Picture 3" descr="A person sitting in front of a computer&#10;&#10;Description automatically generated">
            <a:extLst>
              <a:ext uri="{FF2B5EF4-FFF2-40B4-BE49-F238E27FC236}">
                <a16:creationId xmlns:a16="http://schemas.microsoft.com/office/drawing/2014/main" id="{6901FE15-163F-4454-B214-315471081224}"/>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a:stretch/>
        </p:blipFill>
        <p:spPr>
          <a:xfrm>
            <a:off x="705035" y="1790161"/>
            <a:ext cx="7351516" cy="4477289"/>
          </a:xfrm>
          <a:prstGeom prst="rect">
            <a:avLst/>
          </a:prstGeom>
        </p:spPr>
      </p:pic>
      <p:pic>
        <p:nvPicPr>
          <p:cNvPr id="5" name="17B">
            <a:hlinkClick r:id="" action="ppaction://media"/>
            <a:extLst>
              <a:ext uri="{FF2B5EF4-FFF2-40B4-BE49-F238E27FC236}">
                <a16:creationId xmlns:a16="http://schemas.microsoft.com/office/drawing/2014/main" id="{F422ACF2-394C-4F57-9914-C94951523C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25" y="2061542"/>
            <a:ext cx="487363" cy="487363"/>
          </a:xfrm>
          <a:prstGeom prst="rect">
            <a:avLst/>
          </a:prstGeom>
        </p:spPr>
      </p:pic>
    </p:spTree>
    <p:extLst>
      <p:ext uri="{BB962C8B-B14F-4D97-AF65-F5344CB8AC3E}">
        <p14:creationId xmlns:p14="http://schemas.microsoft.com/office/powerpoint/2010/main" val="38140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C29160-9A95-4FF4-AB9B-3DA93A378C7E}"/>
              </a:ext>
            </a:extLst>
          </p:cNvPr>
          <p:cNvSpPr>
            <a:spLocks noChangeAspect="1"/>
          </p:cNvSpPr>
          <p:nvPr/>
        </p:nvSpPr>
        <p:spPr>
          <a:xfrm>
            <a:off x="8667750" y="310261"/>
            <a:ext cx="3646170" cy="654774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Ethics 1 of 2</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8972549" y="967200"/>
            <a:ext cx="3029437" cy="5093357"/>
          </a:xfrm>
        </p:spPr>
        <p:txBody>
          <a:bodyPr lIns="0" rIns="0">
            <a:noAutofit/>
          </a:bodyPr>
          <a:lstStyle/>
          <a:p>
            <a:r>
              <a:rPr lang="en-US" sz="1800" i="1" dirty="0">
                <a:solidFill>
                  <a:schemeClr val="accent6">
                    <a:lumMod val="75000"/>
                  </a:schemeClr>
                </a:solidFill>
              </a:rPr>
              <a:t>Listen to Peter’s response, then evaluate the degree to which he did or did not adhere to the code of ethics.</a:t>
            </a:r>
          </a:p>
          <a:p>
            <a:endParaRPr lang="en-US" sz="1800" i="1" dirty="0">
              <a:solidFill>
                <a:schemeClr val="accent6">
                  <a:lumMod val="75000"/>
                </a:schemeClr>
              </a:solidFill>
            </a:endParaRPr>
          </a:p>
          <a:p>
            <a:r>
              <a:rPr lang="en-US" sz="1800" b="1" dirty="0">
                <a:solidFill>
                  <a:schemeClr val="accent6">
                    <a:lumMod val="75000"/>
                  </a:schemeClr>
                </a:solidFill>
              </a:rPr>
              <a:t>Consider this: </a:t>
            </a:r>
          </a:p>
          <a:p>
            <a:r>
              <a:rPr lang="en-US" sz="1800" dirty="0">
                <a:solidFill>
                  <a:schemeClr val="accent6">
                    <a:lumMod val="75000"/>
                  </a:schemeClr>
                </a:solidFill>
              </a:rPr>
              <a:t>Peter made an ethical decision by reporting it, but he waited until the recess,  which may impact the hearing. He should have alerted the active interpreter as soon as he caught the error. </a:t>
            </a:r>
          </a:p>
        </p:txBody>
      </p:sp>
      <p:pic>
        <p:nvPicPr>
          <p:cNvPr id="4" name="Picture 3" descr="A person sitting in front of a computer&#10;&#10;Description automatically generated">
            <a:extLst>
              <a:ext uri="{FF2B5EF4-FFF2-40B4-BE49-F238E27FC236}">
                <a16:creationId xmlns:a16="http://schemas.microsoft.com/office/drawing/2014/main" id="{6901FE15-163F-4454-B214-315471081224}"/>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a:stretch/>
        </p:blipFill>
        <p:spPr>
          <a:xfrm>
            <a:off x="705035" y="1790161"/>
            <a:ext cx="7351516" cy="4477289"/>
          </a:xfrm>
          <a:prstGeom prst="rect">
            <a:avLst/>
          </a:prstGeom>
        </p:spPr>
      </p:pic>
      <p:pic>
        <p:nvPicPr>
          <p:cNvPr id="5" name="17B">
            <a:hlinkClick r:id="" action="ppaction://media"/>
            <a:extLst>
              <a:ext uri="{FF2B5EF4-FFF2-40B4-BE49-F238E27FC236}">
                <a16:creationId xmlns:a16="http://schemas.microsoft.com/office/drawing/2014/main" id="{F422ACF2-394C-4F57-9914-C94951523C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25" y="2061542"/>
            <a:ext cx="487363" cy="487363"/>
          </a:xfrm>
          <a:prstGeom prst="rect">
            <a:avLst/>
          </a:prstGeom>
        </p:spPr>
      </p:pic>
    </p:spTree>
    <p:extLst>
      <p:ext uri="{BB962C8B-B14F-4D97-AF65-F5344CB8AC3E}">
        <p14:creationId xmlns:p14="http://schemas.microsoft.com/office/powerpoint/2010/main" val="24855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C29160-9A95-4FF4-AB9B-3DA93A378C7E}"/>
              </a:ext>
            </a:extLst>
          </p:cNvPr>
          <p:cNvSpPr>
            <a:spLocks noChangeAspect="1"/>
          </p:cNvSpPr>
          <p:nvPr/>
        </p:nvSpPr>
        <p:spPr>
          <a:xfrm>
            <a:off x="8667750" y="310261"/>
            <a:ext cx="3646170" cy="654774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Ethics 2 of 2</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8972549" y="967201"/>
            <a:ext cx="3029437" cy="4082032"/>
          </a:xfrm>
        </p:spPr>
        <p:txBody>
          <a:bodyPr lIns="0" rIns="0">
            <a:noAutofit/>
          </a:bodyPr>
          <a:lstStyle/>
          <a:p>
            <a:r>
              <a:rPr lang="en-US" sz="1800" i="1" dirty="0">
                <a:solidFill>
                  <a:schemeClr val="accent6">
                    <a:lumMod val="75000"/>
                  </a:schemeClr>
                </a:solidFill>
              </a:rPr>
              <a:t>Listen to Elaine’s response, then evaluate the degree to which she did or did not adhere to the code of ethics.</a:t>
            </a:r>
          </a:p>
          <a:p>
            <a:endParaRPr lang="en-US" sz="1800" i="1" dirty="0">
              <a:solidFill>
                <a:schemeClr val="accent6">
                  <a:lumMod val="75000"/>
                </a:schemeClr>
              </a:solidFill>
            </a:endParaRPr>
          </a:p>
        </p:txBody>
      </p:sp>
      <p:pic>
        <p:nvPicPr>
          <p:cNvPr id="3" name="Picture 2" descr="A person sitting at a desk in a room&#10;&#10;Description automatically generated">
            <a:extLst>
              <a:ext uri="{FF2B5EF4-FFF2-40B4-BE49-F238E27FC236}">
                <a16:creationId xmlns:a16="http://schemas.microsoft.com/office/drawing/2014/main" id="{BA2B8B12-F6AE-49A5-8AEA-DF42ED2FBC4E}"/>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a:stretch/>
        </p:blipFill>
        <p:spPr>
          <a:xfrm>
            <a:off x="705035" y="1790161"/>
            <a:ext cx="7351516" cy="4446270"/>
          </a:xfrm>
          <a:prstGeom prst="rect">
            <a:avLst/>
          </a:prstGeom>
        </p:spPr>
      </p:pic>
      <p:pic>
        <p:nvPicPr>
          <p:cNvPr id="6" name="19B">
            <a:hlinkClick r:id="" action="ppaction://media"/>
            <a:extLst>
              <a:ext uri="{FF2B5EF4-FFF2-40B4-BE49-F238E27FC236}">
                <a16:creationId xmlns:a16="http://schemas.microsoft.com/office/drawing/2014/main" id="{78A74728-D7E1-48E0-9DF3-37B0FA366D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675" y="2046032"/>
            <a:ext cx="487363" cy="487363"/>
          </a:xfrm>
          <a:prstGeom prst="rect">
            <a:avLst/>
          </a:prstGeom>
        </p:spPr>
      </p:pic>
    </p:spTree>
    <p:extLst>
      <p:ext uri="{BB962C8B-B14F-4D97-AF65-F5344CB8AC3E}">
        <p14:creationId xmlns:p14="http://schemas.microsoft.com/office/powerpoint/2010/main" val="132906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C29160-9A95-4FF4-AB9B-3DA93A378C7E}"/>
              </a:ext>
            </a:extLst>
          </p:cNvPr>
          <p:cNvSpPr>
            <a:spLocks noChangeAspect="1"/>
          </p:cNvSpPr>
          <p:nvPr/>
        </p:nvSpPr>
        <p:spPr>
          <a:xfrm>
            <a:off x="8667750" y="310261"/>
            <a:ext cx="3646170" cy="654774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Ethics 2 of 2</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8972549" y="967201"/>
            <a:ext cx="3029437" cy="4082032"/>
          </a:xfrm>
        </p:spPr>
        <p:txBody>
          <a:bodyPr lIns="0" rIns="0">
            <a:noAutofit/>
          </a:bodyPr>
          <a:lstStyle/>
          <a:p>
            <a:r>
              <a:rPr lang="en-US" sz="1800" i="1" dirty="0">
                <a:solidFill>
                  <a:schemeClr val="accent6">
                    <a:lumMod val="75000"/>
                  </a:schemeClr>
                </a:solidFill>
              </a:rPr>
              <a:t>Listen to Elaine’s response, then evaluate the degree to which she did or did not adhere to the code of ethics.</a:t>
            </a:r>
          </a:p>
          <a:p>
            <a:endParaRPr lang="en-US" sz="1800" i="1" dirty="0">
              <a:solidFill>
                <a:schemeClr val="accent6">
                  <a:lumMod val="75000"/>
                </a:schemeClr>
              </a:solidFill>
            </a:endParaRPr>
          </a:p>
          <a:p>
            <a:r>
              <a:rPr lang="en-US" sz="1800" b="1" dirty="0">
                <a:solidFill>
                  <a:schemeClr val="accent6">
                    <a:lumMod val="75000"/>
                  </a:schemeClr>
                </a:solidFill>
              </a:rPr>
              <a:t>Consider this: </a:t>
            </a:r>
          </a:p>
          <a:p>
            <a:r>
              <a:rPr lang="en-US" sz="1800" dirty="0">
                <a:solidFill>
                  <a:schemeClr val="accent6">
                    <a:lumMod val="75000"/>
                  </a:schemeClr>
                </a:solidFill>
              </a:rPr>
              <a:t>Elaine made a poor decision to play audio through her speakers. In addition, she did not report the confidentiality breach.</a:t>
            </a:r>
          </a:p>
        </p:txBody>
      </p:sp>
      <p:pic>
        <p:nvPicPr>
          <p:cNvPr id="3" name="Picture 2" descr="A person sitting at a desk in a room&#10;&#10;Description automatically generated">
            <a:extLst>
              <a:ext uri="{FF2B5EF4-FFF2-40B4-BE49-F238E27FC236}">
                <a16:creationId xmlns:a16="http://schemas.microsoft.com/office/drawing/2014/main" id="{BA2B8B12-F6AE-49A5-8AEA-DF42ED2FBC4E}"/>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a:stretch/>
        </p:blipFill>
        <p:spPr>
          <a:xfrm>
            <a:off x="705035" y="1790161"/>
            <a:ext cx="7351516" cy="4446270"/>
          </a:xfrm>
          <a:prstGeom prst="rect">
            <a:avLst/>
          </a:prstGeom>
        </p:spPr>
      </p:pic>
      <p:pic>
        <p:nvPicPr>
          <p:cNvPr id="6" name="19B">
            <a:hlinkClick r:id="" action="ppaction://media"/>
            <a:extLst>
              <a:ext uri="{FF2B5EF4-FFF2-40B4-BE49-F238E27FC236}">
                <a16:creationId xmlns:a16="http://schemas.microsoft.com/office/drawing/2014/main" id="{78A74728-D7E1-48E0-9DF3-37B0FA366D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675" y="2046032"/>
            <a:ext cx="487363" cy="487363"/>
          </a:xfrm>
          <a:prstGeom prst="rect">
            <a:avLst/>
          </a:prstGeom>
        </p:spPr>
      </p:pic>
    </p:spTree>
    <p:extLst>
      <p:ext uri="{BB962C8B-B14F-4D97-AF65-F5344CB8AC3E}">
        <p14:creationId xmlns:p14="http://schemas.microsoft.com/office/powerpoint/2010/main" val="17205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F524FD6-51F1-E74D-8007-A85C960757E8}"/>
              </a:ext>
            </a:extLst>
          </p:cNvPr>
          <p:cNvSpPr/>
          <p:nvPr/>
        </p:nvSpPr>
        <p:spPr>
          <a:xfrm>
            <a:off x="-1950116" y="0"/>
            <a:ext cx="8195053" cy="685800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2883B4C8-3C5B-DB45-B218-73AA7552C86D}"/>
              </a:ext>
            </a:extLst>
          </p:cNvPr>
          <p:cNvSpPr/>
          <p:nvPr/>
        </p:nvSpPr>
        <p:spPr>
          <a:xfrm>
            <a:off x="-2394016" y="0"/>
            <a:ext cx="8195053" cy="6858001"/>
          </a:xfrm>
          <a:prstGeom prst="hexagon">
            <a:avLst/>
          </a:prstGeom>
          <a:blipFill dpi="0" rotWithShape="1">
            <a:blip r:embed="rId3">
              <a:grayscl/>
              <a:extLst>
                <a:ext uri="{28A0092B-C50C-407E-A947-70E740481C1C}">
                  <a14:useLocalDpi xmlns:a14="http://schemas.microsoft.com/office/drawing/2010/main" val="0"/>
                </a:ext>
              </a:extLst>
            </a:blip>
            <a:srcRect/>
            <a:stretch>
              <a:fillRect l="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6596370" y="1554431"/>
            <a:ext cx="5003154" cy="822960"/>
          </a:xfrm>
        </p:spPr>
        <p:txBody>
          <a:bodyPr anchor="t" anchorCtr="0">
            <a:normAutofit/>
          </a:bodyPr>
          <a:lstStyle/>
          <a:p>
            <a:r>
              <a:rPr lang="en-US" sz="3600" dirty="0"/>
              <a:t>Remember</a:t>
            </a:r>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6596370" y="2377391"/>
            <a:ext cx="5003154" cy="2101662"/>
          </a:xfrm>
        </p:spPr>
        <p:txBody>
          <a:bodyPr rIns="0">
            <a:noAutofit/>
          </a:bodyPr>
          <a:lstStyle/>
          <a:p>
            <a:r>
              <a:rPr lang="en-US" sz="1800" dirty="0">
                <a:solidFill>
                  <a:schemeClr val="accent6">
                    <a:lumMod val="75000"/>
                  </a:schemeClr>
                </a:solidFill>
              </a:rPr>
              <a:t>Remember that to be successful, you must:</a:t>
            </a:r>
          </a:p>
          <a:p>
            <a:endParaRPr lang="en-US" sz="1800" dirty="0">
              <a:solidFill>
                <a:schemeClr val="accent6">
                  <a:lumMod val="75000"/>
                </a:schemeClr>
              </a:solidFill>
            </a:endParaRPr>
          </a:p>
          <a:p>
            <a:pPr marL="285750" indent="-285750">
              <a:spcBef>
                <a:spcPts val="0"/>
              </a:spcBef>
              <a:buFont typeface="Arial" panose="020B0604020202020204" pitchFamily="34" charset="0"/>
              <a:buChar char="•"/>
            </a:pPr>
            <a:r>
              <a:rPr lang="en-US" sz="1800" dirty="0">
                <a:solidFill>
                  <a:schemeClr val="accent6">
                    <a:lumMod val="75000"/>
                  </a:schemeClr>
                </a:solidFill>
              </a:rPr>
              <a:t>Provide accurate interpretation</a:t>
            </a:r>
          </a:p>
          <a:p>
            <a:pPr marL="285750" indent="-285750">
              <a:spcBef>
                <a:spcPts val="0"/>
              </a:spcBef>
              <a:buFont typeface="Arial" panose="020B0604020202020204" pitchFamily="34" charset="0"/>
              <a:buChar char="•"/>
            </a:pPr>
            <a:r>
              <a:rPr lang="en-US" sz="1800" dirty="0">
                <a:solidFill>
                  <a:schemeClr val="accent6">
                    <a:lumMod val="75000"/>
                  </a:schemeClr>
                </a:solidFill>
              </a:rPr>
              <a:t>Be impartial</a:t>
            </a:r>
          </a:p>
          <a:p>
            <a:pPr marL="285750" indent="-285750">
              <a:spcBef>
                <a:spcPts val="0"/>
              </a:spcBef>
              <a:buFont typeface="Arial" panose="020B0604020202020204" pitchFamily="34" charset="0"/>
              <a:buChar char="•"/>
            </a:pPr>
            <a:r>
              <a:rPr lang="en-US" sz="1800" dirty="0">
                <a:solidFill>
                  <a:schemeClr val="accent6">
                    <a:lumMod val="75000"/>
                  </a:schemeClr>
                </a:solidFill>
              </a:rPr>
              <a:t>Avoid conflicts of interest</a:t>
            </a:r>
          </a:p>
          <a:p>
            <a:pPr marL="285750" indent="-285750">
              <a:spcBef>
                <a:spcPts val="0"/>
              </a:spcBef>
              <a:buFont typeface="Arial" panose="020B0604020202020204" pitchFamily="34" charset="0"/>
              <a:buChar char="•"/>
            </a:pPr>
            <a:r>
              <a:rPr lang="en-US" sz="1800" dirty="0">
                <a:solidFill>
                  <a:schemeClr val="accent6">
                    <a:lumMod val="75000"/>
                  </a:schemeClr>
                </a:solidFill>
              </a:rPr>
              <a:t>Preserve confidentiality</a:t>
            </a:r>
          </a:p>
          <a:p>
            <a:pPr marL="285750" indent="-285750">
              <a:spcBef>
                <a:spcPts val="0"/>
              </a:spcBef>
              <a:buFont typeface="Arial" panose="020B0604020202020204" pitchFamily="34" charset="0"/>
              <a:buChar char="•"/>
            </a:pPr>
            <a:r>
              <a:rPr lang="en-US" sz="1800" dirty="0">
                <a:solidFill>
                  <a:schemeClr val="accent6">
                    <a:lumMod val="75000"/>
                  </a:schemeClr>
                </a:solidFill>
              </a:rPr>
              <a:t>Understand the limitations of your practice</a:t>
            </a:r>
          </a:p>
          <a:p>
            <a:pPr marL="285750" indent="-285750">
              <a:spcBef>
                <a:spcPts val="0"/>
              </a:spcBef>
              <a:buFont typeface="Arial" panose="020B0604020202020204" pitchFamily="34" charset="0"/>
              <a:buChar char="•"/>
            </a:pPr>
            <a:r>
              <a:rPr lang="en-US" sz="1800" dirty="0">
                <a:solidFill>
                  <a:schemeClr val="accent6">
                    <a:lumMod val="75000"/>
                  </a:schemeClr>
                </a:solidFill>
              </a:rPr>
              <a:t>Observe professional demeanor</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Tree>
    <p:extLst>
      <p:ext uri="{BB962C8B-B14F-4D97-AF65-F5344CB8AC3E}">
        <p14:creationId xmlns:p14="http://schemas.microsoft.com/office/powerpoint/2010/main" val="1209110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515615" cy="667683"/>
          </a:xfrm>
        </p:spPr>
        <p:txBody>
          <a:bodyPr rIns="0">
            <a:noAutofit/>
          </a:bodyPr>
          <a:lstStyle/>
          <a:p>
            <a:r>
              <a:rPr lang="en-US" sz="1800" dirty="0">
                <a:solidFill>
                  <a:schemeClr val="bg1"/>
                </a:solidFill>
              </a:rPr>
              <a:t>In most situations, who would an interpreter contact before a court hearing to determine how the court will provide attorney-client conversations? </a:t>
            </a:r>
          </a:p>
          <a:p>
            <a:endParaRPr lang="en-US" sz="1800" dirty="0">
              <a:solidFill>
                <a:schemeClr val="bg1"/>
              </a:solidFill>
            </a:endParaRP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20AFA43B-41C8-4A49-BE39-FED6037D68FC}"/>
              </a:ext>
            </a:extLst>
          </p:cNvPr>
          <p:cNvSpPr txBox="1">
            <a:spLocks/>
          </p:cNvSpPr>
          <p:nvPr/>
        </p:nvSpPr>
        <p:spPr>
          <a:xfrm>
            <a:off x="925756" y="1584087"/>
            <a:ext cx="941144" cy="912591"/>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latin typeface="Georgia" panose="02040502050405020303" pitchFamily="18" charset="0"/>
              </a:rPr>
              <a:t>1</a:t>
            </a:r>
          </a:p>
          <a:p>
            <a:endParaRPr lang="en-US" sz="1800" b="1"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937039"/>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3" name="Rectangle 2">
            <a:extLst>
              <a:ext uri="{FF2B5EF4-FFF2-40B4-BE49-F238E27FC236}">
                <a16:creationId xmlns:a16="http://schemas.microsoft.com/office/drawing/2014/main" id="{8873AEF0-9892-4BB7-8847-F977B80D6461}"/>
              </a:ext>
            </a:extLst>
          </p:cNvPr>
          <p:cNvSpPr/>
          <p:nvPr/>
        </p:nvSpPr>
        <p:spPr>
          <a:xfrm>
            <a:off x="-884545" y="-37211"/>
            <a:ext cx="13415592" cy="6895211"/>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D76E978-79EE-47C5-8CDB-6E00DD276FA1}"/>
              </a:ext>
            </a:extLst>
          </p:cNvPr>
          <p:cNvSpPr/>
          <p:nvPr/>
        </p:nvSpPr>
        <p:spPr>
          <a:xfrm>
            <a:off x="2572063" y="574037"/>
            <a:ext cx="7047873" cy="5897987"/>
          </a:xfrm>
          <a:prstGeom prst="hexagon">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CEB459C-89FD-4501-AD08-7A8D86275963}"/>
              </a:ext>
            </a:extLst>
          </p:cNvPr>
          <p:cNvSpPr txBox="1">
            <a:spLocks/>
          </p:cNvSpPr>
          <p:nvPr/>
        </p:nvSpPr>
        <p:spPr>
          <a:xfrm>
            <a:off x="3455334" y="2370663"/>
            <a:ext cx="5281330" cy="3567592"/>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accent6">
                    <a:lumMod val="75000"/>
                  </a:schemeClr>
                </a:solidFill>
              </a:rPr>
              <a:t>Successful VRI requires knowledge, coordination, and cooperation from a number of individuals: </a:t>
            </a:r>
          </a:p>
          <a:p>
            <a:pPr algn="ctr"/>
            <a:endParaRPr lang="en-US" sz="1800" dirty="0">
              <a:solidFill>
                <a:schemeClr val="accent6">
                  <a:lumMod val="75000"/>
                </a:schemeClr>
              </a:solidFill>
            </a:endParaRPr>
          </a:p>
          <a:p>
            <a:pPr marL="1200150" lvl="2" indent="-285750">
              <a:spcBef>
                <a:spcPts val="0"/>
              </a:spcBef>
              <a:buFont typeface="Arial" panose="020B0604020202020204" pitchFamily="34" charset="0"/>
              <a:buChar char="•"/>
            </a:pPr>
            <a:r>
              <a:rPr lang="en-US" sz="1800" dirty="0">
                <a:solidFill>
                  <a:schemeClr val="accent6">
                    <a:lumMod val="75000"/>
                  </a:schemeClr>
                </a:solidFill>
              </a:rPr>
              <a:t>Judge or judicial officer</a:t>
            </a:r>
          </a:p>
          <a:p>
            <a:pPr marL="1200150" lvl="2" indent="-285750">
              <a:spcBef>
                <a:spcPts val="0"/>
              </a:spcBef>
              <a:buFont typeface="Arial" panose="020B0604020202020204" pitchFamily="34" charset="0"/>
              <a:buChar char="•"/>
            </a:pPr>
            <a:r>
              <a:rPr lang="en-US" sz="1800" dirty="0">
                <a:solidFill>
                  <a:schemeClr val="accent6">
                    <a:lumMod val="75000"/>
                  </a:schemeClr>
                </a:solidFill>
              </a:rPr>
              <a:t>Other interpreters</a:t>
            </a:r>
          </a:p>
          <a:p>
            <a:pPr marL="1200150" lvl="2" indent="-285750">
              <a:spcBef>
                <a:spcPts val="0"/>
              </a:spcBef>
              <a:buFont typeface="Arial" panose="020B0604020202020204" pitchFamily="34" charset="0"/>
              <a:buChar char="•"/>
            </a:pPr>
            <a:r>
              <a:rPr lang="en-US" sz="1800" dirty="0">
                <a:solidFill>
                  <a:schemeClr val="accent6">
                    <a:lumMod val="75000"/>
                  </a:schemeClr>
                </a:solidFill>
              </a:rPr>
              <a:t>Party needing the language assistance </a:t>
            </a:r>
          </a:p>
          <a:p>
            <a:pPr marL="1200150" lvl="2" indent="-285750">
              <a:spcBef>
                <a:spcPts val="0"/>
              </a:spcBef>
              <a:buFont typeface="Arial" panose="020B0604020202020204" pitchFamily="34" charset="0"/>
              <a:buChar char="•"/>
            </a:pPr>
            <a:r>
              <a:rPr lang="en-US" sz="1800" dirty="0">
                <a:solidFill>
                  <a:schemeClr val="accent6">
                    <a:lumMod val="75000"/>
                  </a:schemeClr>
                </a:solidFill>
              </a:rPr>
              <a:t>Court personnel</a:t>
            </a:r>
          </a:p>
          <a:p>
            <a:pPr marL="1200150" lvl="2" indent="-285750">
              <a:spcBef>
                <a:spcPts val="0"/>
              </a:spcBef>
              <a:buFont typeface="Arial" panose="020B0604020202020204" pitchFamily="34" charset="0"/>
              <a:buChar char="•"/>
            </a:pPr>
            <a:r>
              <a:rPr lang="en-US" sz="1800" dirty="0">
                <a:solidFill>
                  <a:schemeClr val="accent6">
                    <a:lumMod val="75000"/>
                  </a:schemeClr>
                </a:solidFill>
              </a:rPr>
              <a:t>Attorneys </a:t>
            </a:r>
          </a:p>
        </p:txBody>
      </p:sp>
      <p:sp>
        <p:nvSpPr>
          <p:cNvPr id="14" name="Title 5">
            <a:extLst>
              <a:ext uri="{FF2B5EF4-FFF2-40B4-BE49-F238E27FC236}">
                <a16:creationId xmlns:a16="http://schemas.microsoft.com/office/drawing/2014/main" id="{637A2438-D8C4-42B5-964C-448670682D4E}"/>
              </a:ext>
            </a:extLst>
          </p:cNvPr>
          <p:cNvSpPr txBox="1">
            <a:spLocks/>
          </p:cNvSpPr>
          <p:nvPr/>
        </p:nvSpPr>
        <p:spPr>
          <a:xfrm>
            <a:off x="2795356" y="1547703"/>
            <a:ext cx="6601287" cy="822960"/>
          </a:xfrm>
          <a:prstGeom prst="rect">
            <a:avLst/>
          </a:prstGeom>
        </p:spPr>
        <p:txBody>
          <a:bodyPr vert="horz" lIns="0" tIns="45720" rIns="91440" bIns="45720" rtlCol="0" anchor="t" anchorCtr="0">
            <a:noAutofit/>
          </a:bodyPr>
          <a:lstStyle>
            <a:lvl1pPr algn="l" defTabSz="914400" rtl="0" eaLnBrk="1" latinLnBrk="0" hangingPunct="1">
              <a:lnSpc>
                <a:spcPct val="90000"/>
              </a:lnSpc>
              <a:spcBef>
                <a:spcPct val="0"/>
              </a:spcBef>
              <a:buNone/>
              <a:defRPr sz="3600" kern="1200">
                <a:solidFill>
                  <a:schemeClr val="accent6">
                    <a:lumMod val="75000"/>
                  </a:schemeClr>
                </a:solidFill>
                <a:latin typeface="Georgia" panose="02040502050405020303" pitchFamily="18" charset="0"/>
                <a:ea typeface="+mj-ea"/>
                <a:cs typeface="+mj-cs"/>
              </a:defRPr>
            </a:lvl1pPr>
          </a:lstStyle>
          <a:p>
            <a:pPr algn="ctr"/>
            <a:r>
              <a:rPr lang="en-US" dirty="0"/>
              <a:t>Communication</a:t>
            </a:r>
          </a:p>
        </p:txBody>
      </p:sp>
    </p:spTree>
    <p:extLst>
      <p:ext uri="{BB962C8B-B14F-4D97-AF65-F5344CB8AC3E}">
        <p14:creationId xmlns:p14="http://schemas.microsoft.com/office/powerpoint/2010/main" val="1239131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822525" cy="667683"/>
          </a:xfrm>
        </p:spPr>
        <p:txBody>
          <a:bodyPr rIns="0">
            <a:noAutofit/>
          </a:bodyPr>
          <a:lstStyle/>
          <a:p>
            <a:r>
              <a:rPr lang="en-US" sz="2000" dirty="0">
                <a:solidFill>
                  <a:schemeClr val="bg1"/>
                </a:solidFill>
              </a:rPr>
              <a:t>In most situations, whom would an interpreter consult before a court hearing to determine the method for interpreting private attorney-client conversations? </a:t>
            </a:r>
          </a:p>
          <a:p>
            <a:endParaRPr lang="en-US" sz="2000" dirty="0">
              <a:solidFill>
                <a:schemeClr val="bg1"/>
              </a:solidFill>
            </a:endParaRP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27" name="Content Placeholder 2">
            <a:extLst>
              <a:ext uri="{FF2B5EF4-FFF2-40B4-BE49-F238E27FC236}">
                <a16:creationId xmlns:a16="http://schemas.microsoft.com/office/drawing/2014/main" id="{8C564350-5752-4960-990A-8E9E590FABB1}"/>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1</a:t>
            </a:r>
          </a:p>
          <a:p>
            <a:endParaRPr lang="en-US" sz="1800" b="1" dirty="0"/>
          </a:p>
        </p:txBody>
      </p:sp>
    </p:spTree>
    <p:extLst>
      <p:ext uri="{BB962C8B-B14F-4D97-AF65-F5344CB8AC3E}">
        <p14:creationId xmlns:p14="http://schemas.microsoft.com/office/powerpoint/2010/main" val="1583774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822525" cy="667683"/>
          </a:xfrm>
        </p:spPr>
        <p:txBody>
          <a:bodyPr rIns="0">
            <a:noAutofit/>
          </a:bodyPr>
          <a:lstStyle/>
          <a:p>
            <a:r>
              <a:rPr lang="en-US" sz="2000" dirty="0">
                <a:solidFill>
                  <a:schemeClr val="bg1"/>
                </a:solidFill>
              </a:rPr>
              <a:t>In most situations, whom would an interpreter consult before a court hearing to determine the method for interpreting private attorney-client conversations? </a:t>
            </a: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20AFA43B-41C8-4A49-BE39-FED6037D68FC}"/>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1</a:t>
            </a:r>
          </a:p>
          <a:p>
            <a:endParaRPr lang="en-US" sz="1800" b="1"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4" name="Oval 3">
            <a:extLst>
              <a:ext uri="{FF2B5EF4-FFF2-40B4-BE49-F238E27FC236}">
                <a16:creationId xmlns:a16="http://schemas.microsoft.com/office/drawing/2014/main" id="{26F54D84-5B96-4880-B5B2-C32C6653AF6A}"/>
              </a:ext>
            </a:extLst>
          </p:cNvPr>
          <p:cNvSpPr/>
          <p:nvPr/>
        </p:nvSpPr>
        <p:spPr>
          <a:xfrm>
            <a:off x="9910509" y="3189189"/>
            <a:ext cx="704457" cy="667683"/>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Checkmark">
            <a:extLst>
              <a:ext uri="{FF2B5EF4-FFF2-40B4-BE49-F238E27FC236}">
                <a16:creationId xmlns:a16="http://schemas.microsoft.com/office/drawing/2014/main" id="{80EA0CCD-3475-4D44-986A-DC5DF52BA5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17523">
            <a:off x="10066491" y="3326784"/>
            <a:ext cx="392492" cy="392492"/>
          </a:xfrm>
          <a:prstGeom prst="rect">
            <a:avLst/>
          </a:prstGeom>
        </p:spPr>
      </p:pic>
      <p:sp>
        <p:nvSpPr>
          <p:cNvPr id="27" name="Rectangle: Rounded Corners 26">
            <a:extLst>
              <a:ext uri="{FF2B5EF4-FFF2-40B4-BE49-F238E27FC236}">
                <a16:creationId xmlns:a16="http://schemas.microsoft.com/office/drawing/2014/main" id="{25D5DB7A-709D-4F5D-B864-BB087BDADE47}"/>
              </a:ext>
            </a:extLst>
          </p:cNvPr>
          <p:cNvSpPr/>
          <p:nvPr/>
        </p:nvSpPr>
        <p:spPr>
          <a:xfrm>
            <a:off x="949115" y="3525859"/>
            <a:ext cx="1933575" cy="2570355"/>
          </a:xfrm>
          <a:prstGeom prst="roundRect">
            <a:avLst>
              <a:gd name="adj" fmla="val 583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D4A7D7AC-161F-48E1-843A-C92CF1E0C301}"/>
              </a:ext>
            </a:extLst>
          </p:cNvPr>
          <p:cNvSpPr/>
          <p:nvPr/>
        </p:nvSpPr>
        <p:spPr>
          <a:xfrm>
            <a:off x="1558462" y="3192017"/>
            <a:ext cx="704457" cy="667683"/>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descr="Checkmark">
            <a:extLst>
              <a:ext uri="{FF2B5EF4-FFF2-40B4-BE49-F238E27FC236}">
                <a16:creationId xmlns:a16="http://schemas.microsoft.com/office/drawing/2014/main" id="{EF270625-6779-4AE6-830F-A7EF532CE8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17523">
            <a:off x="1714444" y="3329612"/>
            <a:ext cx="392492" cy="392492"/>
          </a:xfrm>
          <a:prstGeom prst="rect">
            <a:avLst/>
          </a:prstGeom>
        </p:spPr>
      </p:pic>
    </p:spTree>
    <p:extLst>
      <p:ext uri="{BB962C8B-B14F-4D97-AF65-F5344CB8AC3E}">
        <p14:creationId xmlns:p14="http://schemas.microsoft.com/office/powerpoint/2010/main" val="4011510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515615" cy="667683"/>
          </a:xfrm>
        </p:spPr>
        <p:txBody>
          <a:bodyPr rIns="0">
            <a:noAutofit/>
          </a:bodyPr>
          <a:lstStyle/>
          <a:p>
            <a:r>
              <a:rPr lang="en-US" sz="2000" dirty="0">
                <a:solidFill>
                  <a:schemeClr val="bg1"/>
                </a:solidFill>
              </a:rPr>
              <a:t>During the trial, you lose sight of who is speaking and it is difficult to hear. </a:t>
            </a: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27" name="Content Placeholder 2">
            <a:extLst>
              <a:ext uri="{FF2B5EF4-FFF2-40B4-BE49-F238E27FC236}">
                <a16:creationId xmlns:a16="http://schemas.microsoft.com/office/drawing/2014/main" id="{DA8578BE-04BC-5349-BE8B-5DDE7B09F16F}"/>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2</a:t>
            </a:r>
          </a:p>
          <a:p>
            <a:endParaRPr lang="en-US" sz="1800" b="1" dirty="0"/>
          </a:p>
        </p:txBody>
      </p:sp>
    </p:spTree>
    <p:extLst>
      <p:ext uri="{BB962C8B-B14F-4D97-AF65-F5344CB8AC3E}">
        <p14:creationId xmlns:p14="http://schemas.microsoft.com/office/powerpoint/2010/main" val="405357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Thumbs up sign">
            <a:extLst>
              <a:ext uri="{FF2B5EF4-FFF2-40B4-BE49-F238E27FC236}">
                <a16:creationId xmlns:a16="http://schemas.microsoft.com/office/drawing/2014/main" id="{5331EEE7-5E28-48E3-91DA-C2B39F6C30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4403" y="2327406"/>
            <a:ext cx="1452472" cy="1452472"/>
          </a:xfrm>
          <a:prstGeom prst="rect">
            <a:avLst/>
          </a:prstGeom>
        </p:spPr>
      </p:pic>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pic>
        <p:nvPicPr>
          <p:cNvPr id="19" name="Graphic 18" descr="Protecting hand">
            <a:extLst>
              <a:ext uri="{FF2B5EF4-FFF2-40B4-BE49-F238E27FC236}">
                <a16:creationId xmlns:a16="http://schemas.microsoft.com/office/drawing/2014/main" id="{8F50F38B-FB89-4A64-A651-96D592063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4661" y="2324635"/>
            <a:ext cx="1539138" cy="1539138"/>
          </a:xfrm>
          <a:prstGeom prst="rect">
            <a:avLst/>
          </a:prstGeom>
        </p:spPr>
      </p:pic>
      <p:pic>
        <p:nvPicPr>
          <p:cNvPr id="23" name="Graphic 22" descr="Line arrow Straight">
            <a:extLst>
              <a:ext uri="{FF2B5EF4-FFF2-40B4-BE49-F238E27FC236}">
                <a16:creationId xmlns:a16="http://schemas.microsoft.com/office/drawing/2014/main" id="{783E2636-9A18-4619-8B03-3952193D4A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5788654" y="3142061"/>
            <a:ext cx="409319" cy="914400"/>
          </a:xfrm>
          <a:prstGeom prst="rect">
            <a:avLst/>
          </a:prstGeom>
        </p:spPr>
      </p:pic>
      <p:pic>
        <p:nvPicPr>
          <p:cNvPr id="24" name="Graphic 23" descr="Line arrow Straight">
            <a:extLst>
              <a:ext uri="{FF2B5EF4-FFF2-40B4-BE49-F238E27FC236}">
                <a16:creationId xmlns:a16="http://schemas.microsoft.com/office/drawing/2014/main" id="{80DA4C44-1D98-4308-8E28-FA3750FBB8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5788653" y="2208914"/>
            <a:ext cx="409319" cy="914400"/>
          </a:xfrm>
          <a:prstGeom prst="rect">
            <a:avLst/>
          </a:prstGeom>
        </p:spPr>
      </p:pic>
      <p:pic>
        <p:nvPicPr>
          <p:cNvPr id="25" name="Graphic 24" descr="Protecting hand">
            <a:extLst>
              <a:ext uri="{FF2B5EF4-FFF2-40B4-BE49-F238E27FC236}">
                <a16:creationId xmlns:a16="http://schemas.microsoft.com/office/drawing/2014/main" id="{16FBE4AB-4E01-459D-A33B-C3619B30D6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4714" y="2065101"/>
            <a:ext cx="1311442" cy="1311442"/>
          </a:xfrm>
          <a:prstGeom prst="rect">
            <a:avLst/>
          </a:prstGeom>
        </p:spPr>
      </p:pic>
      <p:pic>
        <p:nvPicPr>
          <p:cNvPr id="26" name="Graphic 25" descr="Protecting hand">
            <a:extLst>
              <a:ext uri="{FF2B5EF4-FFF2-40B4-BE49-F238E27FC236}">
                <a16:creationId xmlns:a16="http://schemas.microsoft.com/office/drawing/2014/main" id="{A6004725-F1EE-4BD5-BBD4-EDE9289A6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flipH="1">
            <a:off x="8075750" y="2831262"/>
            <a:ext cx="1311442" cy="1311442"/>
          </a:xfrm>
          <a:prstGeom prst="rect">
            <a:avLst/>
          </a:prstGeom>
        </p:spPr>
      </p:pic>
    </p:spTree>
    <p:extLst>
      <p:ext uri="{BB962C8B-B14F-4D97-AF65-F5344CB8AC3E}">
        <p14:creationId xmlns:p14="http://schemas.microsoft.com/office/powerpoint/2010/main" val="45358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515615" cy="667683"/>
          </a:xfrm>
        </p:spPr>
        <p:txBody>
          <a:bodyPr rIns="0">
            <a:noAutofit/>
          </a:bodyPr>
          <a:lstStyle/>
          <a:p>
            <a:r>
              <a:rPr lang="en-US" sz="2000" dirty="0">
                <a:solidFill>
                  <a:schemeClr val="bg1"/>
                </a:solidFill>
              </a:rPr>
              <a:t>During the trial, you lose sight of who is speaking and it is difficult to hear. </a:t>
            </a: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27" name="Oval 26">
            <a:extLst>
              <a:ext uri="{FF2B5EF4-FFF2-40B4-BE49-F238E27FC236}">
                <a16:creationId xmlns:a16="http://schemas.microsoft.com/office/drawing/2014/main" id="{5E161041-D185-4646-B629-3B1588FC4A29}"/>
              </a:ext>
            </a:extLst>
          </p:cNvPr>
          <p:cNvSpPr/>
          <p:nvPr/>
        </p:nvSpPr>
        <p:spPr>
          <a:xfrm>
            <a:off x="1514671" y="3189189"/>
            <a:ext cx="704457" cy="667683"/>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descr="Checkmark">
            <a:extLst>
              <a:ext uri="{FF2B5EF4-FFF2-40B4-BE49-F238E27FC236}">
                <a16:creationId xmlns:a16="http://schemas.microsoft.com/office/drawing/2014/main" id="{2FE65D13-9639-4E1E-88E4-8ABBF00EC3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17523">
            <a:off x="1670653" y="3321208"/>
            <a:ext cx="392492" cy="392492"/>
          </a:xfrm>
          <a:prstGeom prst="rect">
            <a:avLst/>
          </a:prstGeom>
        </p:spPr>
      </p:pic>
      <p:sp>
        <p:nvSpPr>
          <p:cNvPr id="37" name="Content Placeholder 2">
            <a:extLst>
              <a:ext uri="{FF2B5EF4-FFF2-40B4-BE49-F238E27FC236}">
                <a16:creationId xmlns:a16="http://schemas.microsoft.com/office/drawing/2014/main" id="{B3A7E275-1536-4F44-8215-1FCDCF40F64B}"/>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2</a:t>
            </a:r>
          </a:p>
          <a:p>
            <a:endParaRPr lang="en-US" sz="1800" b="1" dirty="0"/>
          </a:p>
        </p:txBody>
      </p:sp>
    </p:spTree>
    <p:extLst>
      <p:ext uri="{BB962C8B-B14F-4D97-AF65-F5344CB8AC3E}">
        <p14:creationId xmlns:p14="http://schemas.microsoft.com/office/powerpoint/2010/main" val="3955024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515615" cy="667683"/>
          </a:xfrm>
        </p:spPr>
        <p:txBody>
          <a:bodyPr rIns="0">
            <a:noAutofit/>
          </a:bodyPr>
          <a:lstStyle/>
          <a:p>
            <a:r>
              <a:rPr lang="en-US" sz="2000" dirty="0">
                <a:solidFill>
                  <a:schemeClr val="bg1"/>
                </a:solidFill>
              </a:rPr>
              <a:t>After the hearing, you complete the Interpreter Event Survey and turn it in to this person. </a:t>
            </a:r>
          </a:p>
          <a:p>
            <a:endParaRPr lang="en-US" sz="2000" dirty="0">
              <a:solidFill>
                <a:schemeClr val="bg1"/>
              </a:solidFill>
            </a:endParaRP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27" name="Content Placeholder 2">
            <a:extLst>
              <a:ext uri="{FF2B5EF4-FFF2-40B4-BE49-F238E27FC236}">
                <a16:creationId xmlns:a16="http://schemas.microsoft.com/office/drawing/2014/main" id="{339BFEE1-05A9-674B-A847-2C0FD4C12AB4}"/>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3</a:t>
            </a:r>
          </a:p>
          <a:p>
            <a:endParaRPr lang="en-US" sz="1800" b="1" dirty="0"/>
          </a:p>
        </p:txBody>
      </p:sp>
    </p:spTree>
    <p:extLst>
      <p:ext uri="{BB962C8B-B14F-4D97-AF65-F5344CB8AC3E}">
        <p14:creationId xmlns:p14="http://schemas.microsoft.com/office/powerpoint/2010/main" val="2727696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515615" cy="667683"/>
          </a:xfrm>
        </p:spPr>
        <p:txBody>
          <a:bodyPr rIns="0">
            <a:noAutofit/>
          </a:bodyPr>
          <a:lstStyle/>
          <a:p>
            <a:r>
              <a:rPr lang="en-US" sz="2000" dirty="0">
                <a:solidFill>
                  <a:schemeClr val="bg1"/>
                </a:solidFill>
              </a:rPr>
              <a:t>After the hearing, you complete the Interpreter Event Survey and turn it in to this person. </a:t>
            </a:r>
          </a:p>
          <a:p>
            <a:endParaRPr lang="en-US" sz="2000" dirty="0">
              <a:solidFill>
                <a:schemeClr val="bg1"/>
              </a:solidFill>
            </a:endParaRP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27" name="Oval 26">
            <a:extLst>
              <a:ext uri="{FF2B5EF4-FFF2-40B4-BE49-F238E27FC236}">
                <a16:creationId xmlns:a16="http://schemas.microsoft.com/office/drawing/2014/main" id="{94F4E3A9-EBBB-4C2B-9BE0-5CCE8720F09C}"/>
              </a:ext>
            </a:extLst>
          </p:cNvPr>
          <p:cNvSpPr/>
          <p:nvPr/>
        </p:nvSpPr>
        <p:spPr>
          <a:xfrm>
            <a:off x="9910509" y="3189189"/>
            <a:ext cx="704457" cy="667683"/>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descr="Checkmark">
            <a:extLst>
              <a:ext uri="{FF2B5EF4-FFF2-40B4-BE49-F238E27FC236}">
                <a16:creationId xmlns:a16="http://schemas.microsoft.com/office/drawing/2014/main" id="{967735B5-6B9A-4892-A43A-5D7CE53599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17523">
            <a:off x="10066491" y="3326784"/>
            <a:ext cx="392492" cy="392492"/>
          </a:xfrm>
          <a:prstGeom prst="rect">
            <a:avLst/>
          </a:prstGeom>
        </p:spPr>
      </p:pic>
      <p:sp>
        <p:nvSpPr>
          <p:cNvPr id="37" name="Content Placeholder 2">
            <a:extLst>
              <a:ext uri="{FF2B5EF4-FFF2-40B4-BE49-F238E27FC236}">
                <a16:creationId xmlns:a16="http://schemas.microsoft.com/office/drawing/2014/main" id="{E1953332-4FD9-A142-85D2-49286EDB17A0}"/>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3</a:t>
            </a:r>
          </a:p>
          <a:p>
            <a:endParaRPr lang="en-US" sz="1800" b="1" dirty="0"/>
          </a:p>
        </p:txBody>
      </p:sp>
    </p:spTree>
    <p:extLst>
      <p:ext uri="{BB962C8B-B14F-4D97-AF65-F5344CB8AC3E}">
        <p14:creationId xmlns:p14="http://schemas.microsoft.com/office/powerpoint/2010/main" val="528751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515615" cy="667683"/>
          </a:xfrm>
        </p:spPr>
        <p:txBody>
          <a:bodyPr rIns="0">
            <a:noAutofit/>
          </a:bodyPr>
          <a:lstStyle/>
          <a:p>
            <a:r>
              <a:rPr lang="en-US" sz="2000" dirty="0">
                <a:solidFill>
                  <a:schemeClr val="bg1"/>
                </a:solidFill>
              </a:rPr>
              <a:t>You believe that a word was incorrectly interpreted during a team interpreting event. </a:t>
            </a:r>
          </a:p>
          <a:p>
            <a:endParaRPr lang="en-US" sz="1800" dirty="0">
              <a:solidFill>
                <a:schemeClr val="bg1"/>
              </a:solidFill>
            </a:endParaRP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27" name="Content Placeholder 2">
            <a:extLst>
              <a:ext uri="{FF2B5EF4-FFF2-40B4-BE49-F238E27FC236}">
                <a16:creationId xmlns:a16="http://schemas.microsoft.com/office/drawing/2014/main" id="{D0F9B68B-CA92-F140-A75A-5B8BD0622459}"/>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4</a:t>
            </a:r>
          </a:p>
          <a:p>
            <a:endParaRPr lang="en-US" sz="1800" b="1" dirty="0"/>
          </a:p>
        </p:txBody>
      </p:sp>
    </p:spTree>
    <p:extLst>
      <p:ext uri="{BB962C8B-B14F-4D97-AF65-F5344CB8AC3E}">
        <p14:creationId xmlns:p14="http://schemas.microsoft.com/office/powerpoint/2010/main" val="1664853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User">
            <a:extLst>
              <a:ext uri="{FF2B5EF4-FFF2-40B4-BE49-F238E27FC236}">
                <a16:creationId xmlns:a16="http://schemas.microsoft.com/office/drawing/2014/main" id="{2ECDC19D-31EB-4A6D-AA01-BFB95BE00C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2773" y="3891289"/>
            <a:ext cx="2570356" cy="2570356"/>
          </a:xfrm>
          <a:prstGeom prst="rect">
            <a:avLst/>
          </a:prstGeom>
        </p:spPr>
      </p:pic>
      <p:pic>
        <p:nvPicPr>
          <p:cNvPr id="26" name="Graphic 25" descr="User">
            <a:extLst>
              <a:ext uri="{FF2B5EF4-FFF2-40B4-BE49-F238E27FC236}">
                <a16:creationId xmlns:a16="http://schemas.microsoft.com/office/drawing/2014/main" id="{AFBF2DFA-FF9C-4945-B501-0DED5DAE7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761" y="3891289"/>
            <a:ext cx="2570356" cy="2570356"/>
          </a:xfrm>
          <a:prstGeom prst="rect">
            <a:avLst/>
          </a:prstGeom>
        </p:spPr>
      </p:pic>
      <p:pic>
        <p:nvPicPr>
          <p:cNvPr id="25" name="Graphic 24" descr="User">
            <a:extLst>
              <a:ext uri="{FF2B5EF4-FFF2-40B4-BE49-F238E27FC236}">
                <a16:creationId xmlns:a16="http://schemas.microsoft.com/office/drawing/2014/main" id="{43AF292F-9F8C-4D0E-B631-8AD1ED044B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749" y="3891289"/>
            <a:ext cx="2570356" cy="2570356"/>
          </a:xfrm>
          <a:prstGeom prst="rect">
            <a:avLst/>
          </a:prstGeom>
        </p:spPr>
      </p:pic>
      <p:pic>
        <p:nvPicPr>
          <p:cNvPr id="10" name="Graphic 9" descr="User">
            <a:extLst>
              <a:ext uri="{FF2B5EF4-FFF2-40B4-BE49-F238E27FC236}">
                <a16:creationId xmlns:a16="http://schemas.microsoft.com/office/drawing/2014/main" id="{2F90197B-57FD-4BA9-A80D-F29D0F82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725" y="3891289"/>
            <a:ext cx="2570356" cy="2570356"/>
          </a:xfrm>
          <a:prstGeom prst="rect">
            <a:avLst/>
          </a:prstGeom>
        </p:spPr>
      </p:pic>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852487" y="719022"/>
            <a:ext cx="10487025" cy="822960"/>
          </a:xfrm>
        </p:spPr>
        <p:txBody>
          <a:bodyPr anchor="t" anchorCtr="0">
            <a:normAutofit/>
          </a:bodyPr>
          <a:lstStyle/>
          <a:p>
            <a:pPr algn="ctr"/>
            <a:r>
              <a:rPr lang="en-US" dirty="0"/>
              <a:t>Whom should you contact in each situation? </a:t>
            </a:r>
            <a:endParaRPr lang="en-US" sz="3600" dirty="0"/>
          </a:p>
        </p:txBody>
      </p:sp>
      <p:sp>
        <p:nvSpPr>
          <p:cNvPr id="2" name="Rectangle: Rounded Corners 1">
            <a:extLst>
              <a:ext uri="{FF2B5EF4-FFF2-40B4-BE49-F238E27FC236}">
                <a16:creationId xmlns:a16="http://schemas.microsoft.com/office/drawing/2014/main" id="{A4ECD7DE-9ACF-4141-A7B2-EF735F57FBB9}"/>
              </a:ext>
            </a:extLst>
          </p:cNvPr>
          <p:cNvSpPr/>
          <p:nvPr/>
        </p:nvSpPr>
        <p:spPr>
          <a:xfrm>
            <a:off x="852487" y="1541982"/>
            <a:ext cx="10487025" cy="1191693"/>
          </a:xfrm>
          <a:prstGeom prst="roundRect">
            <a:avLst>
              <a:gd name="adj" fmla="val 50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6955A2-1A78-4695-990A-7801EE4EB161}"/>
              </a:ext>
            </a:extLst>
          </p:cNvPr>
          <p:cNvSpPr/>
          <p:nvPr/>
        </p:nvSpPr>
        <p:spPr>
          <a:xfrm>
            <a:off x="5125139" y="3517456"/>
            <a:ext cx="1933575" cy="2570355"/>
          </a:xfrm>
          <a:prstGeom prst="roundRect">
            <a:avLst>
              <a:gd name="adj" fmla="val 5830"/>
            </a:avLst>
          </a:prstGeom>
          <a:solidFill>
            <a:schemeClr val="accent4">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2209535" y="1774897"/>
            <a:ext cx="8515615" cy="667683"/>
          </a:xfrm>
        </p:spPr>
        <p:txBody>
          <a:bodyPr rIns="0">
            <a:noAutofit/>
          </a:bodyPr>
          <a:lstStyle/>
          <a:p>
            <a:r>
              <a:rPr lang="en-US" sz="2000" dirty="0">
                <a:solidFill>
                  <a:schemeClr val="bg1"/>
                </a:solidFill>
              </a:rPr>
              <a:t>You believe that a word was incorrectly interpreted during a team </a:t>
            </a:r>
            <a:br>
              <a:rPr lang="en-US" sz="2000" dirty="0">
                <a:solidFill>
                  <a:schemeClr val="bg1"/>
                </a:solidFill>
              </a:rPr>
            </a:br>
            <a:r>
              <a:rPr lang="en-US" sz="2000" dirty="0">
                <a:solidFill>
                  <a:schemeClr val="bg1"/>
                </a:solidFill>
              </a:rPr>
              <a:t>interpreting event. </a:t>
            </a:r>
          </a:p>
          <a:p>
            <a:endParaRPr lang="en-US" sz="1800" dirty="0">
              <a:solidFill>
                <a:schemeClr val="bg1"/>
              </a:solidFill>
            </a:endParaRPr>
          </a:p>
        </p:txBody>
      </p:sp>
      <p:sp>
        <p:nvSpPr>
          <p:cNvPr id="6" name="Oval 5">
            <a:extLst>
              <a:ext uri="{FF2B5EF4-FFF2-40B4-BE49-F238E27FC236}">
                <a16:creationId xmlns:a16="http://schemas.microsoft.com/office/drawing/2014/main" id="{8D18B4A8-F18F-48DE-A479-AD8CC265CE8B}"/>
              </a:ext>
            </a:extLst>
          </p:cNvPr>
          <p:cNvSpPr/>
          <p:nvPr/>
        </p:nvSpPr>
        <p:spPr>
          <a:xfrm>
            <a:off x="1001503" y="1681533"/>
            <a:ext cx="914400" cy="912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528A56B4-E2FA-4C64-B8C0-C536465D3B9E}"/>
              </a:ext>
            </a:extLst>
          </p:cNvPr>
          <p:cNvSpPr/>
          <p:nvPr/>
        </p:nvSpPr>
        <p:spPr>
          <a:xfrm>
            <a:off x="949115" y="3511879"/>
            <a:ext cx="1933575" cy="2570355"/>
          </a:xfrm>
          <a:prstGeom prst="roundRect">
            <a:avLst>
              <a:gd name="adj" fmla="val 5830"/>
            </a:avLst>
          </a:prstGeom>
          <a:solidFill>
            <a:schemeClr val="accent2">
              <a:lumMod val="20000"/>
              <a:lumOff val="80000"/>
              <a:alpha val="42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2ECA7CF-BAEB-40D6-9873-C4A3B8E7738D}"/>
              </a:ext>
            </a:extLst>
          </p:cNvPr>
          <p:cNvSpPr/>
          <p:nvPr/>
        </p:nvSpPr>
        <p:spPr>
          <a:xfrm>
            <a:off x="9301162" y="3523031"/>
            <a:ext cx="1933575" cy="2570355"/>
          </a:xfrm>
          <a:prstGeom prst="roundRect">
            <a:avLst>
              <a:gd name="adj" fmla="val 5830"/>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B7C0BD8D-D80C-4547-92E4-CC3034DFE274}"/>
              </a:ext>
            </a:extLst>
          </p:cNvPr>
          <p:cNvSpPr txBox="1">
            <a:spLocks/>
          </p:cNvSpPr>
          <p:nvPr/>
        </p:nvSpPr>
        <p:spPr>
          <a:xfrm>
            <a:off x="3414579" y="2889904"/>
            <a:ext cx="5362840"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i="1" dirty="0"/>
              <a:t>Discuss the involvement of each individual. </a:t>
            </a:r>
          </a:p>
          <a:p>
            <a:pPr algn="ctr"/>
            <a:endParaRPr lang="en-US" sz="1800" dirty="0"/>
          </a:p>
        </p:txBody>
      </p:sp>
      <p:sp>
        <p:nvSpPr>
          <p:cNvPr id="19" name="Rectangle: Rounded Corners 18">
            <a:extLst>
              <a:ext uri="{FF2B5EF4-FFF2-40B4-BE49-F238E27FC236}">
                <a16:creationId xmlns:a16="http://schemas.microsoft.com/office/drawing/2014/main" id="{329CBBB4-EF92-4CCA-8B1D-A9270DF1BFBE}"/>
              </a:ext>
            </a:extLst>
          </p:cNvPr>
          <p:cNvSpPr/>
          <p:nvPr/>
        </p:nvSpPr>
        <p:spPr>
          <a:xfrm>
            <a:off x="7213151" y="3517456"/>
            <a:ext cx="1933575" cy="2570355"/>
          </a:xfrm>
          <a:prstGeom prst="roundRect">
            <a:avLst>
              <a:gd name="adj" fmla="val 5830"/>
            </a:avLst>
          </a:prstGeom>
          <a:solidFill>
            <a:schemeClr val="accent5">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User">
            <a:extLst>
              <a:ext uri="{FF2B5EF4-FFF2-40B4-BE49-F238E27FC236}">
                <a16:creationId xmlns:a16="http://schemas.microsoft.com/office/drawing/2014/main" id="{B9BEECCB-FDC4-471B-9D33-080A071DE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8737" y="3891289"/>
            <a:ext cx="2570356" cy="2570356"/>
          </a:xfrm>
          <a:prstGeom prst="rect">
            <a:avLst/>
          </a:prstGeom>
        </p:spPr>
      </p:pic>
      <p:sp>
        <p:nvSpPr>
          <p:cNvPr id="31" name="Content Placeholder 2">
            <a:extLst>
              <a:ext uri="{FF2B5EF4-FFF2-40B4-BE49-F238E27FC236}">
                <a16:creationId xmlns:a16="http://schemas.microsoft.com/office/drawing/2014/main" id="{129781CF-2A42-4D43-83FA-5B1E30401BDD}"/>
              </a:ext>
            </a:extLst>
          </p:cNvPr>
          <p:cNvSpPr txBox="1">
            <a:spLocks/>
          </p:cNvSpPr>
          <p:nvPr/>
        </p:nvSpPr>
        <p:spPr>
          <a:xfrm>
            <a:off x="1097578" y="5337884"/>
            <a:ext cx="1538644" cy="66768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Judicial Officer</a:t>
            </a:r>
          </a:p>
          <a:p>
            <a:pPr algn="ctr"/>
            <a:endParaRPr lang="en-US" sz="1800" dirty="0"/>
          </a:p>
        </p:txBody>
      </p:sp>
      <p:sp>
        <p:nvSpPr>
          <p:cNvPr id="20" name="Rectangle: Rounded Corners 19">
            <a:extLst>
              <a:ext uri="{FF2B5EF4-FFF2-40B4-BE49-F238E27FC236}">
                <a16:creationId xmlns:a16="http://schemas.microsoft.com/office/drawing/2014/main" id="{AB9D0BF8-022E-499D-AEC1-482C9998D5EE}"/>
              </a:ext>
            </a:extLst>
          </p:cNvPr>
          <p:cNvSpPr/>
          <p:nvPr/>
        </p:nvSpPr>
        <p:spPr>
          <a:xfrm>
            <a:off x="3037127" y="3517455"/>
            <a:ext cx="1933575" cy="2570355"/>
          </a:xfrm>
          <a:prstGeom prst="roundRect">
            <a:avLst>
              <a:gd name="adj" fmla="val 5830"/>
            </a:avLst>
          </a:prstGeom>
          <a:solidFill>
            <a:schemeClr val="accent3">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4236485D-A720-445E-88DC-93C54F106364}"/>
              </a:ext>
            </a:extLst>
          </p:cNvPr>
          <p:cNvSpPr txBox="1">
            <a:spLocks/>
          </p:cNvSpPr>
          <p:nvPr/>
        </p:nvSpPr>
        <p:spPr>
          <a:xfrm>
            <a:off x="3231538" y="5337883"/>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Attorney</a:t>
            </a:r>
          </a:p>
        </p:txBody>
      </p:sp>
      <p:sp>
        <p:nvSpPr>
          <p:cNvPr id="33" name="Content Placeholder 2">
            <a:extLst>
              <a:ext uri="{FF2B5EF4-FFF2-40B4-BE49-F238E27FC236}">
                <a16:creationId xmlns:a16="http://schemas.microsoft.com/office/drawing/2014/main" id="{2F09DCDB-7C05-4B6B-A6C9-C6FA4D2975FD}"/>
              </a:ext>
            </a:extLst>
          </p:cNvPr>
          <p:cNvSpPr txBox="1">
            <a:spLocks/>
          </p:cNvSpPr>
          <p:nvPr/>
        </p:nvSpPr>
        <p:spPr>
          <a:xfrm>
            <a:off x="5327818" y="5337884"/>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LEP Court User</a:t>
            </a:r>
          </a:p>
        </p:txBody>
      </p:sp>
      <p:sp>
        <p:nvSpPr>
          <p:cNvPr id="34" name="Content Placeholder 2">
            <a:extLst>
              <a:ext uri="{FF2B5EF4-FFF2-40B4-BE49-F238E27FC236}">
                <a16:creationId xmlns:a16="http://schemas.microsoft.com/office/drawing/2014/main" id="{F9762430-FD41-4606-8FF5-2C564DC14B02}"/>
              </a:ext>
            </a:extLst>
          </p:cNvPr>
          <p:cNvSpPr txBox="1">
            <a:spLocks/>
          </p:cNvSpPr>
          <p:nvPr/>
        </p:nvSpPr>
        <p:spPr>
          <a:xfrm>
            <a:off x="7413672"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Active Interpreter</a:t>
            </a:r>
          </a:p>
        </p:txBody>
      </p:sp>
      <p:sp>
        <p:nvSpPr>
          <p:cNvPr id="35" name="Content Placeholder 2">
            <a:extLst>
              <a:ext uri="{FF2B5EF4-FFF2-40B4-BE49-F238E27FC236}">
                <a16:creationId xmlns:a16="http://schemas.microsoft.com/office/drawing/2014/main" id="{AB9D9956-3847-4015-9A88-BDB4FEBC1552}"/>
              </a:ext>
            </a:extLst>
          </p:cNvPr>
          <p:cNvSpPr txBox="1">
            <a:spLocks/>
          </p:cNvSpPr>
          <p:nvPr/>
        </p:nvSpPr>
        <p:spPr>
          <a:xfrm>
            <a:off x="9493416" y="5350225"/>
            <a:ext cx="1538644" cy="667683"/>
          </a:xfrm>
          <a:prstGeom prst="rect">
            <a:avLst/>
          </a:prstGeom>
        </p:spPr>
        <p:txBody>
          <a:bodyPr vert="horz" lIns="91440" tIns="0" rIns="0" bIns="4572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Interpreter Coordinator</a:t>
            </a:r>
          </a:p>
        </p:txBody>
      </p:sp>
      <p:sp>
        <p:nvSpPr>
          <p:cNvPr id="27" name="Oval 26">
            <a:extLst>
              <a:ext uri="{FF2B5EF4-FFF2-40B4-BE49-F238E27FC236}">
                <a16:creationId xmlns:a16="http://schemas.microsoft.com/office/drawing/2014/main" id="{1BD30CB3-7EF0-4D7B-9151-20FEF9C7CAE3}"/>
              </a:ext>
            </a:extLst>
          </p:cNvPr>
          <p:cNvSpPr/>
          <p:nvPr/>
        </p:nvSpPr>
        <p:spPr>
          <a:xfrm>
            <a:off x="1514671" y="3189189"/>
            <a:ext cx="704457" cy="667683"/>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descr="Checkmark">
            <a:extLst>
              <a:ext uri="{FF2B5EF4-FFF2-40B4-BE49-F238E27FC236}">
                <a16:creationId xmlns:a16="http://schemas.microsoft.com/office/drawing/2014/main" id="{C991EEC4-E93D-405B-8D36-35271A6447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17523">
            <a:off x="1670653" y="3321208"/>
            <a:ext cx="392492" cy="392492"/>
          </a:xfrm>
          <a:prstGeom prst="rect">
            <a:avLst/>
          </a:prstGeom>
        </p:spPr>
      </p:pic>
      <p:sp>
        <p:nvSpPr>
          <p:cNvPr id="37" name="Content Placeholder 2">
            <a:extLst>
              <a:ext uri="{FF2B5EF4-FFF2-40B4-BE49-F238E27FC236}">
                <a16:creationId xmlns:a16="http://schemas.microsoft.com/office/drawing/2014/main" id="{F04B1171-F646-F94B-8ED5-CD11BED805FA}"/>
              </a:ext>
            </a:extLst>
          </p:cNvPr>
          <p:cNvSpPr txBox="1">
            <a:spLocks/>
          </p:cNvSpPr>
          <p:nvPr/>
        </p:nvSpPr>
        <p:spPr>
          <a:xfrm>
            <a:off x="1001503" y="1630327"/>
            <a:ext cx="914400" cy="963798"/>
          </a:xfrm>
          <a:prstGeom prst="rect">
            <a:avLst/>
          </a:prstGeom>
        </p:spPr>
        <p:txBody>
          <a:bodyPr vert="horz" lIns="0" tIns="0" rIns="0" bIns="45720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b="1" dirty="0"/>
              <a:t>4</a:t>
            </a:r>
          </a:p>
          <a:p>
            <a:endParaRPr lang="en-US" sz="1800" b="1" dirty="0"/>
          </a:p>
        </p:txBody>
      </p:sp>
      <p:sp>
        <p:nvSpPr>
          <p:cNvPr id="41" name="Rectangle: Rounded Corners 40">
            <a:extLst>
              <a:ext uri="{FF2B5EF4-FFF2-40B4-BE49-F238E27FC236}">
                <a16:creationId xmlns:a16="http://schemas.microsoft.com/office/drawing/2014/main" id="{BE520308-AB23-446C-BE47-5975BC00044F}"/>
              </a:ext>
            </a:extLst>
          </p:cNvPr>
          <p:cNvSpPr/>
          <p:nvPr/>
        </p:nvSpPr>
        <p:spPr>
          <a:xfrm>
            <a:off x="7213604" y="3511879"/>
            <a:ext cx="1933575" cy="2570355"/>
          </a:xfrm>
          <a:prstGeom prst="roundRect">
            <a:avLst>
              <a:gd name="adj" fmla="val 583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7C9A0FD-038C-411C-857D-871622E437AC}"/>
              </a:ext>
            </a:extLst>
          </p:cNvPr>
          <p:cNvSpPr/>
          <p:nvPr/>
        </p:nvSpPr>
        <p:spPr>
          <a:xfrm>
            <a:off x="7822951" y="3178037"/>
            <a:ext cx="704457" cy="667683"/>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Graphic 42" descr="Checkmark">
            <a:extLst>
              <a:ext uri="{FF2B5EF4-FFF2-40B4-BE49-F238E27FC236}">
                <a16:creationId xmlns:a16="http://schemas.microsoft.com/office/drawing/2014/main" id="{DAC3BFA6-6BB1-4B58-9F0C-841374FD1C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17523">
            <a:off x="7978933" y="3315632"/>
            <a:ext cx="392492" cy="392492"/>
          </a:xfrm>
          <a:prstGeom prst="rect">
            <a:avLst/>
          </a:prstGeom>
        </p:spPr>
      </p:pic>
    </p:spTree>
    <p:extLst>
      <p:ext uri="{BB962C8B-B14F-4D97-AF65-F5344CB8AC3E}">
        <p14:creationId xmlns:p14="http://schemas.microsoft.com/office/powerpoint/2010/main" val="3784845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F524FD6-51F1-E74D-8007-A85C960757E8}"/>
              </a:ext>
            </a:extLst>
          </p:cNvPr>
          <p:cNvSpPr/>
          <p:nvPr/>
        </p:nvSpPr>
        <p:spPr>
          <a:xfrm>
            <a:off x="1998473" y="136525"/>
            <a:ext cx="8195053" cy="6858001"/>
          </a:xfrm>
          <a:prstGeom prst="hexagon">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2883B4C8-3C5B-DB45-B218-73AA7552C86D}"/>
              </a:ext>
            </a:extLst>
          </p:cNvPr>
          <p:cNvSpPr/>
          <p:nvPr/>
        </p:nvSpPr>
        <p:spPr>
          <a:xfrm>
            <a:off x="2572063" y="616531"/>
            <a:ext cx="7047873" cy="589798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135224" y="3290408"/>
            <a:ext cx="3921551" cy="3567592"/>
          </a:xfrm>
        </p:spPr>
        <p:txBody>
          <a:bodyPr lIns="0" rIns="0">
            <a:noAutofit/>
          </a:bodyPr>
          <a:lstStyle/>
          <a:p>
            <a:pPr algn="ctr"/>
            <a:r>
              <a:rPr lang="en-US" sz="1800" dirty="0">
                <a:solidFill>
                  <a:schemeClr val="accent6">
                    <a:lumMod val="75000"/>
                  </a:schemeClr>
                </a:solidFill>
              </a:rPr>
              <a:t>Be sure to always let others know what you need, ask questions to clarify court policies and procedures, and escalate any ethics issues you may become aware of.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2795356" y="2103822"/>
            <a:ext cx="6601287" cy="822960"/>
          </a:xfrm>
        </p:spPr>
        <p:txBody>
          <a:bodyPr lIns="0"/>
          <a:lstStyle/>
          <a:p>
            <a:pPr algn="ctr"/>
            <a:r>
              <a:rPr lang="en-US" dirty="0"/>
              <a:t>Well done!</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Tree>
    <p:extLst>
      <p:ext uri="{BB962C8B-B14F-4D97-AF65-F5344CB8AC3E}">
        <p14:creationId xmlns:p14="http://schemas.microsoft.com/office/powerpoint/2010/main" val="2786907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F524FD6-51F1-E74D-8007-A85C960757E8}"/>
              </a:ext>
            </a:extLst>
          </p:cNvPr>
          <p:cNvSpPr/>
          <p:nvPr/>
        </p:nvSpPr>
        <p:spPr>
          <a:xfrm>
            <a:off x="-1950116" y="0"/>
            <a:ext cx="8195053" cy="685800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2883B4C8-3C5B-DB45-B218-73AA7552C86D}"/>
              </a:ext>
            </a:extLst>
          </p:cNvPr>
          <p:cNvSpPr/>
          <p:nvPr/>
        </p:nvSpPr>
        <p:spPr>
          <a:xfrm>
            <a:off x="-2394016" y="0"/>
            <a:ext cx="8195053" cy="6858001"/>
          </a:xfrm>
          <a:prstGeom prst="hexagon">
            <a:avLst/>
          </a:prstGeom>
          <a:blipFill dpi="0" rotWithShape="1">
            <a:blip r:embed="rId3">
              <a:extLst>
                <a:ext uri="{28A0092B-C50C-407E-A947-70E740481C1C}">
                  <a14:useLocalDpi xmlns:a14="http://schemas.microsoft.com/office/drawing/2010/main" val="0"/>
                </a:ext>
              </a:extLst>
            </a:blip>
            <a:srcRect/>
            <a:stretch>
              <a:fillRect l="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6596370" y="1886630"/>
            <a:ext cx="5003154" cy="822960"/>
          </a:xfrm>
        </p:spPr>
        <p:txBody>
          <a:bodyPr anchor="t" anchorCtr="0">
            <a:normAutofit/>
          </a:bodyPr>
          <a:lstStyle/>
          <a:p>
            <a:r>
              <a:rPr lang="en-US" sz="3600" dirty="0">
                <a:solidFill>
                  <a:schemeClr val="bg1"/>
                </a:solidFill>
              </a:rPr>
              <a:t>Summary</a:t>
            </a:r>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6596370" y="2880242"/>
            <a:ext cx="5003154" cy="2101662"/>
          </a:xfrm>
        </p:spPr>
        <p:txBody>
          <a:bodyPr rIns="0">
            <a:noAutofit/>
          </a:bodyPr>
          <a:lstStyle/>
          <a:p>
            <a:r>
              <a:rPr lang="en-US" sz="1800" dirty="0">
                <a:solidFill>
                  <a:schemeClr val="bg1"/>
                </a:solidFill>
              </a:rPr>
              <a:t>Congratulations! You have completed the training “Providing Interpreting Services Using Video Remote Technology.”</a:t>
            </a:r>
          </a:p>
          <a:p>
            <a:endParaRPr lang="en-US" sz="1800" dirty="0">
              <a:solidFill>
                <a:schemeClr val="bg1"/>
              </a:solidFill>
            </a:endParaRPr>
          </a:p>
          <a:p>
            <a:r>
              <a:rPr lang="en-US" sz="1800" dirty="0">
                <a:solidFill>
                  <a:schemeClr val="bg1"/>
                </a:solidFill>
              </a:rPr>
              <a:t>Download the </a:t>
            </a:r>
            <a:r>
              <a:rPr lang="en-US" sz="1800" i="1" dirty="0">
                <a:solidFill>
                  <a:schemeClr val="bg1"/>
                </a:solidFill>
              </a:rPr>
              <a:t>VRI Readiness Tips </a:t>
            </a:r>
            <a:r>
              <a:rPr lang="en-US" sz="1800" dirty="0">
                <a:solidFill>
                  <a:schemeClr val="bg1"/>
                </a:solidFill>
              </a:rPr>
              <a:t>document for additional support.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Tree>
    <p:extLst>
      <p:ext uri="{BB962C8B-B14F-4D97-AF65-F5344CB8AC3E}">
        <p14:creationId xmlns:p14="http://schemas.microsoft.com/office/powerpoint/2010/main" val="3765152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pic>
        <p:nvPicPr>
          <p:cNvPr id="19" name="Graphic 18" descr="Protecting hand">
            <a:extLst>
              <a:ext uri="{FF2B5EF4-FFF2-40B4-BE49-F238E27FC236}">
                <a16:creationId xmlns:a16="http://schemas.microsoft.com/office/drawing/2014/main" id="{8F50F38B-FB89-4A64-A651-96D592063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4661" y="2324635"/>
            <a:ext cx="1539138" cy="1539138"/>
          </a:xfrm>
          <a:prstGeom prst="rect">
            <a:avLst/>
          </a:prstGeom>
        </p:spPr>
      </p:pic>
      <p:pic>
        <p:nvPicPr>
          <p:cNvPr id="23" name="Graphic 22" descr="Line arrow Straight">
            <a:extLst>
              <a:ext uri="{FF2B5EF4-FFF2-40B4-BE49-F238E27FC236}">
                <a16:creationId xmlns:a16="http://schemas.microsoft.com/office/drawing/2014/main" id="{783E2636-9A18-4619-8B03-3952193D4A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5788654" y="3142061"/>
            <a:ext cx="409319" cy="914400"/>
          </a:xfrm>
          <a:prstGeom prst="rect">
            <a:avLst/>
          </a:prstGeom>
        </p:spPr>
      </p:pic>
      <p:pic>
        <p:nvPicPr>
          <p:cNvPr id="24" name="Graphic 23" descr="Line arrow Straight">
            <a:extLst>
              <a:ext uri="{FF2B5EF4-FFF2-40B4-BE49-F238E27FC236}">
                <a16:creationId xmlns:a16="http://schemas.microsoft.com/office/drawing/2014/main" id="{80DA4C44-1D98-4308-8E28-FA3750FBB8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5788653" y="2208914"/>
            <a:ext cx="409319" cy="914400"/>
          </a:xfrm>
          <a:prstGeom prst="rect">
            <a:avLst/>
          </a:prstGeom>
        </p:spPr>
      </p:pic>
      <p:sp>
        <p:nvSpPr>
          <p:cNvPr id="21" name="Content Placeholder 2">
            <a:extLst>
              <a:ext uri="{FF2B5EF4-FFF2-40B4-BE49-F238E27FC236}">
                <a16:creationId xmlns:a16="http://schemas.microsoft.com/office/drawing/2014/main" id="{9160305C-DB6B-1043-ABAB-D1BB4D2D697F}"/>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pic>
        <p:nvPicPr>
          <p:cNvPr id="30" name="Graphic 29" descr="Protecting hand">
            <a:extLst>
              <a:ext uri="{FF2B5EF4-FFF2-40B4-BE49-F238E27FC236}">
                <a16:creationId xmlns:a16="http://schemas.microsoft.com/office/drawing/2014/main" id="{8B315E42-AAAE-F148-B69C-1E30B2DB7C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4714" y="2065101"/>
            <a:ext cx="1311442" cy="1311442"/>
          </a:xfrm>
          <a:prstGeom prst="rect">
            <a:avLst/>
          </a:prstGeom>
        </p:spPr>
      </p:pic>
      <p:pic>
        <p:nvPicPr>
          <p:cNvPr id="31" name="Graphic 30" descr="Protecting hand">
            <a:extLst>
              <a:ext uri="{FF2B5EF4-FFF2-40B4-BE49-F238E27FC236}">
                <a16:creationId xmlns:a16="http://schemas.microsoft.com/office/drawing/2014/main" id="{6779E9A0-6060-544F-BA07-6252806FE7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flipH="1">
            <a:off x="8075750" y="2831262"/>
            <a:ext cx="1311442" cy="1311442"/>
          </a:xfrm>
          <a:prstGeom prst="rect">
            <a:avLst/>
          </a:prstGeom>
        </p:spPr>
      </p:pic>
    </p:spTree>
    <p:extLst>
      <p:ext uri="{BB962C8B-B14F-4D97-AF65-F5344CB8AC3E}">
        <p14:creationId xmlns:p14="http://schemas.microsoft.com/office/powerpoint/2010/main" val="1702729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sp>
        <p:nvSpPr>
          <p:cNvPr id="18" name="Content Placeholder 2">
            <a:extLst>
              <a:ext uri="{FF2B5EF4-FFF2-40B4-BE49-F238E27FC236}">
                <a16:creationId xmlns:a16="http://schemas.microsoft.com/office/drawing/2014/main" id="{4B1AD168-9B62-4E4D-8B04-4FCD42C2BD5F}"/>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sp>
        <p:nvSpPr>
          <p:cNvPr id="19" name="Content Placeholder 2">
            <a:extLst>
              <a:ext uri="{FF2B5EF4-FFF2-40B4-BE49-F238E27FC236}">
                <a16:creationId xmlns:a16="http://schemas.microsoft.com/office/drawing/2014/main" id="{795B2066-26C8-874B-B47C-14045A900B0B}"/>
              </a:ext>
            </a:extLst>
          </p:cNvPr>
          <p:cNvSpPr txBox="1">
            <a:spLocks/>
          </p:cNvSpPr>
          <p:nvPr/>
        </p:nvSpPr>
        <p:spPr>
          <a:xfrm>
            <a:off x="5214434" y="2703447"/>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Up and down: </a:t>
            </a:r>
          </a:p>
          <a:p>
            <a:pPr algn="ctr"/>
            <a:r>
              <a:rPr lang="en-US" sz="1600" dirty="0">
                <a:solidFill>
                  <a:schemeClr val="accent6">
                    <a:lumMod val="75000"/>
                  </a:schemeClr>
                </a:solidFill>
              </a:rPr>
              <a:t>Slow down. </a:t>
            </a:r>
          </a:p>
        </p:txBody>
      </p:sp>
      <p:pic>
        <p:nvPicPr>
          <p:cNvPr id="27" name="Graphic 26" descr="Protecting hand">
            <a:extLst>
              <a:ext uri="{FF2B5EF4-FFF2-40B4-BE49-F238E27FC236}">
                <a16:creationId xmlns:a16="http://schemas.microsoft.com/office/drawing/2014/main" id="{A94782D5-89F7-A14B-95EC-2967AAA5E3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4714" y="2065101"/>
            <a:ext cx="1311442" cy="1311442"/>
          </a:xfrm>
          <a:prstGeom prst="rect">
            <a:avLst/>
          </a:prstGeom>
        </p:spPr>
      </p:pic>
      <p:pic>
        <p:nvPicPr>
          <p:cNvPr id="28" name="Graphic 27" descr="Protecting hand">
            <a:extLst>
              <a:ext uri="{FF2B5EF4-FFF2-40B4-BE49-F238E27FC236}">
                <a16:creationId xmlns:a16="http://schemas.microsoft.com/office/drawing/2014/main" id="{D9CCC481-68A6-5A47-94EF-C757411472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flipH="1">
            <a:off x="8075750" y="2831262"/>
            <a:ext cx="1311442" cy="1311442"/>
          </a:xfrm>
          <a:prstGeom prst="rect">
            <a:avLst/>
          </a:prstGeom>
        </p:spPr>
      </p:pic>
    </p:spTree>
    <p:extLst>
      <p:ext uri="{BB962C8B-B14F-4D97-AF65-F5344CB8AC3E}">
        <p14:creationId xmlns:p14="http://schemas.microsoft.com/office/powerpoint/2010/main" val="3004011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sp>
        <p:nvSpPr>
          <p:cNvPr id="19" name="Content Placeholder 2">
            <a:extLst>
              <a:ext uri="{FF2B5EF4-FFF2-40B4-BE49-F238E27FC236}">
                <a16:creationId xmlns:a16="http://schemas.microsoft.com/office/drawing/2014/main" id="{1CE45107-C007-7A4E-BA32-E550D1D05FF3}"/>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sp>
        <p:nvSpPr>
          <p:cNvPr id="22" name="Content Placeholder 2">
            <a:extLst>
              <a:ext uri="{FF2B5EF4-FFF2-40B4-BE49-F238E27FC236}">
                <a16:creationId xmlns:a16="http://schemas.microsoft.com/office/drawing/2014/main" id="{6593A333-96C1-BC45-A2CB-F4E1D729471C}"/>
              </a:ext>
            </a:extLst>
          </p:cNvPr>
          <p:cNvSpPr txBox="1">
            <a:spLocks/>
          </p:cNvSpPr>
          <p:nvPr/>
        </p:nvSpPr>
        <p:spPr>
          <a:xfrm>
            <a:off x="5214434" y="2703447"/>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Up and down: </a:t>
            </a:r>
          </a:p>
          <a:p>
            <a:pPr algn="ctr"/>
            <a:r>
              <a:rPr lang="en-US" sz="1600" dirty="0">
                <a:solidFill>
                  <a:schemeClr val="accent6">
                    <a:lumMod val="75000"/>
                  </a:schemeClr>
                </a:solidFill>
              </a:rPr>
              <a:t>Slow down. </a:t>
            </a:r>
          </a:p>
        </p:txBody>
      </p:sp>
      <p:sp>
        <p:nvSpPr>
          <p:cNvPr id="23" name="Content Placeholder 2">
            <a:extLst>
              <a:ext uri="{FF2B5EF4-FFF2-40B4-BE49-F238E27FC236}">
                <a16:creationId xmlns:a16="http://schemas.microsoft.com/office/drawing/2014/main" id="{747FF636-83B4-624B-A14C-632434117620}"/>
              </a:ext>
            </a:extLst>
          </p:cNvPr>
          <p:cNvSpPr txBox="1">
            <a:spLocks/>
          </p:cNvSpPr>
          <p:nvPr/>
        </p:nvSpPr>
        <p:spPr>
          <a:xfrm>
            <a:off x="7986574" y="2641326"/>
            <a:ext cx="1976689" cy="1130413"/>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Time out: </a:t>
            </a:r>
          </a:p>
          <a:p>
            <a:pPr algn="ctr"/>
            <a:r>
              <a:rPr lang="en-US" sz="1600" dirty="0">
                <a:solidFill>
                  <a:schemeClr val="accent6">
                    <a:lumMod val="75000"/>
                  </a:schemeClr>
                </a:solidFill>
              </a:rPr>
              <a:t>The interpreter</a:t>
            </a:r>
            <a:br>
              <a:rPr lang="en-US" sz="1600" dirty="0">
                <a:solidFill>
                  <a:schemeClr val="accent6">
                    <a:lumMod val="75000"/>
                  </a:schemeClr>
                </a:solidFill>
              </a:rPr>
            </a:br>
            <a:r>
              <a:rPr lang="en-US" sz="1600" dirty="0">
                <a:solidFill>
                  <a:schemeClr val="accent6">
                    <a:lumMod val="75000"/>
                  </a:schemeClr>
                </a:solidFill>
              </a:rPr>
              <a:t>needs a break. </a:t>
            </a:r>
          </a:p>
        </p:txBody>
      </p:sp>
    </p:spTree>
    <p:extLst>
      <p:ext uri="{BB962C8B-B14F-4D97-AF65-F5344CB8AC3E}">
        <p14:creationId xmlns:p14="http://schemas.microsoft.com/office/powerpoint/2010/main" val="155033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6939" y="4596967"/>
            <a:ext cx="1456996" cy="1456996"/>
          </a:xfrm>
          <a:prstGeom prst="rect">
            <a:avLst/>
          </a:prstGeom>
        </p:spPr>
      </p:pic>
      <p:sp>
        <p:nvSpPr>
          <p:cNvPr id="22" name="Content Placeholder 2">
            <a:extLst>
              <a:ext uri="{FF2B5EF4-FFF2-40B4-BE49-F238E27FC236}">
                <a16:creationId xmlns:a16="http://schemas.microsoft.com/office/drawing/2014/main" id="{CDE6FD1D-905C-7C46-8AD8-FE3721A6C676}"/>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sp>
        <p:nvSpPr>
          <p:cNvPr id="23" name="Content Placeholder 2">
            <a:extLst>
              <a:ext uri="{FF2B5EF4-FFF2-40B4-BE49-F238E27FC236}">
                <a16:creationId xmlns:a16="http://schemas.microsoft.com/office/drawing/2014/main" id="{B58CDDD0-09F0-F740-A778-5BD54F2DE935}"/>
              </a:ext>
            </a:extLst>
          </p:cNvPr>
          <p:cNvSpPr txBox="1">
            <a:spLocks/>
          </p:cNvSpPr>
          <p:nvPr/>
        </p:nvSpPr>
        <p:spPr>
          <a:xfrm>
            <a:off x="5214434" y="2703447"/>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Up and down: </a:t>
            </a:r>
          </a:p>
          <a:p>
            <a:pPr algn="ctr"/>
            <a:r>
              <a:rPr lang="en-US" sz="1600" dirty="0">
                <a:solidFill>
                  <a:schemeClr val="accent6">
                    <a:lumMod val="75000"/>
                  </a:schemeClr>
                </a:solidFill>
              </a:rPr>
              <a:t>Slow down. </a:t>
            </a:r>
          </a:p>
        </p:txBody>
      </p:sp>
      <p:sp>
        <p:nvSpPr>
          <p:cNvPr id="24" name="Content Placeholder 2">
            <a:extLst>
              <a:ext uri="{FF2B5EF4-FFF2-40B4-BE49-F238E27FC236}">
                <a16:creationId xmlns:a16="http://schemas.microsoft.com/office/drawing/2014/main" id="{02F2B48B-8698-8A45-8CEC-6F93EF6BC55B}"/>
              </a:ext>
            </a:extLst>
          </p:cNvPr>
          <p:cNvSpPr txBox="1">
            <a:spLocks/>
          </p:cNvSpPr>
          <p:nvPr/>
        </p:nvSpPr>
        <p:spPr>
          <a:xfrm>
            <a:off x="7986574" y="2641326"/>
            <a:ext cx="1976689" cy="1130413"/>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Time out: </a:t>
            </a:r>
          </a:p>
          <a:p>
            <a:pPr algn="ctr"/>
            <a:r>
              <a:rPr lang="en-US" sz="1600" dirty="0">
                <a:solidFill>
                  <a:schemeClr val="accent6">
                    <a:lumMod val="75000"/>
                  </a:schemeClr>
                </a:solidFill>
              </a:rPr>
              <a:t>The interpreter</a:t>
            </a:r>
            <a:br>
              <a:rPr lang="en-US" sz="1600" dirty="0">
                <a:solidFill>
                  <a:schemeClr val="accent6">
                    <a:lumMod val="75000"/>
                  </a:schemeClr>
                </a:solidFill>
              </a:rPr>
            </a:br>
            <a:r>
              <a:rPr lang="en-US" sz="1600" dirty="0">
                <a:solidFill>
                  <a:schemeClr val="accent6">
                    <a:lumMod val="75000"/>
                  </a:schemeClr>
                </a:solidFill>
              </a:rPr>
              <a:t>needs a break. </a:t>
            </a:r>
          </a:p>
        </p:txBody>
      </p:sp>
      <p:sp>
        <p:nvSpPr>
          <p:cNvPr id="25" name="Content Placeholder 2">
            <a:extLst>
              <a:ext uri="{FF2B5EF4-FFF2-40B4-BE49-F238E27FC236}">
                <a16:creationId xmlns:a16="http://schemas.microsoft.com/office/drawing/2014/main" id="{DCD14650-E079-2D49-9712-18E53EC73C04}"/>
              </a:ext>
            </a:extLst>
          </p:cNvPr>
          <p:cNvSpPr txBox="1">
            <a:spLocks/>
          </p:cNvSpPr>
          <p:nvPr/>
        </p:nvSpPr>
        <p:spPr>
          <a:xfrm>
            <a:off x="3827842" y="4696984"/>
            <a:ext cx="1976689" cy="1299779"/>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down: </a:t>
            </a:r>
          </a:p>
          <a:p>
            <a:pPr algn="ctr"/>
            <a:r>
              <a:rPr lang="en-US" sz="1600" dirty="0">
                <a:solidFill>
                  <a:schemeClr val="accent6">
                    <a:lumMod val="75000"/>
                  </a:schemeClr>
                </a:solidFill>
              </a:rPr>
              <a:t>The interpreter can’t see or hear what is happening. </a:t>
            </a:r>
          </a:p>
        </p:txBody>
      </p:sp>
    </p:spTree>
    <p:extLst>
      <p:ext uri="{BB962C8B-B14F-4D97-AF65-F5344CB8AC3E}">
        <p14:creationId xmlns:p14="http://schemas.microsoft.com/office/powerpoint/2010/main" val="363840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A180917F-FC8B-4F63-A113-7C5A89983E47}"/>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sp>
        <p:nvSpPr>
          <p:cNvPr id="21" name="Content Placeholder 2">
            <a:extLst>
              <a:ext uri="{FF2B5EF4-FFF2-40B4-BE49-F238E27FC236}">
                <a16:creationId xmlns:a16="http://schemas.microsoft.com/office/drawing/2014/main" id="{BF388D94-0348-4254-9D82-3D7AE9C6707A}"/>
              </a:ext>
            </a:extLst>
          </p:cNvPr>
          <p:cNvSpPr txBox="1">
            <a:spLocks/>
          </p:cNvSpPr>
          <p:nvPr/>
        </p:nvSpPr>
        <p:spPr>
          <a:xfrm>
            <a:off x="5214434" y="2703447"/>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Up and down: </a:t>
            </a:r>
          </a:p>
          <a:p>
            <a:pPr algn="ctr"/>
            <a:r>
              <a:rPr lang="en-US" sz="1600" dirty="0">
                <a:solidFill>
                  <a:schemeClr val="accent6">
                    <a:lumMod val="75000"/>
                  </a:schemeClr>
                </a:solidFill>
              </a:rPr>
              <a:t>Slow down. </a:t>
            </a:r>
          </a:p>
        </p:txBody>
      </p:sp>
      <p:sp>
        <p:nvSpPr>
          <p:cNvPr id="18" name="Content Placeholder 2">
            <a:extLst>
              <a:ext uri="{FF2B5EF4-FFF2-40B4-BE49-F238E27FC236}">
                <a16:creationId xmlns:a16="http://schemas.microsoft.com/office/drawing/2014/main" id="{46BBC0AA-0497-4F51-A8D5-F01DB6103616}"/>
              </a:ext>
            </a:extLst>
          </p:cNvPr>
          <p:cNvSpPr txBox="1">
            <a:spLocks/>
          </p:cNvSpPr>
          <p:nvPr/>
        </p:nvSpPr>
        <p:spPr>
          <a:xfrm>
            <a:off x="7986574" y="2641326"/>
            <a:ext cx="1976689" cy="1130413"/>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Time out: </a:t>
            </a:r>
          </a:p>
          <a:p>
            <a:pPr algn="ctr"/>
            <a:r>
              <a:rPr lang="en-US" sz="1600" dirty="0">
                <a:solidFill>
                  <a:schemeClr val="accent6">
                    <a:lumMod val="75000"/>
                  </a:schemeClr>
                </a:solidFill>
              </a:rPr>
              <a:t>The interpreter</a:t>
            </a:r>
            <a:br>
              <a:rPr lang="en-US" sz="1600" dirty="0">
                <a:solidFill>
                  <a:schemeClr val="accent6">
                    <a:lumMod val="75000"/>
                  </a:schemeClr>
                </a:solidFill>
              </a:rPr>
            </a:br>
            <a:r>
              <a:rPr lang="en-US" sz="1600" dirty="0">
                <a:solidFill>
                  <a:schemeClr val="accent6">
                    <a:lumMod val="75000"/>
                  </a:schemeClr>
                </a:solidFill>
              </a:rPr>
              <a:t>needs a break. </a:t>
            </a:r>
          </a:p>
        </p:txBody>
      </p:sp>
      <p:sp>
        <p:nvSpPr>
          <p:cNvPr id="19" name="Content Placeholder 2">
            <a:extLst>
              <a:ext uri="{FF2B5EF4-FFF2-40B4-BE49-F238E27FC236}">
                <a16:creationId xmlns:a16="http://schemas.microsoft.com/office/drawing/2014/main" id="{138142F1-B6D0-4074-99D7-9C211DF90D82}"/>
              </a:ext>
            </a:extLst>
          </p:cNvPr>
          <p:cNvSpPr txBox="1">
            <a:spLocks/>
          </p:cNvSpPr>
          <p:nvPr/>
        </p:nvSpPr>
        <p:spPr>
          <a:xfrm>
            <a:off x="3827842" y="4696984"/>
            <a:ext cx="1976689" cy="1299779"/>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down: </a:t>
            </a:r>
          </a:p>
          <a:p>
            <a:pPr algn="ctr"/>
            <a:r>
              <a:rPr lang="en-US" sz="1600" dirty="0">
                <a:solidFill>
                  <a:schemeClr val="accent6">
                    <a:lumMod val="75000"/>
                  </a:schemeClr>
                </a:solidFill>
              </a:rPr>
              <a:t>The interpreter can’t see or hear what is happening. </a:t>
            </a:r>
          </a:p>
        </p:txBody>
      </p:sp>
      <p:sp>
        <p:nvSpPr>
          <p:cNvPr id="22" name="Content Placeholder 2">
            <a:extLst>
              <a:ext uri="{FF2B5EF4-FFF2-40B4-BE49-F238E27FC236}">
                <a16:creationId xmlns:a16="http://schemas.microsoft.com/office/drawing/2014/main" id="{D39E3D26-A2CC-478F-98D5-AF7992277B9B}"/>
              </a:ext>
            </a:extLst>
          </p:cNvPr>
          <p:cNvSpPr txBox="1">
            <a:spLocks/>
          </p:cNvSpPr>
          <p:nvPr/>
        </p:nvSpPr>
        <p:spPr>
          <a:xfrm>
            <a:off x="6600504" y="4787127"/>
            <a:ext cx="1976689" cy="1119492"/>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Hand up: </a:t>
            </a:r>
          </a:p>
          <a:p>
            <a:pPr algn="ctr"/>
            <a:r>
              <a:rPr lang="en-US" sz="1600" dirty="0">
                <a:solidFill>
                  <a:schemeClr val="accent6">
                    <a:lumMod val="75000"/>
                  </a:schemeClr>
                </a:solidFill>
              </a:rPr>
              <a:t>The interpreter has </a:t>
            </a:r>
            <a:br>
              <a:rPr lang="en-US" sz="1600" dirty="0">
                <a:solidFill>
                  <a:schemeClr val="accent6">
                    <a:lumMod val="75000"/>
                  </a:schemeClr>
                </a:solidFill>
              </a:rPr>
            </a:br>
            <a:r>
              <a:rPr lang="en-US" sz="1600" dirty="0">
                <a:solidFill>
                  <a:schemeClr val="accent6">
                    <a:lumMod val="75000"/>
                  </a:schemeClr>
                </a:solidFill>
              </a:rPr>
              <a:t>a question. </a:t>
            </a:r>
          </a:p>
        </p:txBody>
      </p:sp>
    </p:spTree>
    <p:extLst>
      <p:ext uri="{BB962C8B-B14F-4D97-AF65-F5344CB8AC3E}">
        <p14:creationId xmlns:p14="http://schemas.microsoft.com/office/powerpoint/2010/main" val="1053736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488A09-0DD8-8048-8BC6-AFA4159E1786}"/>
              </a:ext>
            </a:extLst>
          </p:cNvPr>
          <p:cNvSpPr>
            <a:spLocks noChangeAspect="1"/>
          </p:cNvSpPr>
          <p:nvPr/>
        </p:nvSpPr>
        <p:spPr>
          <a:xfrm>
            <a:off x="5695950" y="-37212"/>
            <a:ext cx="6617970" cy="6895212"/>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705035" y="967201"/>
            <a:ext cx="4266460" cy="822960"/>
          </a:xfrm>
        </p:spPr>
        <p:txBody>
          <a:bodyPr anchor="t" anchorCtr="0">
            <a:normAutofit/>
          </a:bodyPr>
          <a:lstStyle/>
          <a:p>
            <a:r>
              <a:rPr lang="en-US" dirty="0"/>
              <a:t>Quick Quiz</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705035" y="1808767"/>
            <a:ext cx="4266460" cy="1048734"/>
          </a:xfrm>
        </p:spPr>
        <p:txBody>
          <a:bodyPr rIns="0">
            <a:noAutofit/>
          </a:bodyPr>
          <a:lstStyle/>
          <a:p>
            <a:r>
              <a:rPr lang="en-US" sz="1800" dirty="0">
                <a:solidFill>
                  <a:schemeClr val="accent6">
                    <a:lumMod val="75000"/>
                  </a:schemeClr>
                </a:solidFill>
              </a:rPr>
              <a:t>Ten minutes into the hearing, you hear loud construction noise just outside—equipment beeping, rumbling trucks, and loud voices. You’re having a hard  time hearing the court clearly. </a:t>
            </a:r>
          </a:p>
          <a:p>
            <a:r>
              <a:rPr lang="en-US" sz="1800" dirty="0">
                <a:solidFill>
                  <a:schemeClr val="accent6">
                    <a:lumMod val="75000"/>
                  </a:schemeClr>
                </a:solidFill>
              </a:rPr>
              <a:t>What should you do?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1" name="Content Placeholder 2">
            <a:extLst>
              <a:ext uri="{FF2B5EF4-FFF2-40B4-BE49-F238E27FC236}">
                <a16:creationId xmlns:a16="http://schemas.microsoft.com/office/drawing/2014/main" id="{BEB84BEF-4D51-B742-B182-5B71E803F8D7}"/>
              </a:ext>
            </a:extLst>
          </p:cNvPr>
          <p:cNvSpPr txBox="1">
            <a:spLocks/>
          </p:cNvSpPr>
          <p:nvPr/>
        </p:nvSpPr>
        <p:spPr>
          <a:xfrm>
            <a:off x="6438529" y="735295"/>
            <a:ext cx="5673462"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Disconnect and call back when the noise has stopped. </a:t>
            </a:r>
          </a:p>
        </p:txBody>
      </p:sp>
      <p:sp>
        <p:nvSpPr>
          <p:cNvPr id="25" name="Rectangle 24">
            <a:extLst>
              <a:ext uri="{FF2B5EF4-FFF2-40B4-BE49-F238E27FC236}">
                <a16:creationId xmlns:a16="http://schemas.microsoft.com/office/drawing/2014/main" id="{3266D7F3-908F-8C47-987A-825D219EDE34}"/>
              </a:ext>
            </a:extLst>
          </p:cNvPr>
          <p:cNvSpPr>
            <a:spLocks noChangeAspect="1"/>
          </p:cNvSpPr>
          <p:nvPr/>
        </p:nvSpPr>
        <p:spPr>
          <a:xfrm>
            <a:off x="6019801" y="781015"/>
            <a:ext cx="274320" cy="27432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Content Placeholder 2">
            <a:extLst>
              <a:ext uri="{FF2B5EF4-FFF2-40B4-BE49-F238E27FC236}">
                <a16:creationId xmlns:a16="http://schemas.microsoft.com/office/drawing/2014/main" id="{49D36EFC-1B07-524C-8D97-A2A2EC99330B}"/>
              </a:ext>
            </a:extLst>
          </p:cNvPr>
          <p:cNvSpPr txBox="1">
            <a:spLocks/>
          </p:cNvSpPr>
          <p:nvPr/>
        </p:nvSpPr>
        <p:spPr>
          <a:xfrm>
            <a:off x="6438530" y="1291326"/>
            <a:ext cx="5645523"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Get the attention of the court either verbally or by using hand signals.</a:t>
            </a:r>
          </a:p>
        </p:txBody>
      </p:sp>
      <p:sp>
        <p:nvSpPr>
          <p:cNvPr id="31" name="Content Placeholder 2">
            <a:extLst>
              <a:ext uri="{FF2B5EF4-FFF2-40B4-BE49-F238E27FC236}">
                <a16:creationId xmlns:a16="http://schemas.microsoft.com/office/drawing/2014/main" id="{7BF116F8-E014-4947-825D-E2F2660E49BF}"/>
              </a:ext>
            </a:extLst>
          </p:cNvPr>
          <p:cNvSpPr txBox="1">
            <a:spLocks/>
          </p:cNvSpPr>
          <p:nvPr/>
        </p:nvSpPr>
        <p:spPr>
          <a:xfrm>
            <a:off x="6438530" y="2116685"/>
            <a:ext cx="5196463"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Send a message to your interpreting team. </a:t>
            </a:r>
          </a:p>
        </p:txBody>
      </p:sp>
      <p:sp>
        <p:nvSpPr>
          <p:cNvPr id="51" name="Rectangle 50">
            <a:extLst>
              <a:ext uri="{FF2B5EF4-FFF2-40B4-BE49-F238E27FC236}">
                <a16:creationId xmlns:a16="http://schemas.microsoft.com/office/drawing/2014/main" id="{5CA5BE32-5CC9-CB47-BE95-8D7AE8A592ED}"/>
              </a:ext>
            </a:extLst>
          </p:cNvPr>
          <p:cNvSpPr>
            <a:spLocks noChangeAspect="1"/>
          </p:cNvSpPr>
          <p:nvPr/>
        </p:nvSpPr>
        <p:spPr>
          <a:xfrm>
            <a:off x="6019801" y="1337046"/>
            <a:ext cx="274320" cy="27432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357C6D9E-8439-4844-BCB2-CEBA99E84AC3}"/>
              </a:ext>
            </a:extLst>
          </p:cNvPr>
          <p:cNvSpPr>
            <a:spLocks noChangeAspect="1"/>
          </p:cNvSpPr>
          <p:nvPr/>
        </p:nvSpPr>
        <p:spPr>
          <a:xfrm>
            <a:off x="6019801" y="2162405"/>
            <a:ext cx="274320" cy="27432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5068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488A09-0DD8-8048-8BC6-AFA4159E1786}"/>
              </a:ext>
            </a:extLst>
          </p:cNvPr>
          <p:cNvSpPr>
            <a:spLocks noChangeAspect="1"/>
          </p:cNvSpPr>
          <p:nvPr/>
        </p:nvSpPr>
        <p:spPr>
          <a:xfrm>
            <a:off x="5695950" y="-37212"/>
            <a:ext cx="6617970" cy="6895212"/>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705035" y="967201"/>
            <a:ext cx="4266460" cy="822960"/>
          </a:xfrm>
        </p:spPr>
        <p:txBody>
          <a:bodyPr anchor="t" anchorCtr="0">
            <a:normAutofit/>
          </a:bodyPr>
          <a:lstStyle/>
          <a:p>
            <a:r>
              <a:rPr lang="en-US" dirty="0"/>
              <a:t>Quick Quiz</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705035" y="1808767"/>
            <a:ext cx="4266460" cy="1048734"/>
          </a:xfrm>
        </p:spPr>
        <p:txBody>
          <a:bodyPr rIns="0">
            <a:noAutofit/>
          </a:bodyPr>
          <a:lstStyle/>
          <a:p>
            <a:r>
              <a:rPr lang="en-US" sz="1800" dirty="0">
                <a:solidFill>
                  <a:schemeClr val="accent6">
                    <a:lumMod val="75000"/>
                  </a:schemeClr>
                </a:solidFill>
              </a:rPr>
              <a:t>Ten minutes into the hearing, you hear loud construction noise just outside—equipment beeping, rumbling trucks, and loud voices. You’re having a hard  time hearing  the court  clearly. </a:t>
            </a:r>
          </a:p>
          <a:p>
            <a:r>
              <a:rPr lang="en-US" sz="1800" dirty="0">
                <a:solidFill>
                  <a:schemeClr val="accent6">
                    <a:lumMod val="75000"/>
                  </a:schemeClr>
                </a:solidFill>
              </a:rPr>
              <a:t>What should you do?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3" name="Rectangle 12">
            <a:extLst>
              <a:ext uri="{FF2B5EF4-FFF2-40B4-BE49-F238E27FC236}">
                <a16:creationId xmlns:a16="http://schemas.microsoft.com/office/drawing/2014/main" id="{286FC433-5A88-457B-BCD8-D3D20A149C31}"/>
              </a:ext>
            </a:extLst>
          </p:cNvPr>
          <p:cNvSpPr>
            <a:spLocks noChangeAspect="1"/>
          </p:cNvSpPr>
          <p:nvPr/>
        </p:nvSpPr>
        <p:spPr>
          <a:xfrm>
            <a:off x="5695950" y="2857501"/>
            <a:ext cx="6617970" cy="400050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C281C818-7936-48CF-ADDD-51BE5E08A49A}"/>
              </a:ext>
            </a:extLst>
          </p:cNvPr>
          <p:cNvSpPr txBox="1">
            <a:spLocks/>
          </p:cNvSpPr>
          <p:nvPr/>
        </p:nvSpPr>
        <p:spPr>
          <a:xfrm>
            <a:off x="6019801" y="3210921"/>
            <a:ext cx="6064252" cy="3546088"/>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bg1"/>
                </a:solidFill>
              </a:rPr>
              <a:t>Recommendation: </a:t>
            </a:r>
          </a:p>
          <a:p>
            <a:r>
              <a:rPr lang="en-US" sz="1800" dirty="0">
                <a:solidFill>
                  <a:schemeClr val="bg1"/>
                </a:solidFill>
              </a:rPr>
              <a:t>When a situation like this arises, get the attention of the court in a professional way. You might say, “Your Honor, the interpreter is having trouble hearing because of background noise at this location.”</a:t>
            </a:r>
          </a:p>
          <a:p>
            <a:r>
              <a:rPr lang="en-US" sz="1800" dirty="0">
                <a:solidFill>
                  <a:schemeClr val="bg1"/>
                </a:solidFill>
              </a:rPr>
              <a:t>You may also use a hand signal or message a team member. The judge may ask for recess, which will give you time to move to another space or ask for another interpreter to take over. </a:t>
            </a:r>
          </a:p>
        </p:txBody>
      </p:sp>
      <p:sp>
        <p:nvSpPr>
          <p:cNvPr id="17" name="Content Placeholder 2">
            <a:extLst>
              <a:ext uri="{FF2B5EF4-FFF2-40B4-BE49-F238E27FC236}">
                <a16:creationId xmlns:a16="http://schemas.microsoft.com/office/drawing/2014/main" id="{56142D6C-BA8B-4982-BDFA-B36A1D4DC348}"/>
              </a:ext>
            </a:extLst>
          </p:cNvPr>
          <p:cNvSpPr txBox="1">
            <a:spLocks/>
          </p:cNvSpPr>
          <p:nvPr/>
        </p:nvSpPr>
        <p:spPr>
          <a:xfrm>
            <a:off x="6438529" y="735295"/>
            <a:ext cx="5673462"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Disconnect and call back when the noise has stopped. </a:t>
            </a:r>
          </a:p>
        </p:txBody>
      </p:sp>
      <p:sp>
        <p:nvSpPr>
          <p:cNvPr id="18" name="Rectangle 17">
            <a:extLst>
              <a:ext uri="{FF2B5EF4-FFF2-40B4-BE49-F238E27FC236}">
                <a16:creationId xmlns:a16="http://schemas.microsoft.com/office/drawing/2014/main" id="{FD27FE82-761F-4D11-B706-8AC96A36831B}"/>
              </a:ext>
            </a:extLst>
          </p:cNvPr>
          <p:cNvSpPr>
            <a:spLocks noChangeAspect="1"/>
          </p:cNvSpPr>
          <p:nvPr/>
        </p:nvSpPr>
        <p:spPr>
          <a:xfrm>
            <a:off x="6019801" y="781015"/>
            <a:ext cx="274320" cy="27432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D7B438C8-99B5-4160-A430-3582A5378301}"/>
              </a:ext>
            </a:extLst>
          </p:cNvPr>
          <p:cNvSpPr txBox="1">
            <a:spLocks/>
          </p:cNvSpPr>
          <p:nvPr/>
        </p:nvSpPr>
        <p:spPr>
          <a:xfrm>
            <a:off x="6438530" y="1291326"/>
            <a:ext cx="5645523"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Get the attention of the court either verbally or by using hand signals.</a:t>
            </a:r>
          </a:p>
        </p:txBody>
      </p:sp>
      <p:sp>
        <p:nvSpPr>
          <p:cNvPr id="20" name="Content Placeholder 2">
            <a:extLst>
              <a:ext uri="{FF2B5EF4-FFF2-40B4-BE49-F238E27FC236}">
                <a16:creationId xmlns:a16="http://schemas.microsoft.com/office/drawing/2014/main" id="{F772E6EC-C112-45DA-816B-19EBC584E666}"/>
              </a:ext>
            </a:extLst>
          </p:cNvPr>
          <p:cNvSpPr txBox="1">
            <a:spLocks/>
          </p:cNvSpPr>
          <p:nvPr/>
        </p:nvSpPr>
        <p:spPr>
          <a:xfrm>
            <a:off x="6438530" y="2116685"/>
            <a:ext cx="5196463"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Send a message to your interpreting team. </a:t>
            </a:r>
          </a:p>
        </p:txBody>
      </p:sp>
      <p:sp>
        <p:nvSpPr>
          <p:cNvPr id="21" name="Rectangle 20">
            <a:extLst>
              <a:ext uri="{FF2B5EF4-FFF2-40B4-BE49-F238E27FC236}">
                <a16:creationId xmlns:a16="http://schemas.microsoft.com/office/drawing/2014/main" id="{3B098A23-883F-40F8-AE82-1279DBC85157}"/>
              </a:ext>
            </a:extLst>
          </p:cNvPr>
          <p:cNvSpPr>
            <a:spLocks noChangeAspect="1"/>
          </p:cNvSpPr>
          <p:nvPr/>
        </p:nvSpPr>
        <p:spPr>
          <a:xfrm>
            <a:off x="6019801" y="1337046"/>
            <a:ext cx="274320" cy="274320"/>
          </a:xfrm>
          <a:prstGeom prst="rect">
            <a:avLst/>
          </a:prstGeom>
          <a:ln w="28575">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93295B4-B740-4BF1-BB88-075CE596F089}"/>
              </a:ext>
            </a:extLst>
          </p:cNvPr>
          <p:cNvSpPr>
            <a:spLocks noChangeAspect="1"/>
          </p:cNvSpPr>
          <p:nvPr/>
        </p:nvSpPr>
        <p:spPr>
          <a:xfrm>
            <a:off x="6019801" y="2162405"/>
            <a:ext cx="274320" cy="27432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5" name="Graphic 14" descr="Checkmark">
            <a:extLst>
              <a:ext uri="{FF2B5EF4-FFF2-40B4-BE49-F238E27FC236}">
                <a16:creationId xmlns:a16="http://schemas.microsoft.com/office/drawing/2014/main" id="{CAAD4943-6E5D-434C-B7DE-FAA38539EF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817523">
            <a:off x="6045741" y="1372704"/>
            <a:ext cx="232833" cy="232833"/>
          </a:xfrm>
          <a:prstGeom prst="rect">
            <a:avLst/>
          </a:prstGeom>
        </p:spPr>
      </p:pic>
    </p:spTree>
    <p:extLst>
      <p:ext uri="{BB962C8B-B14F-4D97-AF65-F5344CB8AC3E}">
        <p14:creationId xmlns:p14="http://schemas.microsoft.com/office/powerpoint/2010/main" val="177587474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04040"/>
      </a:dk2>
      <a:lt2>
        <a:srgbClr val="E7E6E6"/>
      </a:lt2>
      <a:accent1>
        <a:srgbClr val="6E273D"/>
      </a:accent1>
      <a:accent2>
        <a:srgbClr val="BC4F27"/>
      </a:accent2>
      <a:accent3>
        <a:srgbClr val="D79C4D"/>
      </a:accent3>
      <a:accent4>
        <a:srgbClr val="699142"/>
      </a:accent4>
      <a:accent5>
        <a:srgbClr val="156570"/>
      </a:accent5>
      <a:accent6>
        <a:srgbClr val="253E69"/>
      </a:accent6>
      <a:hlink>
        <a:srgbClr val="156570"/>
      </a:hlink>
      <a:folHlink>
        <a:srgbClr val="6E27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1799</TotalTime>
  <Words>1751</Words>
  <Application>Microsoft Office PowerPoint</Application>
  <PresentationFormat>Widescreen</PresentationFormat>
  <Paragraphs>251</Paragraphs>
  <Slides>26</Slides>
  <Notes>26</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Georgia</vt:lpstr>
      <vt:lpstr>Office Theme</vt:lpstr>
      <vt:lpstr> </vt:lpstr>
      <vt:lpstr>Communicate Your Needs</vt:lpstr>
      <vt:lpstr>Communicate Your Needs</vt:lpstr>
      <vt:lpstr>Communicate Your Needs</vt:lpstr>
      <vt:lpstr>Communicate Your Needs</vt:lpstr>
      <vt:lpstr>Communicate Your Needs</vt:lpstr>
      <vt:lpstr>Communicate Your Needs</vt:lpstr>
      <vt:lpstr>Quick Quiz</vt:lpstr>
      <vt:lpstr>Quick Quiz</vt:lpstr>
      <vt:lpstr>Ethics 1 of 2</vt:lpstr>
      <vt:lpstr>Ethics 1 of 2</vt:lpstr>
      <vt:lpstr>Ethics 1 of 2</vt:lpstr>
      <vt:lpstr>Ethics 2 of 2</vt:lpstr>
      <vt:lpstr>Ethics 2 of 2</vt:lpstr>
      <vt:lpstr>Remember</vt:lpstr>
      <vt:lpstr>Whom should you contact in each situation? </vt:lpstr>
      <vt:lpstr>Whom should you contact in each situation? </vt:lpstr>
      <vt:lpstr>Whom should you contact in each situation? </vt:lpstr>
      <vt:lpstr>Whom should you contact in each situation? </vt:lpstr>
      <vt:lpstr>Whom should you contact in each situation? </vt:lpstr>
      <vt:lpstr>Whom should you contact in each situation? </vt:lpstr>
      <vt:lpstr>Whom should you contact in each situation? </vt:lpstr>
      <vt:lpstr>Whom should you contact in each situation? </vt:lpstr>
      <vt:lpstr>Whom should you contact in each situation? </vt:lpstr>
      <vt:lpstr>Well done!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White</dc:creator>
  <cp:lastModifiedBy>Kelly, Kent</cp:lastModifiedBy>
  <cp:revision>130</cp:revision>
  <dcterms:created xsi:type="dcterms:W3CDTF">2019-11-18T18:29:30Z</dcterms:created>
  <dcterms:modified xsi:type="dcterms:W3CDTF">2021-03-09T20:27:00Z</dcterms:modified>
</cp:coreProperties>
</file>