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28" r:id="rId1"/>
  </p:sldMasterIdLst>
  <p:notesMasterIdLst>
    <p:notesMasterId r:id="rId29"/>
  </p:notesMasterIdLst>
  <p:handoutMasterIdLst>
    <p:handoutMasterId r:id="rId30"/>
  </p:handoutMasterIdLst>
  <p:sldIdLst>
    <p:sldId id="431" r:id="rId2"/>
    <p:sldId id="259" r:id="rId3"/>
    <p:sldId id="258" r:id="rId4"/>
    <p:sldId id="442" r:id="rId5"/>
    <p:sldId id="444" r:id="rId6"/>
    <p:sldId id="653" r:id="rId7"/>
    <p:sldId id="454" r:id="rId8"/>
    <p:sldId id="657" r:id="rId9"/>
    <p:sldId id="438" r:id="rId10"/>
    <p:sldId id="482" r:id="rId11"/>
    <p:sldId id="407" r:id="rId12"/>
    <p:sldId id="306" r:id="rId13"/>
    <p:sldId id="418" r:id="rId14"/>
    <p:sldId id="631" r:id="rId15"/>
    <p:sldId id="397" r:id="rId16"/>
    <p:sldId id="373" r:id="rId17"/>
    <p:sldId id="432" r:id="rId18"/>
    <p:sldId id="658" r:id="rId19"/>
    <p:sldId id="427" r:id="rId20"/>
    <p:sldId id="652" r:id="rId21"/>
    <p:sldId id="656" r:id="rId22"/>
    <p:sldId id="647" r:id="rId23"/>
    <p:sldId id="474" r:id="rId24"/>
    <p:sldId id="638" r:id="rId25"/>
    <p:sldId id="660" r:id="rId26"/>
    <p:sldId id="661" r:id="rId27"/>
    <p:sldId id="413"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15" autoAdjust="0"/>
    <p:restoredTop sz="90401" autoAdjust="0"/>
  </p:normalViewPr>
  <p:slideViewPr>
    <p:cSldViewPr>
      <p:cViewPr varScale="1">
        <p:scale>
          <a:sx n="75" d="100"/>
          <a:sy n="75" d="100"/>
        </p:scale>
        <p:origin x="-18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208" y="-9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eaLnBrk="0" hangingPunct="0">
              <a:defRPr sz="1200"/>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eaLnBrk="0" hangingPunct="0">
              <a:defRPr sz="1200"/>
            </a:lvl1pPr>
          </a:lstStyle>
          <a:p>
            <a:pPr>
              <a:defRPr/>
            </a:pPr>
            <a:fld id="{F9497C27-A457-4CDD-8DA6-8F5614313EF6}" type="datetimeFigureOut">
              <a:rPr lang="en-US"/>
              <a:pPr>
                <a:defRPr/>
              </a:pPr>
              <a:t>12/2/2011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eaLnBrk="0" hangingPunct="0">
              <a:defRPr sz="1200"/>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eaLnBrk="0" hangingPunct="0">
              <a:defRPr sz="1200"/>
            </a:lvl1pPr>
          </a:lstStyle>
          <a:p>
            <a:pPr>
              <a:defRPr/>
            </a:pPr>
            <a:fld id="{61B8C62F-743C-4DEA-9A22-32E945981482}" type="slidenum">
              <a:rPr lang="en-US"/>
              <a:pPr>
                <a:defRPr/>
              </a:pPr>
              <a:t>‹#›</a:t>
            </a:fld>
            <a:endParaRPr lang="en-US"/>
          </a:p>
        </p:txBody>
      </p:sp>
    </p:spTree>
    <p:extLst>
      <p:ext uri="{BB962C8B-B14F-4D97-AF65-F5344CB8AC3E}">
        <p14:creationId xmlns:p14="http://schemas.microsoft.com/office/powerpoint/2010/main" xmlns="" val="31852302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C11A89D9-058E-436D-8CBC-B04FF9F3C452}" type="slidenum">
              <a:rPr lang="en-US"/>
              <a:pPr>
                <a:defRPr/>
              </a:pPr>
              <a:t>‹#›</a:t>
            </a:fld>
            <a:endParaRPr lang="en-US"/>
          </a:p>
        </p:txBody>
      </p:sp>
    </p:spTree>
    <p:extLst>
      <p:ext uri="{BB962C8B-B14F-4D97-AF65-F5344CB8AC3E}">
        <p14:creationId xmlns:p14="http://schemas.microsoft.com/office/powerpoint/2010/main" xmlns="" val="397346869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57B9BFCE-D084-47A7-A2B6-49145C4A9248}" type="slidenum">
              <a:rPr lang="en-US" smtClean="0"/>
              <a:pPr/>
              <a:t>1</a:t>
            </a:fld>
            <a:endParaRPr lang="en-US" smtClean="0"/>
          </a:p>
        </p:txBody>
      </p:sp>
      <p:sp>
        <p:nvSpPr>
          <p:cNvPr id="92163" name="Slide Image Placeholder 1"/>
          <p:cNvSpPr>
            <a:spLocks noGrp="1" noRot="1" noChangeAspect="1" noTextEdit="1"/>
          </p:cNvSpPr>
          <p:nvPr>
            <p:ph type="sldImg"/>
          </p:nvPr>
        </p:nvSpPr>
        <p:spPr>
          <a:xfrm>
            <a:off x="1181100" y="696913"/>
            <a:ext cx="4648200" cy="3486150"/>
          </a:xfrm>
          <a:ln/>
        </p:spPr>
      </p:sp>
      <p:sp>
        <p:nvSpPr>
          <p:cNvPr id="9216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50180" name="Slide Number Placeholder 3"/>
          <p:cNvSpPr txBox="1">
            <a:spLocks noGrp="1"/>
          </p:cNvSpPr>
          <p:nvPr/>
        </p:nvSpPr>
        <p:spPr bwMode="auto">
          <a:xfrm>
            <a:off x="3970938" y="8829967"/>
            <a:ext cx="3037840" cy="464820"/>
          </a:xfrm>
          <a:prstGeom prst="rect">
            <a:avLst/>
          </a:prstGeom>
          <a:noFill/>
          <a:ln>
            <a:miter lim="800000"/>
            <a:headEnd/>
            <a:tailEnd/>
          </a:ln>
        </p:spPr>
        <p:txBody>
          <a:bodyPr lIns="93177" tIns="46589" rIns="93177" bIns="46589" anchor="b"/>
          <a:lstStyle/>
          <a:p>
            <a:pPr algn="r">
              <a:defRPr/>
            </a:pPr>
            <a:fld id="{5E56164F-3991-468F-B64F-B4FBCD9B31E8}" type="slidenum">
              <a:rPr lang="en-US" sz="1200">
                <a:latin typeface="+mn-lt"/>
              </a:rPr>
              <a:pPr algn="r">
                <a:defRPr/>
              </a:pPr>
              <a:t>1</a:t>
            </a:fld>
            <a:endParaRPr lang="en-US" sz="1200" dirty="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320CF45D-7725-4B44-8A47-951B68461ED1}" type="slidenum">
              <a:rPr lang="en-US" smtClean="0"/>
              <a:pPr/>
              <a:t>3</a:t>
            </a:fld>
            <a:endParaRPr lang="en-US" smtClean="0"/>
          </a:p>
        </p:txBody>
      </p:sp>
      <p:sp>
        <p:nvSpPr>
          <p:cNvPr id="93187" name="Slide Image Placeholder 1"/>
          <p:cNvSpPr>
            <a:spLocks noGrp="1" noRot="1" noChangeAspect="1" noTextEdit="1"/>
          </p:cNvSpPr>
          <p:nvPr>
            <p:ph type="sldImg"/>
          </p:nvPr>
        </p:nvSpPr>
        <p:spPr>
          <a:xfrm>
            <a:off x="1181100" y="696913"/>
            <a:ext cx="4648200" cy="3486150"/>
          </a:xfrm>
          <a:ln/>
        </p:spPr>
      </p:sp>
      <p:sp>
        <p:nvSpPr>
          <p:cNvPr id="9318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51204" name="Slide Number Placeholder 3"/>
          <p:cNvSpPr txBox="1">
            <a:spLocks noGrp="1"/>
          </p:cNvSpPr>
          <p:nvPr/>
        </p:nvSpPr>
        <p:spPr bwMode="auto">
          <a:xfrm>
            <a:off x="3970938" y="8829967"/>
            <a:ext cx="3037840" cy="464820"/>
          </a:xfrm>
          <a:prstGeom prst="rect">
            <a:avLst/>
          </a:prstGeom>
          <a:noFill/>
          <a:ln>
            <a:miter lim="800000"/>
            <a:headEnd/>
            <a:tailEnd/>
          </a:ln>
        </p:spPr>
        <p:txBody>
          <a:bodyPr lIns="93177" tIns="46589" rIns="93177" bIns="46589" anchor="b"/>
          <a:lstStyle/>
          <a:p>
            <a:pPr algn="r">
              <a:defRPr/>
            </a:pPr>
            <a:fld id="{19561F8B-D021-4B22-AFCD-30D1139E1FD0}" type="slidenum">
              <a:rPr lang="en-US" sz="1200">
                <a:latin typeface="+mn-lt"/>
              </a:rPr>
              <a:pPr algn="r">
                <a:defRPr/>
              </a:pPr>
              <a:t>3</a:t>
            </a:fld>
            <a:endParaRPr lang="en-US" sz="1200" dirty="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6BF215D4-D07B-45C1-8E11-09F48EEF91A8}" type="slidenum">
              <a:rPr lang="en-US" smtClean="0"/>
              <a:pPr/>
              <a:t>9</a:t>
            </a:fld>
            <a:endParaRPr lang="en-US" smtClean="0"/>
          </a:p>
        </p:txBody>
      </p:sp>
      <p:sp>
        <p:nvSpPr>
          <p:cNvPr id="98307" name="Slide Image Placeholder 1"/>
          <p:cNvSpPr>
            <a:spLocks noGrp="1" noRot="1" noChangeAspect="1" noTextEdit="1"/>
          </p:cNvSpPr>
          <p:nvPr>
            <p:ph type="sldImg"/>
          </p:nvPr>
        </p:nvSpPr>
        <p:spPr>
          <a:xfrm>
            <a:off x="1181100" y="696913"/>
            <a:ext cx="4648200" cy="3486150"/>
          </a:xfrm>
          <a:ln/>
        </p:spPr>
      </p:sp>
      <p:sp>
        <p:nvSpPr>
          <p:cNvPr id="98308" name="Notes Placeholder 2"/>
          <p:cNvSpPr>
            <a:spLocks noGrp="1"/>
          </p:cNvSpPr>
          <p:nvPr>
            <p:ph type="body" idx="1"/>
          </p:nvPr>
        </p:nvSpPr>
        <p:spPr>
          <a:noFill/>
          <a:ln/>
        </p:spPr>
        <p:txBody>
          <a:bodyPr/>
          <a:lstStyle/>
          <a:p>
            <a:pPr eaLnBrk="1" hangingPunct="1"/>
            <a:endParaRPr lang="en-US" smtClean="0"/>
          </a:p>
        </p:txBody>
      </p:sp>
      <p:sp>
        <p:nvSpPr>
          <p:cNvPr id="57348" name="Slide Number Placeholder 3"/>
          <p:cNvSpPr txBox="1">
            <a:spLocks noGrp="1"/>
          </p:cNvSpPr>
          <p:nvPr/>
        </p:nvSpPr>
        <p:spPr>
          <a:xfrm>
            <a:off x="3970938" y="8829967"/>
            <a:ext cx="3037840" cy="464820"/>
          </a:xfrm>
          <a:prstGeom prst="rect">
            <a:avLst/>
          </a:prstGeom>
          <a:noFill/>
        </p:spPr>
        <p:txBody>
          <a:bodyPr lIns="93177" tIns="46589" rIns="93177" bIns="46589" anchor="b"/>
          <a:lstStyle/>
          <a:p>
            <a:pPr algn="r" fontAlgn="auto">
              <a:spcBef>
                <a:spcPts val="0"/>
              </a:spcBef>
              <a:spcAft>
                <a:spcPts val="0"/>
              </a:spcAft>
              <a:defRPr/>
            </a:pPr>
            <a:fld id="{5DC5474A-3B91-444F-ACCB-C2930E72B868}" type="slidenum">
              <a:rPr lang="en-US" sz="1200">
                <a:latin typeface="+mn-lt"/>
              </a:rPr>
              <a:pPr algn="r" fontAlgn="auto">
                <a:spcBef>
                  <a:spcPts val="0"/>
                </a:spcBef>
                <a:spcAft>
                  <a:spcPts val="0"/>
                </a:spcAft>
                <a:defRPr/>
              </a:pPr>
              <a:t>9</a:t>
            </a:fld>
            <a:endParaRPr lang="en-US" sz="1200" dirty="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B45FAD91-6132-45FF-992C-EC9E02C5AA34}" type="slidenum">
              <a:rPr lang="en-US" smtClean="0"/>
              <a:pPr/>
              <a:t>11</a:t>
            </a:fld>
            <a:endParaRPr lang="en-US" smtClean="0"/>
          </a:p>
        </p:txBody>
      </p:sp>
      <p:sp>
        <p:nvSpPr>
          <p:cNvPr id="100355" name="Slide Image Placeholder 1"/>
          <p:cNvSpPr>
            <a:spLocks noGrp="1" noRot="1" noChangeAspect="1" noTextEdit="1"/>
          </p:cNvSpPr>
          <p:nvPr>
            <p:ph type="sldImg"/>
          </p:nvPr>
        </p:nvSpPr>
        <p:spPr>
          <a:xfrm>
            <a:off x="1181100" y="696913"/>
            <a:ext cx="4648200" cy="3486150"/>
          </a:xfrm>
          <a:ln/>
        </p:spPr>
      </p:sp>
      <p:sp>
        <p:nvSpPr>
          <p:cNvPr id="100356" name="Notes Placeholder 2"/>
          <p:cNvSpPr>
            <a:spLocks noGrp="1"/>
          </p:cNvSpPr>
          <p:nvPr>
            <p:ph type="body" idx="1"/>
          </p:nvPr>
        </p:nvSpPr>
        <p:spPr>
          <a:noFill/>
          <a:ln/>
        </p:spPr>
        <p:txBody>
          <a:bodyPr/>
          <a:lstStyle/>
          <a:p>
            <a:pPr eaLnBrk="1" hangingPunct="1"/>
            <a:endParaRPr lang="en-US" smtClean="0"/>
          </a:p>
        </p:txBody>
      </p:sp>
      <p:sp>
        <p:nvSpPr>
          <p:cNvPr id="4" name="Slide Number Placeholder 3"/>
          <p:cNvSpPr txBox="1">
            <a:spLocks noGrp="1"/>
          </p:cNvSpPr>
          <p:nvPr/>
        </p:nvSpPr>
        <p:spPr>
          <a:xfrm>
            <a:off x="3970938" y="8829967"/>
            <a:ext cx="3037840" cy="464820"/>
          </a:xfrm>
          <a:prstGeom prst="rect">
            <a:avLst/>
          </a:prstGeom>
          <a:noFill/>
        </p:spPr>
        <p:txBody>
          <a:bodyPr lIns="93177" tIns="46589" rIns="93177" bIns="46589" anchor="b"/>
          <a:lstStyle/>
          <a:p>
            <a:pPr algn="r" fontAlgn="auto">
              <a:spcBef>
                <a:spcPts val="0"/>
              </a:spcBef>
              <a:spcAft>
                <a:spcPts val="0"/>
              </a:spcAft>
              <a:defRPr/>
            </a:pPr>
            <a:fld id="{6527E8EB-DCDD-48B8-84C7-0667F3059A0A}" type="slidenum">
              <a:rPr lang="en-US" sz="1200">
                <a:latin typeface="+mn-lt"/>
              </a:rPr>
              <a:pPr algn="r" fontAlgn="auto">
                <a:spcBef>
                  <a:spcPts val="0"/>
                </a:spcBef>
                <a:spcAft>
                  <a:spcPts val="0"/>
                </a:spcAft>
                <a:defRPr/>
              </a:pPr>
              <a:t>11</a:t>
            </a:fld>
            <a:endParaRPr lang="en-US" sz="1200" dirty="0">
              <a:latin typeface="+mn-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1212AAED-D9ED-4F6A-A912-46162D54D17C}" type="slidenum">
              <a:rPr lang="en-US" smtClean="0"/>
              <a:pPr/>
              <a:t>13</a:t>
            </a:fld>
            <a:endParaRPr lang="en-US" smtClean="0"/>
          </a:p>
        </p:txBody>
      </p:sp>
      <p:sp>
        <p:nvSpPr>
          <p:cNvPr id="56322" name="Rectangle 7"/>
          <p:cNvSpPr txBox="1">
            <a:spLocks noGrp="1" noChangeArrowheads="1"/>
          </p:cNvSpPr>
          <p:nvPr/>
        </p:nvSpPr>
        <p:spPr bwMode="auto">
          <a:xfrm>
            <a:off x="3970938" y="8829967"/>
            <a:ext cx="3037840" cy="464820"/>
          </a:xfrm>
          <a:prstGeom prst="rect">
            <a:avLst/>
          </a:prstGeom>
          <a:noFill/>
          <a:ln>
            <a:miter lim="800000"/>
            <a:headEnd/>
            <a:tailEnd/>
          </a:ln>
        </p:spPr>
        <p:txBody>
          <a:bodyPr lIns="93177" tIns="46589" rIns="93177" bIns="46589" anchor="b"/>
          <a:lstStyle/>
          <a:p>
            <a:pPr algn="r">
              <a:defRPr/>
            </a:pPr>
            <a:fld id="{2F30F422-3E46-431C-AE7C-529ED0D2DFC3}" type="slidenum">
              <a:rPr lang="en-US" sz="1200">
                <a:latin typeface="+mn-lt"/>
              </a:rPr>
              <a:pPr algn="r">
                <a:defRPr/>
              </a:pPr>
              <a:t>13</a:t>
            </a:fld>
            <a:endParaRPr lang="en-US" sz="1200" dirty="0">
              <a:latin typeface="+mn-lt"/>
            </a:endParaRPr>
          </a:p>
        </p:txBody>
      </p:sp>
      <p:sp>
        <p:nvSpPr>
          <p:cNvPr id="107524" name="Rectangle 2"/>
          <p:cNvSpPr>
            <a:spLocks noGrp="1" noRot="1" noChangeAspect="1" noChangeArrowheads="1" noTextEdit="1"/>
          </p:cNvSpPr>
          <p:nvPr>
            <p:ph type="sldImg"/>
          </p:nvPr>
        </p:nvSpPr>
        <p:spPr>
          <a:xfrm>
            <a:off x="1181100" y="696913"/>
            <a:ext cx="4648200" cy="3486150"/>
          </a:xfrm>
          <a:ln/>
        </p:spPr>
      </p:sp>
      <p:sp>
        <p:nvSpPr>
          <p:cNvPr id="107525" name="Rectangle 3"/>
          <p:cNvSpPr>
            <a:spLocks noGrp="1" noChangeArrowheads="1"/>
          </p:cNvSpPr>
          <p:nvPr>
            <p:ph type="body" idx="1"/>
          </p:nvPr>
        </p:nvSpPr>
        <p:spPr>
          <a:xfrm>
            <a:off x="686435" y="4419018"/>
            <a:ext cx="5606697" cy="4183380"/>
          </a:xfrm>
          <a:noFill/>
          <a:ln/>
        </p:spPr>
        <p:txBody>
          <a:bodyPr/>
          <a:lstStyle/>
          <a:p>
            <a:pPr eaLnBrk="1" hangingPunct="1">
              <a:spcBef>
                <a:spcPct val="0"/>
              </a:spcBef>
            </a:pPr>
            <a:r>
              <a:rPr lang="en-US" sz="1000" dirty="0" smtClean="0"/>
              <a:t>      There is an interesting twist to what such surveys and analyses reveal. Unlike the general public, lawyers and presumably judges give more weight to outcomes than to process. As shown above in an analysis of the 2005 California survey. Lawyers are more attentive to who wins or loses than to procedural fairness criteria. Procedural fairness thus offers court insiders a new perspective or lens to use, one that looks at the courts through the eyes of the public. </a:t>
            </a:r>
          </a:p>
          <a:p>
            <a:pPr eaLnBrk="1" hangingPunct="1">
              <a:spcBef>
                <a:spcPct val="0"/>
              </a:spcBef>
            </a:pPr>
            <a:r>
              <a:rPr lang="en-US" sz="1000" dirty="0" smtClean="0"/>
              <a:t>      Second, when perceptions of procedural fairness are considered, that race and other demographic characteristics fail to be significant factors in whether confidence is low or high. People, at least in the United States, share common basis for deciding on what is fair. If African Americans are less confident in the courts, it is because they see less procedural fairness.  </a:t>
            </a:r>
          </a:p>
          <a:p>
            <a:pPr eaLnBrk="1" hangingPunct="1">
              <a:spcBef>
                <a:spcPct val="0"/>
              </a:spcBef>
            </a:pPr>
            <a:r>
              <a:rPr lang="en-US" sz="1000" dirty="0" smtClean="0"/>
              <a:t>      Third, this provides insight into what we can do to raise public confidence.  The most productive avenues are changes in the courthouse.  There are extensions to the public generally, but the lack of attention to the courts combined with media influences will make that a challenge in my country.  The basic message is that when people are in the courthouse, do as much as possible to promote fairness in procedures, as defined by the public. [small claims example]</a:t>
            </a:r>
          </a:p>
          <a:p>
            <a:pPr eaLnBrk="1" hangingPunct="1">
              <a:spcBef>
                <a:spcPct val="0"/>
              </a:spcBef>
            </a:pPr>
            <a:r>
              <a:rPr lang="en-US" sz="1000" dirty="0" smtClean="0"/>
              <a:t>      People who come to court are looking for evidence on how they are regarded. We know in large measure what is conducive to the perception that procedures are fair.  </a:t>
            </a:r>
          </a:p>
          <a:p>
            <a:pPr eaLnBrk="1" hangingPunct="1">
              <a:spcBef>
                <a:spcPct val="0"/>
              </a:spcBef>
            </a:pPr>
            <a:r>
              <a:rPr lang="en-US" sz="1000" dirty="0" smtClean="0"/>
              <a:t>       Later this month, the California courts will start on a three-year procedural fairness initiative.  Its objective is to increase procedural fairness in all types of cases.  This includes developing a </a:t>
            </a:r>
            <a:r>
              <a:rPr lang="en-US" sz="1000" i="1" dirty="0" smtClean="0"/>
              <a:t>Manual on Procedural Fairness.</a:t>
            </a:r>
            <a:endParaRPr lang="en-US" sz="10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11A89D9-058E-436D-8CBC-B04FF9F3C452}" type="slidenum">
              <a:rPr lang="en-US" smtClean="0"/>
              <a:pPr>
                <a:defRPr/>
              </a:pPr>
              <a:t>14</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0ED7C04E-9BE2-48FE-84FA-D36F93CE43C7}" type="slidenum">
              <a:rPr lang="en-US" smtClean="0"/>
              <a:pPr/>
              <a:t>15</a:t>
            </a:fld>
            <a:endParaRPr lang="en-US" smtClean="0"/>
          </a:p>
        </p:txBody>
      </p:sp>
      <p:sp>
        <p:nvSpPr>
          <p:cNvPr id="121859" name="Slide Image Placeholder 1"/>
          <p:cNvSpPr>
            <a:spLocks noGrp="1" noRot="1" noChangeAspect="1" noTextEdit="1"/>
          </p:cNvSpPr>
          <p:nvPr>
            <p:ph type="sldImg"/>
          </p:nvPr>
        </p:nvSpPr>
        <p:spPr>
          <a:xfrm>
            <a:off x="1181100" y="696913"/>
            <a:ext cx="4648200" cy="3486150"/>
          </a:xfrm>
          <a:ln/>
        </p:spPr>
      </p:sp>
      <p:sp>
        <p:nvSpPr>
          <p:cNvPr id="12186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4756" name="Slide Number Placeholder 3"/>
          <p:cNvSpPr txBox="1">
            <a:spLocks noGrp="1"/>
          </p:cNvSpPr>
          <p:nvPr/>
        </p:nvSpPr>
        <p:spPr bwMode="auto">
          <a:xfrm>
            <a:off x="3970938" y="8829967"/>
            <a:ext cx="3037840" cy="464820"/>
          </a:xfrm>
          <a:prstGeom prst="rect">
            <a:avLst/>
          </a:prstGeom>
          <a:noFill/>
          <a:ln>
            <a:miter lim="800000"/>
            <a:headEnd/>
            <a:tailEnd/>
          </a:ln>
        </p:spPr>
        <p:txBody>
          <a:bodyPr lIns="93177" tIns="46589" rIns="93177" bIns="46589" anchor="b"/>
          <a:lstStyle/>
          <a:p>
            <a:pPr algn="r">
              <a:defRPr/>
            </a:pPr>
            <a:fld id="{3118AC80-274A-4D02-A3F7-92D946AAF0F7}" type="slidenum">
              <a:rPr lang="en-US" sz="1200">
                <a:latin typeface="+mn-lt"/>
              </a:rPr>
              <a:pPr algn="r">
                <a:defRPr/>
              </a:pPr>
              <a:t>15</a:t>
            </a:fld>
            <a:endParaRPr lang="en-US" sz="1200" dirty="0">
              <a:latin typeface="+mn-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11A89D9-058E-436D-8CBC-B04FF9F3C452}" type="slidenum">
              <a:rPr lang="en-US" smtClean="0"/>
              <a:pPr>
                <a:defRPr/>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11A89D9-058E-436D-8CBC-B04FF9F3C452}" type="slidenum">
              <a:rPr lang="en-US" smtClean="0"/>
              <a:pPr>
                <a:defRPr/>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20" name="Footer Placeholder 19"/>
          <p:cNvSpPr>
            <a:spLocks noGrp="1"/>
          </p:cNvSpPr>
          <p:nvPr>
            <p:ph type="ftr" sz="quarter" idx="11"/>
          </p:nvPr>
        </p:nvSpPr>
        <p:spPr/>
        <p:txBody>
          <a:bodyPr/>
          <a:lstStyle>
            <a:extLst/>
          </a:lstStyle>
          <a:p>
            <a:pPr>
              <a:defRPr/>
            </a:pPr>
            <a:endParaRPr lang="en-US"/>
          </a:p>
        </p:txBody>
      </p:sp>
      <p:sp>
        <p:nvSpPr>
          <p:cNvPr id="10" name="Slide Number Placeholder 9"/>
          <p:cNvSpPr>
            <a:spLocks noGrp="1"/>
          </p:cNvSpPr>
          <p:nvPr>
            <p:ph type="sldNum" sz="quarter" idx="12"/>
          </p:nvPr>
        </p:nvSpPr>
        <p:spPr/>
        <p:txBody>
          <a:bodyPr/>
          <a:lstStyle>
            <a:extLst/>
          </a:lstStyle>
          <a:p>
            <a:pPr>
              <a:defRPr/>
            </a:pPr>
            <a:fld id="{0861198F-885A-4850-AD7C-B60C5E069051}" type="slidenum">
              <a:rPr lang="en-US" smtClean="0"/>
              <a:pPr>
                <a:defRPr/>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52C777B6-7861-411C-A7C3-2755BCB6E4B5}" type="slidenum">
              <a:rPr lang="en-US" smtClean="0"/>
              <a:pPr>
                <a:defRPr/>
              </a:pPr>
              <a:t>‹#›</a:t>
            </a:fld>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40"/>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88FAAF7D-665F-4011-9173-047B7D65B044}" type="slidenum">
              <a:rPr lang="en-US" smtClean="0"/>
              <a:pPr>
                <a:defRPr/>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387ACFDB-0E77-4F3E-8004-D58B1BEC7BFF}" type="slidenum">
              <a:rPr lang="en-US" smtClean="0"/>
              <a:pPr>
                <a:defRPr/>
              </a:pPr>
              <a:t>‹#›</a:t>
            </a:fld>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1"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096B03C9-615F-4142-AFDC-378B10A2E3F2}" type="slidenum">
              <a:rPr lang="en-US" smtClean="0"/>
              <a:pPr>
                <a:defRPr/>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6DB3663C-B601-4B99-8571-0C0A958AAFEE}" type="slidenum">
              <a:rPr lang="en-US" smtClean="0"/>
              <a:pPr>
                <a:defRPr/>
              </a:pPr>
              <a:t>‹#›</a:t>
            </a:fld>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E229A6A8-858E-4644-9043-B1A15B945FED}" type="slidenum">
              <a:rPr lang="en-US" smtClean="0"/>
              <a:pPr>
                <a:defRPr/>
              </a:pPr>
              <a:t>‹#›</a:t>
            </a:fld>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B4F965D1-87B8-485C-A25E-EF81AECDBF3B}" type="slidenum">
              <a:rPr lang="en-US" smtClean="0"/>
              <a:pPr>
                <a:defRPr/>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A2DBC024-480C-4282-BEAC-72F80161004C}" type="slidenum">
              <a:rPr lang="en-US" smtClean="0"/>
              <a:pPr>
                <a:defRPr/>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1"/>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58509971-40F3-46AD-8E3C-0BFC2BC1158A}" type="slidenum">
              <a:rPr lang="en-US" smtClean="0"/>
              <a:pPr>
                <a:defRPr/>
              </a:pPr>
              <a:t>‹#›</a:t>
            </a:fld>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C202441-17F1-4487-B279-744020D20F3F}" type="slidenum">
              <a:rPr lang="en-US" smtClean="0"/>
              <a:pPr>
                <a:defRPr/>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4"/>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2"/>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6"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8"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8"/>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4"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7438C1B9-75F7-4A7A-A61F-FCE941DE4320}" type="slidenum">
              <a:rPr lang="en-US" smtClean="0"/>
              <a:pPr>
                <a:defRPr/>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ransition>
    <p:random/>
  </p:transition>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video" Target="file:///C:\Users\drottman\Desktop\hilarious_peoples_courtProPro.wmv"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D7EEF2CA-CC35-4A80-AFD7-A67BE70D04EA}" type="slidenum">
              <a:rPr lang="en-US" smtClean="0"/>
              <a:pPr/>
              <a:t>1</a:t>
            </a:fld>
            <a:endParaRPr lang="en-US" smtClean="0"/>
          </a:p>
        </p:txBody>
      </p:sp>
      <p:sp>
        <p:nvSpPr>
          <p:cNvPr id="3074" name="Title 1"/>
          <p:cNvSpPr>
            <a:spLocks noGrp="1"/>
          </p:cNvSpPr>
          <p:nvPr>
            <p:ph type="ctrTitle" idx="4294967295"/>
          </p:nvPr>
        </p:nvSpPr>
        <p:spPr>
          <a:xfrm>
            <a:off x="990600" y="2590800"/>
            <a:ext cx="8153400" cy="1371600"/>
          </a:xfrm>
        </p:spPr>
        <p:txBody>
          <a:bodyPr anchor="b">
            <a:normAutofit fontScale="90000"/>
          </a:bodyPr>
          <a:lstStyle/>
          <a:p>
            <a:pPr eaLnBrk="1" hangingPunct="1">
              <a:defRPr/>
            </a:pPr>
            <a:r>
              <a:rPr lang="en-US" sz="5500" dirty="0"/>
              <a:t>Procedural Fairness:</a:t>
            </a:r>
            <a:br>
              <a:rPr lang="en-US" sz="5500" dirty="0"/>
            </a:br>
            <a:r>
              <a:rPr lang="en-US" sz="5500" dirty="0"/>
              <a:t>A Key to </a:t>
            </a:r>
            <a:r>
              <a:rPr lang="en-US" sz="5500" dirty="0" smtClean="0"/>
              <a:t>Building Public Support for Courts</a:t>
            </a:r>
            <a:endParaRPr lang="en-US" sz="5500" dirty="0"/>
          </a:p>
        </p:txBody>
      </p:sp>
      <p:sp>
        <p:nvSpPr>
          <p:cNvPr id="3075" name="Subtitle 2"/>
          <p:cNvSpPr>
            <a:spLocks noGrp="1"/>
          </p:cNvSpPr>
          <p:nvPr>
            <p:ph type="subTitle" idx="4294967295"/>
          </p:nvPr>
        </p:nvSpPr>
        <p:spPr>
          <a:xfrm>
            <a:off x="609600" y="4343400"/>
            <a:ext cx="8382000" cy="1981200"/>
          </a:xfrm>
        </p:spPr>
        <p:txBody>
          <a:bodyPr>
            <a:normAutofit/>
          </a:bodyPr>
          <a:lstStyle/>
          <a:p>
            <a:pPr marL="0" indent="0" algn="ctr" eaLnBrk="1" hangingPunct="1">
              <a:buFont typeface="Wingdings" pitchFamily="2" charset="2"/>
              <a:buNone/>
              <a:defRPr/>
            </a:pPr>
            <a:r>
              <a:rPr lang="en-US" sz="3400" dirty="0" smtClean="0"/>
              <a:t>Judge Kevin Burke</a:t>
            </a:r>
          </a:p>
          <a:p>
            <a:pPr marL="0" indent="0" algn="ctr">
              <a:buNone/>
              <a:defRPr/>
            </a:pPr>
            <a:r>
              <a:rPr lang="en-US" sz="3400" dirty="0" smtClean="0"/>
              <a:t>Conference of State Court Administrators</a:t>
            </a:r>
          </a:p>
          <a:p>
            <a:pPr marL="0" indent="0" algn="ctr">
              <a:buNone/>
              <a:defRPr/>
            </a:pPr>
            <a:r>
              <a:rPr lang="en-US" sz="3400" dirty="0" smtClean="0"/>
              <a:t>December 2, 2011</a:t>
            </a:r>
          </a:p>
          <a:p>
            <a:pPr marL="0" indent="0" algn="ctr" eaLnBrk="1" hangingPunct="1">
              <a:buFont typeface="Wingdings" pitchFamily="2" charset="2"/>
              <a:buNone/>
              <a:defRPr/>
            </a:pPr>
            <a:endParaRPr lang="en-US" sz="3400" dirty="0"/>
          </a:p>
          <a:p>
            <a:pPr marL="0" indent="0" eaLnBrk="1" hangingPunct="1">
              <a:buFont typeface="Wingdings" pitchFamily="2" charset="2"/>
              <a:buNone/>
              <a:defRPr/>
            </a:pPr>
            <a:endParaRPr lang="en-US" sz="3400" dirty="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Why should you be interested?</a:t>
            </a:r>
            <a:br>
              <a:rPr lang="en-US" dirty="0" smtClean="0"/>
            </a:br>
            <a:r>
              <a:rPr lang="en-US" dirty="0" smtClean="0"/>
              <a:t>Procedural fairness works.</a:t>
            </a:r>
            <a:endParaRPr lang="en-US" dirty="0"/>
          </a:p>
        </p:txBody>
      </p:sp>
      <p:sp>
        <p:nvSpPr>
          <p:cNvPr id="3" name="Content Placeholder 2"/>
          <p:cNvSpPr>
            <a:spLocks noGrp="1"/>
          </p:cNvSpPr>
          <p:nvPr>
            <p:ph idx="1"/>
          </p:nvPr>
        </p:nvSpPr>
        <p:spPr>
          <a:xfrm>
            <a:off x="1447800" y="2133601"/>
            <a:ext cx="7239000" cy="3997325"/>
          </a:xfrm>
        </p:spPr>
        <p:txBody>
          <a:bodyPr/>
          <a:lstStyle/>
          <a:p>
            <a:r>
              <a:rPr lang="en-US" dirty="0" smtClean="0"/>
              <a:t>It encourages decision acceptance.</a:t>
            </a:r>
          </a:p>
          <a:p>
            <a:r>
              <a:rPr lang="en-US" dirty="0" smtClean="0"/>
              <a:t>It leads to positive views about the legal system.</a:t>
            </a:r>
          </a:p>
          <a:p>
            <a:r>
              <a:rPr lang="en-US" dirty="0" smtClean="0"/>
              <a:t>A system-wide commitment to a litigant’s bill of rights may be the best way to enhance public trust in the courts</a:t>
            </a:r>
            <a:endParaRPr lang="en-US" dirty="0"/>
          </a:p>
          <a:p>
            <a:pPr>
              <a:buNone/>
            </a:pPr>
            <a:endParaRPr lang="en-US" dirty="0" smtClean="0"/>
          </a:p>
        </p:txBody>
      </p:sp>
      <p:sp>
        <p:nvSpPr>
          <p:cNvPr id="4" name="Slide Number Placeholder 3"/>
          <p:cNvSpPr>
            <a:spLocks noGrp="1"/>
          </p:cNvSpPr>
          <p:nvPr>
            <p:ph type="sldNum" sz="quarter" idx="12"/>
          </p:nvPr>
        </p:nvSpPr>
        <p:spPr/>
        <p:txBody>
          <a:bodyPr/>
          <a:lstStyle/>
          <a:p>
            <a:pPr>
              <a:defRPr/>
            </a:pPr>
            <a:fld id="{90096443-2CF5-4132-A2EE-44A837A87FF7}" type="slidenum">
              <a:rPr lang="en-US" smtClean="0"/>
              <a:pPr>
                <a:defRPr/>
              </a:pPr>
              <a:t>10</a:t>
            </a:fld>
            <a:endParaRPr lang="en-US"/>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6"/>
          <p:cNvSpPr>
            <a:spLocks noGrp="1"/>
          </p:cNvSpPr>
          <p:nvPr>
            <p:ph type="sldNum" sz="quarter" idx="12"/>
          </p:nvPr>
        </p:nvSpPr>
        <p:spPr/>
        <p:txBody>
          <a:bodyPr/>
          <a:lstStyle/>
          <a:p>
            <a:pPr>
              <a:defRPr/>
            </a:pPr>
            <a:fld id="{DB566FDC-ABA0-4813-AE31-04539E3B12DC}" type="slidenum">
              <a:rPr lang="en-US"/>
              <a:pPr>
                <a:defRPr/>
              </a:pPr>
              <a:t>11</a:t>
            </a:fld>
            <a:endParaRPr lang="en-US"/>
          </a:p>
        </p:txBody>
      </p:sp>
      <p:sp>
        <p:nvSpPr>
          <p:cNvPr id="237570" name="Title 3"/>
          <p:cNvSpPr>
            <a:spLocks noGrp="1"/>
          </p:cNvSpPr>
          <p:nvPr>
            <p:ph type="title" idx="4294967295"/>
          </p:nvPr>
        </p:nvSpPr>
        <p:spPr>
          <a:xfrm>
            <a:off x="4267200" y="0"/>
            <a:ext cx="4876800" cy="1752600"/>
          </a:xfrm>
        </p:spPr>
        <p:txBody>
          <a:bodyPr/>
          <a:lstStyle/>
          <a:p>
            <a:pPr eaLnBrk="1" fontAlgn="auto" hangingPunct="1">
              <a:spcAft>
                <a:spcPts val="0"/>
              </a:spcAft>
              <a:defRPr/>
            </a:pPr>
            <a:r>
              <a:rPr lang="en-US" sz="3200" dirty="0">
                <a:solidFill>
                  <a:schemeClr val="tx2">
                    <a:satMod val="130000"/>
                  </a:schemeClr>
                </a:solidFill>
              </a:rPr>
              <a:t>Maybe we’ve got something here . . .</a:t>
            </a:r>
          </a:p>
        </p:txBody>
      </p:sp>
      <p:pic>
        <p:nvPicPr>
          <p:cNvPr id="35844" name="Content Placeholder 6" descr="Fairness Brain Scan Article.jpg"/>
          <p:cNvPicPr>
            <a:picLocks noGrp="1" noChangeAspect="1"/>
          </p:cNvPicPr>
          <p:nvPr>
            <p:ph sz="half" idx="4294967295"/>
          </p:nvPr>
        </p:nvPicPr>
        <p:blipFill>
          <a:blip r:embed="rId3" cstate="print"/>
          <a:srcRect/>
          <a:stretch>
            <a:fillRect/>
          </a:stretch>
        </p:blipFill>
        <p:spPr>
          <a:xfrm>
            <a:off x="1143000" y="0"/>
            <a:ext cx="2970213" cy="6858000"/>
          </a:xfrm>
        </p:spPr>
      </p:pic>
      <p:sp>
        <p:nvSpPr>
          <p:cNvPr id="35845" name="Content Placeholder 5"/>
          <p:cNvSpPr>
            <a:spLocks noGrp="1"/>
          </p:cNvSpPr>
          <p:nvPr>
            <p:ph sz="half" idx="4294967295"/>
          </p:nvPr>
        </p:nvSpPr>
        <p:spPr>
          <a:xfrm>
            <a:off x="5384800" y="1828800"/>
            <a:ext cx="3759200" cy="4114800"/>
          </a:xfrm>
        </p:spPr>
        <p:txBody>
          <a:bodyPr/>
          <a:lstStyle/>
          <a:p>
            <a:pPr marL="469900" indent="-469900" eaLnBrk="1" hangingPunct="1"/>
            <a:r>
              <a:rPr lang="en-US" sz="3000" dirty="0" smtClean="0"/>
              <a:t>Study reported in 2008 says perceived fairness triggers brain reactions similar to eating chocolate or seeing a pretty face</a:t>
            </a: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Slide Number Placeholder 5"/>
          <p:cNvSpPr>
            <a:spLocks noGrp="1"/>
          </p:cNvSpPr>
          <p:nvPr>
            <p:ph type="sldNum" sz="quarter" idx="12"/>
          </p:nvPr>
        </p:nvSpPr>
        <p:spPr/>
        <p:txBody>
          <a:bodyPr/>
          <a:lstStyle/>
          <a:p>
            <a:pPr>
              <a:defRPr/>
            </a:pPr>
            <a:fld id="{B0D3BC07-6C7F-48A6-8999-85733E97C9B9}" type="slidenum">
              <a:rPr lang="en-US"/>
              <a:pPr>
                <a:defRPr/>
              </a:pPr>
              <a:t>12</a:t>
            </a:fld>
            <a:endParaRPr lang="en-US"/>
          </a:p>
        </p:txBody>
      </p:sp>
      <p:sp>
        <p:nvSpPr>
          <p:cNvPr id="63490" name="Title 1"/>
          <p:cNvSpPr>
            <a:spLocks noGrp="1"/>
          </p:cNvSpPr>
          <p:nvPr>
            <p:ph type="title" idx="4294967295"/>
          </p:nvPr>
        </p:nvSpPr>
        <p:spPr>
          <a:xfrm>
            <a:off x="1985964" y="304801"/>
            <a:ext cx="7158037" cy="1412875"/>
          </a:xfrm>
        </p:spPr>
        <p:txBody>
          <a:bodyPr/>
          <a:lstStyle/>
          <a:p>
            <a:pPr eaLnBrk="1" fontAlgn="auto" hangingPunct="1">
              <a:spcAft>
                <a:spcPts val="0"/>
              </a:spcAft>
              <a:defRPr/>
            </a:pPr>
            <a:r>
              <a:rPr lang="en-US" dirty="0">
                <a:solidFill>
                  <a:schemeClr val="tx2">
                    <a:satMod val="130000"/>
                  </a:schemeClr>
                </a:solidFill>
                <a:effectLst>
                  <a:outerShdw blurRad="38100" dist="38100" dir="2700000" algn="tl">
                    <a:srgbClr val="C0C0C0"/>
                  </a:outerShdw>
                </a:effectLst>
              </a:rPr>
              <a:t>Justice Research in Academia</a:t>
            </a:r>
          </a:p>
        </p:txBody>
      </p:sp>
      <p:sp>
        <p:nvSpPr>
          <p:cNvPr id="3" name="Content Placeholder 2"/>
          <p:cNvSpPr>
            <a:spLocks noGrp="1"/>
          </p:cNvSpPr>
          <p:nvPr>
            <p:ph idx="4294967295"/>
          </p:nvPr>
        </p:nvSpPr>
        <p:spPr>
          <a:xfrm>
            <a:off x="1447800" y="1676400"/>
            <a:ext cx="7696200" cy="4876800"/>
          </a:xfrm>
        </p:spPr>
        <p:txBody>
          <a:bodyPr>
            <a:normAutofit/>
          </a:bodyPr>
          <a:lstStyle/>
          <a:p>
            <a:pPr marL="547688" indent="-411163" eaLnBrk="1" fontAlgn="auto" hangingPunct="1">
              <a:lnSpc>
                <a:spcPct val="80000"/>
              </a:lnSpc>
              <a:spcAft>
                <a:spcPts val="0"/>
              </a:spcAft>
              <a:buClr>
                <a:srgbClr val="F9F9F9"/>
              </a:buClr>
              <a:buFont typeface="Wingdings 2" pitchFamily="18" charset="2"/>
              <a:buChar char=""/>
              <a:defRPr/>
            </a:pPr>
            <a:r>
              <a:rPr lang="en-US" sz="2400" dirty="0">
                <a:effectLst>
                  <a:outerShdw blurRad="38100" dist="38100" dir="2700000" algn="tl">
                    <a:srgbClr val="C0C0C0"/>
                  </a:outerShdw>
                </a:effectLst>
              </a:rPr>
              <a:t>Litigants have a powerful need to express themselves vocally during the court’s proceedings</a:t>
            </a:r>
          </a:p>
          <a:p>
            <a:pPr marL="547688" indent="-411163" eaLnBrk="1" fontAlgn="auto" hangingPunct="1">
              <a:lnSpc>
                <a:spcPct val="80000"/>
              </a:lnSpc>
              <a:spcAft>
                <a:spcPts val="0"/>
              </a:spcAft>
              <a:buClr>
                <a:srgbClr val="F9F9F9"/>
              </a:buClr>
              <a:buFont typeface="Wingdings 2" pitchFamily="18" charset="2"/>
              <a:buChar char=""/>
              <a:defRPr/>
            </a:pPr>
            <a:r>
              <a:rPr lang="en-US" sz="2400" dirty="0">
                <a:effectLst>
                  <a:outerShdw blurRad="38100" dist="38100" dir="2700000" algn="tl">
                    <a:srgbClr val="C0C0C0"/>
                  </a:outerShdw>
                </a:effectLst>
              </a:rPr>
              <a:t>Body language influences how litigants perceive the judge and the judge’s decision</a:t>
            </a:r>
          </a:p>
          <a:p>
            <a:pPr marL="547688" indent="-411163" eaLnBrk="1" fontAlgn="auto" hangingPunct="1">
              <a:lnSpc>
                <a:spcPct val="80000"/>
              </a:lnSpc>
              <a:spcAft>
                <a:spcPts val="0"/>
              </a:spcAft>
              <a:buClr>
                <a:srgbClr val="F9F9F9"/>
              </a:buClr>
              <a:buFont typeface="Wingdings 2" pitchFamily="18" charset="2"/>
              <a:buChar char=""/>
              <a:defRPr/>
            </a:pPr>
            <a:r>
              <a:rPr lang="en-US" sz="2400" dirty="0">
                <a:effectLst>
                  <a:outerShdw blurRad="38100" dist="38100" dir="2700000" algn="tl">
                    <a:srgbClr val="C0C0C0"/>
                  </a:outerShdw>
                </a:effectLst>
              </a:rPr>
              <a:t>Unlike the public, judges focus on the fairness of case outcomes instead of the process</a:t>
            </a:r>
          </a:p>
          <a:p>
            <a:pPr marL="547688" indent="-411163" eaLnBrk="1" fontAlgn="auto" hangingPunct="1">
              <a:lnSpc>
                <a:spcPct val="80000"/>
              </a:lnSpc>
              <a:spcAft>
                <a:spcPts val="0"/>
              </a:spcAft>
              <a:buClr>
                <a:srgbClr val="F9F9F9"/>
              </a:buClr>
              <a:buFont typeface="Wingdings 2" pitchFamily="18" charset="2"/>
              <a:buChar char=""/>
              <a:defRPr/>
            </a:pPr>
            <a:r>
              <a:rPr lang="en-US" sz="2400" dirty="0">
                <a:effectLst>
                  <a:outerShdw blurRad="38100" dist="38100" dir="2700000" algn="tl">
                    <a:srgbClr val="C0C0C0"/>
                  </a:outerShdw>
                </a:effectLst>
              </a:rPr>
              <a:t>Case volume of courts is a management challenge for judges, not an excuse for de-emphasizing procedural fairness</a:t>
            </a:r>
          </a:p>
          <a:p>
            <a:pPr marL="547688" indent="-411163" eaLnBrk="1" fontAlgn="auto" hangingPunct="1">
              <a:lnSpc>
                <a:spcPct val="80000"/>
              </a:lnSpc>
              <a:spcAft>
                <a:spcPts val="0"/>
              </a:spcAft>
              <a:buClr>
                <a:srgbClr val="F9F9F9"/>
              </a:buClr>
              <a:buFont typeface="Wingdings 2" pitchFamily="18" charset="2"/>
              <a:buChar char=""/>
              <a:defRPr/>
            </a:pPr>
            <a:r>
              <a:rPr lang="en-US" sz="2400" dirty="0">
                <a:effectLst>
                  <a:outerShdw blurRad="38100" dist="38100" dir="2700000" algn="tl">
                    <a:srgbClr val="C0C0C0"/>
                  </a:outerShdw>
                </a:effectLst>
              </a:rPr>
              <a:t>Perceptions of procedural fairness </a:t>
            </a:r>
            <a:r>
              <a:rPr lang="en-US" sz="2400" dirty="0" smtClean="0">
                <a:effectLst>
                  <a:outerShdw blurRad="38100" dist="38100" dir="2700000" algn="tl">
                    <a:srgbClr val="C0C0C0"/>
                  </a:outerShdw>
                </a:effectLst>
              </a:rPr>
              <a:t>may differ among </a:t>
            </a:r>
            <a:r>
              <a:rPr lang="en-US" sz="2400" dirty="0">
                <a:effectLst>
                  <a:outerShdw blurRad="38100" dist="38100" dir="2700000" algn="tl">
                    <a:srgbClr val="C0C0C0"/>
                  </a:outerShdw>
                </a:effectLst>
              </a:rPr>
              <a:t>minority and majority populations</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Slide Number Placeholder 6"/>
          <p:cNvSpPr>
            <a:spLocks noGrp="1"/>
          </p:cNvSpPr>
          <p:nvPr>
            <p:ph type="sldNum" sz="quarter" idx="12"/>
          </p:nvPr>
        </p:nvSpPr>
        <p:spPr/>
        <p:txBody>
          <a:bodyPr/>
          <a:lstStyle/>
          <a:p>
            <a:pPr>
              <a:defRPr/>
            </a:pPr>
            <a:fld id="{4DFE82CA-7BFD-4C9F-B31C-BC4E07118129}" type="slidenum">
              <a:rPr lang="en-US"/>
              <a:pPr>
                <a:defRPr/>
              </a:pPr>
              <a:t>13</a:t>
            </a:fld>
            <a:endParaRPr lang="en-US"/>
          </a:p>
        </p:txBody>
      </p:sp>
      <p:sp>
        <p:nvSpPr>
          <p:cNvPr id="18434" name="Rectangle 2"/>
          <p:cNvSpPr>
            <a:spLocks noGrp="1" noRot="1" noChangeArrowheads="1"/>
          </p:cNvSpPr>
          <p:nvPr>
            <p:ph type="title" idx="4294967295"/>
          </p:nvPr>
        </p:nvSpPr>
        <p:spPr>
          <a:xfrm>
            <a:off x="1143000" y="762000"/>
            <a:ext cx="8001000" cy="685800"/>
          </a:xfrm>
        </p:spPr>
        <p:txBody>
          <a:bodyPr>
            <a:noAutofit/>
          </a:bodyPr>
          <a:lstStyle/>
          <a:p>
            <a:pPr eaLnBrk="1" fontAlgn="auto" hangingPunct="1">
              <a:spcAft>
                <a:spcPts val="0"/>
              </a:spcAft>
              <a:defRPr/>
            </a:pPr>
            <a:r>
              <a:rPr lang="en-US" sz="3200" dirty="0">
                <a:solidFill>
                  <a:schemeClr val="tx2">
                    <a:satMod val="130000"/>
                  </a:schemeClr>
                </a:solidFill>
              </a:rPr>
              <a:t>Lawyers vs. the Public: Predictors of Confidence</a:t>
            </a:r>
          </a:p>
        </p:txBody>
      </p:sp>
      <p:sp>
        <p:nvSpPr>
          <p:cNvPr id="46084" name="Content Placeholder 5"/>
          <p:cNvSpPr>
            <a:spLocks noGrp="1"/>
          </p:cNvSpPr>
          <p:nvPr>
            <p:ph sz="half" idx="4294967295"/>
          </p:nvPr>
        </p:nvSpPr>
        <p:spPr>
          <a:xfrm>
            <a:off x="5562600" y="5791200"/>
            <a:ext cx="3581400" cy="533400"/>
          </a:xfrm>
        </p:spPr>
        <p:txBody>
          <a:bodyPr/>
          <a:lstStyle/>
          <a:p>
            <a:pPr marL="469900" indent="-469900" eaLnBrk="1" hangingPunct="1">
              <a:buFont typeface="Wingdings" pitchFamily="2" charset="2"/>
              <a:buNone/>
            </a:pPr>
            <a:r>
              <a:rPr lang="en-US" sz="1700" smtClean="0"/>
              <a:t>Source: 2005 California survey</a:t>
            </a:r>
          </a:p>
        </p:txBody>
      </p:sp>
      <p:pic>
        <p:nvPicPr>
          <p:cNvPr id="46085" name="Picture 16"/>
          <p:cNvPicPr>
            <a:picLocks noChangeAspect="1" noChangeArrowheads="1"/>
          </p:cNvPicPr>
          <p:nvPr/>
        </p:nvPicPr>
        <p:blipFill>
          <a:blip r:embed="rId3" cstate="print"/>
          <a:srcRect/>
          <a:stretch>
            <a:fillRect/>
          </a:stretch>
        </p:blipFill>
        <p:spPr bwMode="auto">
          <a:xfrm>
            <a:off x="1447801" y="1752601"/>
            <a:ext cx="7159625" cy="3521075"/>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Why should Court </a:t>
            </a:r>
            <a:r>
              <a:rPr lang="en-US" sz="3600" dirty="0"/>
              <a:t>L</a:t>
            </a:r>
            <a:r>
              <a:rPr lang="en-US" sz="3600" dirty="0" smtClean="0"/>
              <a:t>eaders care?</a:t>
            </a:r>
            <a:endParaRPr lang="en-US" sz="3600" dirty="0"/>
          </a:p>
        </p:txBody>
      </p:sp>
      <p:sp>
        <p:nvSpPr>
          <p:cNvPr id="3" name="Content Placeholder 2"/>
          <p:cNvSpPr>
            <a:spLocks noGrp="1"/>
          </p:cNvSpPr>
          <p:nvPr>
            <p:ph idx="1"/>
          </p:nvPr>
        </p:nvSpPr>
        <p:spPr>
          <a:xfrm>
            <a:off x="1435608" y="1371600"/>
            <a:ext cx="7498080" cy="5257800"/>
          </a:xfrm>
        </p:spPr>
        <p:txBody>
          <a:bodyPr>
            <a:normAutofit/>
          </a:bodyPr>
          <a:lstStyle/>
          <a:p>
            <a:r>
              <a:rPr lang="en-US" sz="2800" dirty="0" smtClean="0"/>
              <a:t>Fact 1:  You’re not getting more resources anytime soon.</a:t>
            </a:r>
          </a:p>
          <a:p>
            <a:pPr marL="82296" indent="0">
              <a:buNone/>
            </a:pPr>
            <a:endParaRPr lang="en-US" sz="2800" dirty="0" smtClean="0"/>
          </a:p>
          <a:p>
            <a:r>
              <a:rPr lang="en-US" sz="2800" dirty="0" smtClean="0"/>
              <a:t>Fact 2:  Enhanced procedural fairness has been shown to increase compliance with court orders, which </a:t>
            </a:r>
            <a:r>
              <a:rPr lang="en-US" sz="2800" i="1" dirty="0" smtClean="0"/>
              <a:t>reduces</a:t>
            </a:r>
            <a:r>
              <a:rPr lang="en-US" sz="2800" dirty="0" smtClean="0"/>
              <a:t> caseload</a:t>
            </a:r>
          </a:p>
          <a:p>
            <a:pPr marL="82296" indent="0">
              <a:buNone/>
            </a:pPr>
            <a:endParaRPr lang="en-US" sz="2800" dirty="0" smtClean="0"/>
          </a:p>
          <a:p>
            <a:r>
              <a:rPr lang="en-US" sz="2800" dirty="0" smtClean="0"/>
              <a:t>Fact 3:  In case you have not noticed, there are people that want to cut the budget further.</a:t>
            </a:r>
            <a:endParaRPr lang="en-US" sz="2800" dirty="0"/>
          </a:p>
        </p:txBody>
      </p:sp>
      <p:sp>
        <p:nvSpPr>
          <p:cNvPr id="4" name="Slide Number Placeholder 3"/>
          <p:cNvSpPr>
            <a:spLocks noGrp="1"/>
          </p:cNvSpPr>
          <p:nvPr>
            <p:ph type="sldNum" sz="quarter" idx="12"/>
          </p:nvPr>
        </p:nvSpPr>
        <p:spPr/>
        <p:txBody>
          <a:bodyPr/>
          <a:lstStyle/>
          <a:p>
            <a:pPr>
              <a:defRPr/>
            </a:pPr>
            <a:fld id="{387ACFDB-0E77-4F3E-8004-D58B1BEC7BFF}" type="slidenum">
              <a:rPr lang="en-US" smtClean="0"/>
              <a:pPr>
                <a:defRPr/>
              </a:pPr>
              <a:t>14</a:t>
            </a:fld>
            <a:endParaRPr lang="en-US" dirty="0"/>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3" name="Slide Number Placeholder 7"/>
          <p:cNvSpPr>
            <a:spLocks noGrp="1"/>
          </p:cNvSpPr>
          <p:nvPr>
            <p:ph type="sldNum" sz="quarter" idx="12"/>
          </p:nvPr>
        </p:nvSpPr>
        <p:spPr/>
        <p:txBody>
          <a:bodyPr/>
          <a:lstStyle/>
          <a:p>
            <a:pPr>
              <a:defRPr/>
            </a:pPr>
            <a:fld id="{58E43603-7EF9-43B0-9E41-C4E7DC63B4D4}" type="slidenum">
              <a:rPr lang="en-US"/>
              <a:pPr>
                <a:defRPr/>
              </a:pPr>
              <a:t>15</a:t>
            </a:fld>
            <a:endParaRPr lang="en-US"/>
          </a:p>
        </p:txBody>
      </p:sp>
      <p:sp>
        <p:nvSpPr>
          <p:cNvPr id="217090" name="Title 1"/>
          <p:cNvSpPr>
            <a:spLocks noGrp="1"/>
          </p:cNvSpPr>
          <p:nvPr>
            <p:ph type="title" idx="4294967295"/>
          </p:nvPr>
        </p:nvSpPr>
        <p:spPr>
          <a:xfrm>
            <a:off x="1985964" y="381001"/>
            <a:ext cx="7158037" cy="1412875"/>
          </a:xfrm>
        </p:spPr>
        <p:txBody>
          <a:bodyPr/>
          <a:lstStyle/>
          <a:p>
            <a:pPr eaLnBrk="1" fontAlgn="auto" hangingPunct="1">
              <a:spcAft>
                <a:spcPts val="0"/>
              </a:spcAft>
              <a:defRPr/>
            </a:pPr>
            <a:r>
              <a:rPr lang="en-US" dirty="0">
                <a:solidFill>
                  <a:schemeClr val="tx2">
                    <a:satMod val="130000"/>
                  </a:schemeClr>
                </a:solidFill>
              </a:rPr>
              <a:t>Black Robe Disease</a:t>
            </a:r>
          </a:p>
        </p:txBody>
      </p:sp>
      <p:sp>
        <p:nvSpPr>
          <p:cNvPr id="58372" name="Content Placeholder 2"/>
          <p:cNvSpPr>
            <a:spLocks noGrp="1"/>
          </p:cNvSpPr>
          <p:nvPr>
            <p:ph idx="4294967295"/>
          </p:nvPr>
        </p:nvSpPr>
        <p:spPr>
          <a:xfrm>
            <a:off x="1143000" y="1752600"/>
            <a:ext cx="8001000" cy="4495800"/>
          </a:xfrm>
        </p:spPr>
        <p:txBody>
          <a:bodyPr/>
          <a:lstStyle/>
          <a:p>
            <a:pPr marL="469900" indent="-469900" eaLnBrk="1" hangingPunct="1">
              <a:buFont typeface="Wingdings" pitchFamily="2" charset="2"/>
              <a:buNone/>
            </a:pPr>
            <a:r>
              <a:rPr lang="en-US" sz="3000" smtClean="0"/>
              <a:t>It is fatal.</a:t>
            </a:r>
          </a:p>
          <a:p>
            <a:pPr marL="469900" indent="-469900" eaLnBrk="1" hangingPunct="1">
              <a:buFont typeface="Wingdings" pitchFamily="2" charset="2"/>
              <a:buNone/>
            </a:pPr>
            <a:endParaRPr lang="en-US" sz="1400" smtClean="0"/>
          </a:p>
          <a:p>
            <a:pPr marL="469900" indent="-469900" eaLnBrk="1" hangingPunct="1">
              <a:buFont typeface="Wingdings" pitchFamily="2" charset="2"/>
              <a:buNone/>
            </a:pPr>
            <a:r>
              <a:rPr lang="en-US" sz="3000" smtClean="0"/>
              <a:t>There is no known cure.</a:t>
            </a:r>
          </a:p>
          <a:p>
            <a:pPr marL="469900" indent="-469900" eaLnBrk="1" hangingPunct="1">
              <a:buFont typeface="Wingdings" pitchFamily="2" charset="2"/>
              <a:buNone/>
            </a:pPr>
            <a:endParaRPr lang="en-US" sz="1400" smtClean="0"/>
          </a:p>
          <a:p>
            <a:pPr marL="469900" indent="-469900" eaLnBrk="1" hangingPunct="1">
              <a:buFont typeface="Wingdings" pitchFamily="2" charset="2"/>
              <a:buNone/>
            </a:pPr>
            <a:endParaRPr lang="en-US" sz="3000" smtClean="0"/>
          </a:p>
          <a:p>
            <a:pPr marL="469900" indent="-469900" eaLnBrk="1" hangingPunct="1">
              <a:buFont typeface="Wingdings" pitchFamily="2" charset="2"/>
              <a:buNone/>
            </a:pPr>
            <a:r>
              <a:rPr lang="en-US" sz="3000" smtClean="0"/>
              <a:t>If you don’t think you can get it, you are practicing unsafe judging.</a:t>
            </a:r>
          </a:p>
          <a:p>
            <a:pPr marL="469900" indent="-469900" eaLnBrk="1" hangingPunct="1">
              <a:buFont typeface="Wingdings" pitchFamily="2" charset="2"/>
              <a:buNone/>
            </a:pPr>
            <a:endParaRPr lang="en-US" sz="1400" smtClean="0"/>
          </a:p>
          <a:p>
            <a:pPr marL="469900" indent="-469900" eaLnBrk="1" hangingPunct="1">
              <a:buFont typeface="Wingdings" pitchFamily="2" charset="2"/>
              <a:buNone/>
            </a:pPr>
            <a:r>
              <a:rPr lang="en-US" sz="3000" smtClean="0"/>
              <a:t>Black robe disease will most likely affect your entire court culture.</a:t>
            </a:r>
          </a:p>
        </p:txBody>
      </p:sp>
      <p:pic>
        <p:nvPicPr>
          <p:cNvPr id="58373" name="Picture 5" descr="judge_right_small"/>
          <p:cNvPicPr>
            <a:picLocks noChangeAspect="1" noChangeArrowheads="1"/>
          </p:cNvPicPr>
          <p:nvPr/>
        </p:nvPicPr>
        <p:blipFill>
          <a:blip r:embed="rId3" cstate="print"/>
          <a:srcRect l="-76271"/>
          <a:stretch>
            <a:fillRect/>
          </a:stretch>
        </p:blipFill>
        <p:spPr bwMode="auto">
          <a:xfrm>
            <a:off x="6858001" y="1828801"/>
            <a:ext cx="1819275" cy="1831975"/>
          </a:xfrm>
          <a:prstGeom prst="rect">
            <a:avLst/>
          </a:prstGeom>
          <a:noFill/>
          <a:ln w="9525">
            <a:noFill/>
            <a:miter lim="800000"/>
            <a:headEnd/>
            <a:tailEnd/>
          </a:ln>
        </p:spPr>
      </p:pic>
      <p:pic>
        <p:nvPicPr>
          <p:cNvPr id="58374" name="Picture 4" descr="judge_left_small"/>
          <p:cNvPicPr>
            <a:picLocks noChangeAspect="1" noChangeArrowheads="1"/>
          </p:cNvPicPr>
          <p:nvPr/>
        </p:nvPicPr>
        <p:blipFill>
          <a:blip r:embed="rId4" cstate="print"/>
          <a:srcRect/>
          <a:stretch>
            <a:fillRect/>
          </a:stretch>
        </p:blipFill>
        <p:spPr bwMode="auto">
          <a:xfrm>
            <a:off x="5410202" y="1828801"/>
            <a:ext cx="1033463" cy="1824038"/>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5" name="Slide Number Placeholder 7"/>
          <p:cNvSpPr>
            <a:spLocks noGrp="1"/>
          </p:cNvSpPr>
          <p:nvPr>
            <p:ph type="sldNum" sz="quarter" idx="12"/>
          </p:nvPr>
        </p:nvSpPr>
        <p:spPr/>
        <p:txBody>
          <a:bodyPr/>
          <a:lstStyle/>
          <a:p>
            <a:pPr>
              <a:defRPr/>
            </a:pPr>
            <a:fld id="{8E24A0A8-BB17-4FC6-AB0B-4D0699D167EE}" type="slidenum">
              <a:rPr lang="en-US"/>
              <a:pPr>
                <a:defRPr/>
              </a:pPr>
              <a:t>16</a:t>
            </a:fld>
            <a:endParaRPr lang="en-US"/>
          </a:p>
        </p:txBody>
      </p:sp>
      <p:sp>
        <p:nvSpPr>
          <p:cNvPr id="5" name="Title 4"/>
          <p:cNvSpPr>
            <a:spLocks noGrp="1"/>
          </p:cNvSpPr>
          <p:nvPr>
            <p:ph type="title" idx="4294967295"/>
          </p:nvPr>
        </p:nvSpPr>
        <p:spPr>
          <a:xfrm>
            <a:off x="2743200" y="152401"/>
            <a:ext cx="5786437" cy="1357313"/>
          </a:xfrm>
        </p:spPr>
        <p:txBody>
          <a:bodyPr/>
          <a:lstStyle/>
          <a:p>
            <a:pPr eaLnBrk="1" fontAlgn="auto" hangingPunct="1">
              <a:spcAft>
                <a:spcPts val="0"/>
              </a:spcAft>
              <a:defRPr/>
            </a:pPr>
            <a:r>
              <a:rPr lang="en-US" dirty="0">
                <a:solidFill>
                  <a:schemeClr val="tx2">
                    <a:satMod val="130000"/>
                  </a:schemeClr>
                </a:solidFill>
                <a:effectLst>
                  <a:outerShdw blurRad="38100" dist="38100" dir="2700000" algn="tl">
                    <a:srgbClr val="C0C0C0"/>
                  </a:outerShdw>
                </a:effectLst>
              </a:rPr>
              <a:t>Let’s go to the video…</a:t>
            </a:r>
          </a:p>
        </p:txBody>
      </p:sp>
      <p:pic>
        <p:nvPicPr>
          <p:cNvPr id="59396" name="Content Placeholder 6" descr="video.jpg"/>
          <p:cNvPicPr>
            <a:picLocks noGrp="1" noChangeAspect="1"/>
          </p:cNvPicPr>
          <p:nvPr>
            <p:ph idx="4294967295"/>
          </p:nvPr>
        </p:nvPicPr>
        <p:blipFill>
          <a:blip r:embed="rId2" cstate="print"/>
          <a:srcRect/>
          <a:stretch>
            <a:fillRect/>
          </a:stretch>
        </p:blipFill>
        <p:spPr>
          <a:xfrm>
            <a:off x="2743200" y="1600200"/>
            <a:ext cx="4876800" cy="4546600"/>
          </a:xfrm>
        </p:spPr>
      </p:pic>
      <p:sp>
        <p:nvSpPr>
          <p:cNvPr id="59397" name="Slide Number Placeholder 3"/>
          <p:cNvSpPr txBox="1">
            <a:spLocks noGrp="1"/>
          </p:cNvSpPr>
          <p:nvPr/>
        </p:nvSpPr>
        <p:spPr bwMode="auto">
          <a:xfrm>
            <a:off x="8382000" y="6416676"/>
            <a:ext cx="762000" cy="365125"/>
          </a:xfrm>
          <a:prstGeom prst="rect">
            <a:avLst/>
          </a:prstGeom>
          <a:noFill/>
          <a:ln w="9525">
            <a:noFill/>
            <a:miter lim="800000"/>
            <a:headEnd/>
            <a:tailEnd/>
          </a:ln>
        </p:spPr>
        <p:txBody>
          <a:bodyPr anchor="b"/>
          <a:lstStyle/>
          <a:p>
            <a:pPr algn="r"/>
            <a:endParaRPr kumimoji="1" lang="en-US" sz="1200" dirty="0">
              <a:latin typeface="Arial" charset="0"/>
            </a:endParaRP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3"/>
          <p:cNvSpPr txBox="1">
            <a:spLocks noGrp="1"/>
          </p:cNvSpPr>
          <p:nvPr/>
        </p:nvSpPr>
        <p:spPr bwMode="auto">
          <a:xfrm>
            <a:off x="6553200" y="6248400"/>
            <a:ext cx="2133600" cy="476250"/>
          </a:xfrm>
          <a:prstGeom prst="rect">
            <a:avLst/>
          </a:prstGeom>
          <a:noFill/>
          <a:ln w="9525">
            <a:noFill/>
            <a:miter lim="800000"/>
            <a:headEnd/>
            <a:tailEnd/>
          </a:ln>
        </p:spPr>
        <p:txBody>
          <a:bodyPr anchor="b"/>
          <a:lstStyle/>
          <a:p>
            <a:pPr algn="r"/>
            <a:endParaRPr kumimoji="1" lang="en-US" sz="1200" dirty="0">
              <a:latin typeface="Arial" charset="0"/>
            </a:endParaRPr>
          </a:p>
        </p:txBody>
      </p:sp>
      <p:sp>
        <p:nvSpPr>
          <p:cNvPr id="391170" name="Slide Number Placeholder 6"/>
          <p:cNvSpPr>
            <a:spLocks noGrp="1"/>
          </p:cNvSpPr>
          <p:nvPr>
            <p:ph type="sldNum" sz="quarter" idx="12"/>
          </p:nvPr>
        </p:nvSpPr>
        <p:spPr/>
        <p:txBody>
          <a:bodyPr/>
          <a:lstStyle/>
          <a:p>
            <a:pPr>
              <a:defRPr/>
            </a:pPr>
            <a:fld id="{67E9C7BD-7284-4194-82B0-A4BF1A2353E1}" type="slidenum">
              <a:rPr lang="en-US" smtClean="0"/>
              <a:pPr>
                <a:defRPr/>
              </a:pPr>
              <a:t>17</a:t>
            </a:fld>
            <a:endParaRPr lang="en-US" smtClean="0"/>
          </a:p>
        </p:txBody>
      </p:sp>
      <p:pic>
        <p:nvPicPr>
          <p:cNvPr id="5" name="hilarious_peoples_courtProPro.wmv">
            <a:hlinkClick r:id="" action="ppaction://media"/>
          </p:cNvPr>
          <p:cNvPicPr>
            <a:picLocks noRot="1" noChangeAspect="1"/>
          </p:cNvPicPr>
          <p:nvPr>
            <a:videoFile r:link="rId1"/>
          </p:nvPr>
        </p:nvPicPr>
        <p:blipFill>
          <a:blip r:embed="rId3" cstate="print"/>
          <a:stretch>
            <a:fillRect/>
          </a:stretch>
        </p:blipFill>
        <p:spPr>
          <a:xfrm>
            <a:off x="1066800" y="742950"/>
            <a:ext cx="8077200" cy="5810250"/>
          </a:xfrm>
          <a:prstGeom prst="rect">
            <a:avLst/>
          </a:prstGeo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02769"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295400" y="457200"/>
            <a:ext cx="7406640" cy="1472184"/>
          </a:xfrm>
        </p:spPr>
        <p:txBody>
          <a:bodyPr>
            <a:normAutofit/>
          </a:bodyPr>
          <a:lstStyle/>
          <a:p>
            <a:pPr algn="ctr"/>
            <a:r>
              <a:rPr lang="en-US" dirty="0" smtClean="0"/>
              <a:t>The Court Litigant </a:t>
            </a:r>
            <a:br>
              <a:rPr lang="en-US" dirty="0" smtClean="0"/>
            </a:br>
            <a:r>
              <a:rPr lang="en-US" dirty="0" smtClean="0"/>
              <a:t>Bill of Rights</a:t>
            </a:r>
            <a:endParaRPr lang="en-US" dirty="0"/>
          </a:p>
        </p:txBody>
      </p:sp>
      <p:sp>
        <p:nvSpPr>
          <p:cNvPr id="4" name="Subtitle 3"/>
          <p:cNvSpPr>
            <a:spLocks noGrp="1"/>
          </p:cNvSpPr>
          <p:nvPr>
            <p:ph type="subTitle" idx="1"/>
          </p:nvPr>
        </p:nvSpPr>
        <p:spPr>
          <a:xfrm>
            <a:off x="1371600" y="2514600"/>
            <a:ext cx="7406640" cy="2819400"/>
          </a:xfrm>
        </p:spPr>
        <p:txBody>
          <a:bodyPr>
            <a:normAutofit/>
          </a:bodyPr>
          <a:lstStyle/>
          <a:p>
            <a:r>
              <a:rPr lang="en-US" u="sng" dirty="0" smtClean="0"/>
              <a:t>100% of the time you have a right</a:t>
            </a:r>
          </a:p>
          <a:p>
            <a:pPr marL="484632" indent="-457200">
              <a:buFont typeface="Arial" pitchFamily="34" charset="0"/>
              <a:buChar char="•"/>
            </a:pPr>
            <a:r>
              <a:rPr lang="en-US" dirty="0"/>
              <a:t>t</a:t>
            </a:r>
            <a:r>
              <a:rPr lang="en-US" dirty="0" smtClean="0"/>
              <a:t>o be listened to</a:t>
            </a:r>
          </a:p>
          <a:p>
            <a:pPr marL="484632" indent="-457200">
              <a:buFont typeface="Arial" pitchFamily="34" charset="0"/>
              <a:buChar char="•"/>
            </a:pPr>
            <a:r>
              <a:rPr lang="en-US" dirty="0" smtClean="0"/>
              <a:t>to be treated with respect</a:t>
            </a:r>
          </a:p>
          <a:p>
            <a:pPr marL="484632" indent="-457200">
              <a:buFont typeface="Arial" pitchFamily="34" charset="0"/>
              <a:buChar char="•"/>
            </a:pPr>
            <a:r>
              <a:rPr lang="en-US" dirty="0" smtClean="0"/>
              <a:t>to understand why the decision was made</a:t>
            </a:r>
            <a:endParaRPr lang="en-US" dirty="0"/>
          </a:p>
        </p:txBody>
      </p:sp>
      <p:sp>
        <p:nvSpPr>
          <p:cNvPr id="2" name="Slide Number Placeholder 1"/>
          <p:cNvSpPr>
            <a:spLocks noGrp="1"/>
          </p:cNvSpPr>
          <p:nvPr>
            <p:ph type="sldNum" sz="quarter" idx="12"/>
          </p:nvPr>
        </p:nvSpPr>
        <p:spPr/>
        <p:txBody>
          <a:bodyPr/>
          <a:lstStyle/>
          <a:p>
            <a:pPr>
              <a:defRPr/>
            </a:pPr>
            <a:fld id="{A2DBC024-480C-4282-BEAC-72F80161004C}" type="slidenum">
              <a:rPr lang="en-US" smtClean="0"/>
              <a:pPr>
                <a:defRPr/>
              </a:pPr>
              <a:t>18</a:t>
            </a:fld>
            <a:endParaRPr lang="en-US"/>
          </a:p>
        </p:txBody>
      </p:sp>
    </p:spTree>
    <p:extLst>
      <p:ext uri="{BB962C8B-B14F-4D97-AF65-F5344CB8AC3E}">
        <p14:creationId xmlns:p14="http://schemas.microsoft.com/office/powerpoint/2010/main" xmlns="" val="2374347151"/>
      </p:ext>
    </p:extLst>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33401"/>
            <a:ext cx="8534400" cy="1249363"/>
          </a:xfrm>
        </p:spPr>
        <p:txBody>
          <a:bodyPr>
            <a:normAutofit fontScale="90000"/>
          </a:bodyPr>
          <a:lstStyle/>
          <a:p>
            <a:pPr eaLnBrk="1" fontAlgn="auto" hangingPunct="1">
              <a:spcAft>
                <a:spcPts val="0"/>
              </a:spcAft>
              <a:defRPr/>
            </a:pPr>
            <a:r>
              <a:rPr lang="en-US" dirty="0" smtClean="0">
                <a:solidFill>
                  <a:schemeClr val="tx2">
                    <a:satMod val="130000"/>
                  </a:schemeClr>
                </a:solidFill>
              </a:rPr>
              <a:t>What data do we need in order to measure whether or not we are achieving fairness?</a:t>
            </a:r>
            <a:endParaRPr lang="en-US" dirty="0">
              <a:solidFill>
                <a:schemeClr val="tx2">
                  <a:satMod val="130000"/>
                </a:schemeClr>
              </a:solidFill>
            </a:endParaRPr>
          </a:p>
        </p:txBody>
      </p:sp>
      <p:pic>
        <p:nvPicPr>
          <p:cNvPr id="63491" name="Content Placeholder 4" descr="score_board.jpg"/>
          <p:cNvPicPr>
            <a:picLocks noGrp="1" noChangeAspect="1"/>
          </p:cNvPicPr>
          <p:nvPr>
            <p:ph idx="1"/>
          </p:nvPr>
        </p:nvPicPr>
        <p:blipFill>
          <a:blip r:embed="rId2" cstate="print"/>
          <a:stretch>
            <a:fillRect/>
          </a:stretch>
        </p:blipFill>
        <p:spPr>
          <a:xfrm>
            <a:off x="2209800" y="2209800"/>
            <a:ext cx="5562600" cy="3882695"/>
          </a:xfrm>
        </p:spPr>
      </p:pic>
      <p:sp>
        <p:nvSpPr>
          <p:cNvPr id="3" name="Slide Number Placeholder 2"/>
          <p:cNvSpPr>
            <a:spLocks noGrp="1"/>
          </p:cNvSpPr>
          <p:nvPr>
            <p:ph type="sldNum" sz="quarter" idx="12"/>
          </p:nvPr>
        </p:nvSpPr>
        <p:spPr/>
        <p:txBody>
          <a:bodyPr/>
          <a:lstStyle/>
          <a:p>
            <a:pPr>
              <a:defRPr/>
            </a:pPr>
            <a:fld id="{B45D5CE6-DB12-477D-9331-7B170F11CC99}" type="slidenum">
              <a:rPr lang="en-US"/>
              <a:pPr>
                <a:defRPr/>
              </a:pPr>
              <a:t>19</a:t>
            </a:fld>
            <a:endParaRPr lang="en-US"/>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1447800" y="685800"/>
            <a:ext cx="6934200" cy="1752600"/>
          </a:xfrm>
        </p:spPr>
        <p:txBody>
          <a:bodyPr/>
          <a:lstStyle/>
          <a:p>
            <a:pPr algn="l" eaLnBrk="1" hangingPunct="1">
              <a:defRPr/>
            </a:pPr>
            <a:r>
              <a:rPr lang="en-US" sz="3200" dirty="0"/>
              <a:t>What people want is an America as good as its promise.</a:t>
            </a:r>
            <a:br>
              <a:rPr lang="en-US" sz="3200" dirty="0"/>
            </a:br>
            <a:r>
              <a:rPr lang="en-US" sz="3200" dirty="0"/>
              <a:t>				- Barbara Jordan</a:t>
            </a:r>
          </a:p>
        </p:txBody>
      </p:sp>
      <p:sp>
        <p:nvSpPr>
          <p:cNvPr id="5" name="Subtitle 4"/>
          <p:cNvSpPr>
            <a:spLocks noGrp="1"/>
          </p:cNvSpPr>
          <p:nvPr>
            <p:ph type="subTitle" idx="1"/>
          </p:nvPr>
        </p:nvSpPr>
        <p:spPr>
          <a:xfrm>
            <a:off x="1371600" y="3657600"/>
            <a:ext cx="7239000" cy="1981200"/>
          </a:xfrm>
        </p:spPr>
        <p:txBody>
          <a:bodyPr/>
          <a:lstStyle/>
          <a:p>
            <a:pPr>
              <a:defRPr/>
            </a:pPr>
            <a:r>
              <a:rPr lang="en-US" dirty="0" smtClean="0"/>
              <a:t>What people want are courts that are as good as their promise—</a:t>
            </a:r>
          </a:p>
          <a:p>
            <a:pPr>
              <a:defRPr/>
            </a:pPr>
            <a:r>
              <a:rPr lang="en-US" dirty="0" smtClean="0"/>
              <a:t>courts that are fair, efficient, and effective</a:t>
            </a:r>
            <a:endParaRPr lang="en-US" dirty="0"/>
          </a:p>
        </p:txBody>
      </p:sp>
      <p:sp>
        <p:nvSpPr>
          <p:cNvPr id="18436" name="Slide Number Placeholder 5"/>
          <p:cNvSpPr>
            <a:spLocks noGrp="1"/>
          </p:cNvSpPr>
          <p:nvPr>
            <p:ph type="sldNum" sz="quarter" idx="12"/>
          </p:nvPr>
        </p:nvSpPr>
        <p:spPr>
          <a:noFill/>
        </p:spPr>
        <p:txBody>
          <a:bodyPr/>
          <a:lstStyle/>
          <a:p>
            <a:fld id="{89F34FF6-400E-408C-8B0E-041DA16AFC55}" type="slidenum">
              <a:rPr lang="en-US" smtClean="0"/>
              <a:pPr/>
              <a:t>2</a:t>
            </a:fld>
            <a:endParaRPr lang="en-US" smtClean="0"/>
          </a:p>
        </p:txBody>
      </p:sp>
      <p:sp>
        <p:nvSpPr>
          <p:cNvPr id="18437" name="Slide Number Placeholder 3"/>
          <p:cNvSpPr txBox="1">
            <a:spLocks noGrp="1"/>
          </p:cNvSpPr>
          <p:nvPr/>
        </p:nvSpPr>
        <p:spPr bwMode="auto">
          <a:xfrm>
            <a:off x="6553200" y="6254750"/>
            <a:ext cx="2133600" cy="476250"/>
          </a:xfrm>
          <a:prstGeom prst="rect">
            <a:avLst/>
          </a:prstGeom>
          <a:noFill/>
          <a:ln w="9525">
            <a:noFill/>
            <a:miter lim="800000"/>
            <a:headEnd/>
            <a:tailEnd/>
          </a:ln>
        </p:spPr>
        <p:txBody>
          <a:bodyPr anchor="b"/>
          <a:lstStyle/>
          <a:p>
            <a:pPr algn="r"/>
            <a:fld id="{D214B102-7F5F-4AEC-8C87-753E2B01753B}" type="slidenum">
              <a:rPr kumimoji="1" lang="en-US" sz="1200">
                <a:latin typeface="Arial" charset="0"/>
              </a:rPr>
              <a:pPr algn="r"/>
              <a:t>2</a:t>
            </a:fld>
            <a:endParaRPr kumimoji="1" lang="en-US" sz="1200">
              <a:latin typeface="Arial" charset="0"/>
            </a:endParaRP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cartoonbank.com/content/ebiz/cartoonbank/invt/136809/136809_s.jpg"/>
          <p:cNvPicPr>
            <a:picLocks noChangeAspect="1" noChangeArrowheads="1"/>
          </p:cNvPicPr>
          <p:nvPr/>
        </p:nvPicPr>
        <p:blipFill>
          <a:blip r:embed="rId2" cstate="print"/>
          <a:srcRect/>
          <a:stretch>
            <a:fillRect/>
          </a:stretch>
        </p:blipFill>
        <p:spPr bwMode="auto">
          <a:xfrm>
            <a:off x="2286000" y="304800"/>
            <a:ext cx="4419600" cy="3971234"/>
          </a:xfrm>
          <a:prstGeom prst="rect">
            <a:avLst/>
          </a:prstGeom>
          <a:noFill/>
        </p:spPr>
      </p:pic>
      <p:sp>
        <p:nvSpPr>
          <p:cNvPr id="5" name="Title 4"/>
          <p:cNvSpPr>
            <a:spLocks noGrp="1"/>
          </p:cNvSpPr>
          <p:nvPr>
            <p:ph type="title" idx="4294967295"/>
          </p:nvPr>
        </p:nvSpPr>
        <p:spPr>
          <a:xfrm>
            <a:off x="838200" y="4800600"/>
            <a:ext cx="7620000" cy="914400"/>
          </a:xfrm>
        </p:spPr>
        <p:txBody>
          <a:bodyPr>
            <a:noAutofit/>
          </a:bodyPr>
          <a:lstStyle/>
          <a:p>
            <a:pPr algn="ctr"/>
            <a:r>
              <a:rPr lang="en-US" sz="2800" dirty="0" smtClean="0"/>
              <a:t>“After you confess, can you fill out this survey </a:t>
            </a:r>
            <a:br>
              <a:rPr lang="en-US" sz="2800" dirty="0" smtClean="0"/>
            </a:br>
            <a:r>
              <a:rPr lang="en-US" sz="2800" dirty="0" smtClean="0"/>
              <a:t>to help us improve our interrogation methods?”</a:t>
            </a:r>
            <a:endParaRPr lang="en-US" sz="2800" dirty="0"/>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CourTools</a:t>
            </a:r>
            <a:endParaRPr lang="en-US" dirty="0"/>
          </a:p>
        </p:txBody>
      </p:sp>
      <p:pic>
        <p:nvPicPr>
          <p:cNvPr id="5" name="Content Placeholder 4" descr="courtools_m1_sp_03.jpg"/>
          <p:cNvPicPr>
            <a:picLocks noGrp="1" noChangeAspect="1"/>
          </p:cNvPicPr>
          <p:nvPr>
            <p:ph idx="1"/>
          </p:nvPr>
        </p:nvPicPr>
        <p:blipFill>
          <a:blip r:embed="rId3" cstate="print"/>
          <a:stretch>
            <a:fillRect/>
          </a:stretch>
        </p:blipFill>
        <p:spPr>
          <a:xfrm>
            <a:off x="4190999" y="228601"/>
            <a:ext cx="4887191" cy="6324600"/>
          </a:xfrm>
        </p:spPr>
      </p:pic>
      <p:sp>
        <p:nvSpPr>
          <p:cNvPr id="4" name="Slide Number Placeholder 3"/>
          <p:cNvSpPr>
            <a:spLocks noGrp="1"/>
          </p:cNvSpPr>
          <p:nvPr>
            <p:ph type="sldNum" sz="quarter" idx="12"/>
          </p:nvPr>
        </p:nvSpPr>
        <p:spPr/>
        <p:txBody>
          <a:bodyPr/>
          <a:lstStyle/>
          <a:p>
            <a:pPr>
              <a:defRPr/>
            </a:pPr>
            <a:fld id="{387ACFDB-0E77-4F3E-8004-D58B1BEC7BFF}" type="slidenum">
              <a:rPr lang="en-US" smtClean="0"/>
              <a:pPr>
                <a:defRPr/>
              </a:pPr>
              <a:t>21</a:t>
            </a:fld>
            <a:endParaRPr lang="en-US"/>
          </a:p>
        </p:txBody>
      </p:sp>
    </p:spTree>
    <p:extLst>
      <p:ext uri="{BB962C8B-B14F-4D97-AF65-F5344CB8AC3E}">
        <p14:creationId xmlns:p14="http://schemas.microsoft.com/office/powerpoint/2010/main" xmlns="" val="927983469"/>
      </p:ext>
    </p:extLst>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371600"/>
            <a:ext cx="7498080" cy="1143000"/>
          </a:xfrm>
        </p:spPr>
        <p:txBody>
          <a:bodyPr>
            <a:normAutofit fontScale="90000"/>
          </a:bodyPr>
          <a:lstStyle/>
          <a:p>
            <a:pPr algn="ctr"/>
            <a:r>
              <a:rPr lang="en-US" dirty="0" smtClean="0"/>
              <a:t>Are the Courts as good as they can be?</a:t>
            </a:r>
            <a:endParaRPr lang="en-US" dirty="0"/>
          </a:p>
        </p:txBody>
      </p:sp>
      <p:sp>
        <p:nvSpPr>
          <p:cNvPr id="3" name="Content Placeholder 2"/>
          <p:cNvSpPr>
            <a:spLocks noGrp="1"/>
          </p:cNvSpPr>
          <p:nvPr>
            <p:ph idx="1"/>
          </p:nvPr>
        </p:nvSpPr>
        <p:spPr>
          <a:xfrm>
            <a:off x="1371600" y="2895600"/>
            <a:ext cx="7498080" cy="3048000"/>
          </a:xfrm>
        </p:spPr>
        <p:txBody>
          <a:bodyPr/>
          <a:lstStyle/>
          <a:p>
            <a:pPr>
              <a:buNone/>
            </a:pPr>
            <a:endParaRPr lang="en-US" dirty="0" smtClean="0"/>
          </a:p>
          <a:p>
            <a:pPr algn="ctr">
              <a:buNone/>
            </a:pPr>
            <a:r>
              <a:rPr lang="en-US" dirty="0" smtClean="0"/>
              <a:t>Is 99.9% right </a:t>
            </a:r>
          </a:p>
          <a:p>
            <a:pPr algn="ctr">
              <a:buNone/>
            </a:pPr>
            <a:r>
              <a:rPr lang="en-US" dirty="0" smtClean="0"/>
              <a:t>good enough for us </a:t>
            </a:r>
          </a:p>
          <a:p>
            <a:pPr algn="ctr">
              <a:buNone/>
            </a:pPr>
            <a:r>
              <a:rPr lang="en-US" dirty="0" smtClean="0"/>
              <a:t>to claim we are a quality court?</a:t>
            </a:r>
            <a:endParaRPr lang="en-US" dirty="0"/>
          </a:p>
        </p:txBody>
      </p:sp>
      <p:sp>
        <p:nvSpPr>
          <p:cNvPr id="4" name="Slide Number Placeholder 3"/>
          <p:cNvSpPr>
            <a:spLocks noGrp="1"/>
          </p:cNvSpPr>
          <p:nvPr>
            <p:ph type="sldNum" sz="quarter" idx="12"/>
          </p:nvPr>
        </p:nvSpPr>
        <p:spPr/>
        <p:txBody>
          <a:bodyPr/>
          <a:lstStyle/>
          <a:p>
            <a:pPr>
              <a:defRPr/>
            </a:pPr>
            <a:fld id="{387ACFDB-0E77-4F3E-8004-D58B1BEC7BFF}" type="slidenum">
              <a:rPr lang="en-US" smtClean="0"/>
              <a:pPr>
                <a:defRPr/>
              </a:pPr>
              <a:t>22</a:t>
            </a:fld>
            <a:endParaRPr lang="en-US"/>
          </a:p>
        </p:txBody>
      </p:sp>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5608" y="274320"/>
            <a:ext cx="7498080" cy="6050280"/>
          </a:xfrm>
        </p:spPr>
        <p:txBody>
          <a:bodyPr>
            <a:normAutofit/>
          </a:bodyPr>
          <a:lstStyle/>
          <a:p>
            <a:pPr algn="ctr"/>
            <a:r>
              <a:rPr lang="en-US" sz="3600" u="sng" dirty="0" smtClean="0"/>
              <a:t>Training</a:t>
            </a:r>
            <a:r>
              <a:rPr lang="en-US" sz="2800" dirty="0" smtClean="0"/>
              <a:t/>
            </a:r>
            <a:br>
              <a:rPr lang="en-US" sz="2800" dirty="0" smtClean="0"/>
            </a:br>
            <a:r>
              <a:rPr lang="en-US" sz="2800" dirty="0"/>
              <a:t/>
            </a:r>
            <a:br>
              <a:rPr lang="en-US" sz="2800" dirty="0"/>
            </a:br>
            <a:r>
              <a:rPr lang="en-US" sz="2800" dirty="0" smtClean="0"/>
              <a:t>How well do I prepare, monitor, and correct my concentration so that I may stay focused on what a speaker is saying?</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How well do I build a complete and accurate understanding of the speaker’s message?</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Do I abide by the golden rule of listening:  listen to others as I would like to be listened to?</a:t>
            </a:r>
            <a:endParaRPr lang="en-US" sz="2800" dirty="0"/>
          </a:p>
        </p:txBody>
      </p:sp>
      <p:sp>
        <p:nvSpPr>
          <p:cNvPr id="2" name="Slide Number Placeholder 1"/>
          <p:cNvSpPr>
            <a:spLocks noGrp="1"/>
          </p:cNvSpPr>
          <p:nvPr>
            <p:ph type="sldNum" sz="quarter" idx="12"/>
          </p:nvPr>
        </p:nvSpPr>
        <p:spPr/>
        <p:txBody>
          <a:bodyPr/>
          <a:lstStyle/>
          <a:p>
            <a:pPr>
              <a:defRPr/>
            </a:pPr>
            <a:fld id="{A2DBC024-480C-4282-BEAC-72F80161004C}" type="slidenum">
              <a:rPr lang="en-US" smtClean="0"/>
              <a:pPr>
                <a:defRPr/>
              </a:pPr>
              <a:t>23</a:t>
            </a:fld>
            <a:endParaRPr lang="en-US"/>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Summing Up</a:t>
            </a:r>
            <a:endParaRPr lang="en-US" dirty="0"/>
          </a:p>
        </p:txBody>
      </p:sp>
      <p:sp>
        <p:nvSpPr>
          <p:cNvPr id="3" name="Content Placeholder 2"/>
          <p:cNvSpPr>
            <a:spLocks noGrp="1"/>
          </p:cNvSpPr>
          <p:nvPr>
            <p:ph idx="1"/>
          </p:nvPr>
        </p:nvSpPr>
        <p:spPr>
          <a:xfrm>
            <a:off x="1435608" y="1143000"/>
            <a:ext cx="7498080" cy="5486400"/>
          </a:xfrm>
        </p:spPr>
        <p:txBody>
          <a:bodyPr>
            <a:normAutofit fontScale="92500" lnSpcReduction="10000"/>
          </a:bodyPr>
          <a:lstStyle/>
          <a:p>
            <a:r>
              <a:rPr lang="en-US" dirty="0" smtClean="0"/>
              <a:t>This stuff works with the public.</a:t>
            </a:r>
          </a:p>
          <a:p>
            <a:r>
              <a:rPr lang="en-US" dirty="0" smtClean="0"/>
              <a:t>We aren’t naturally attuned to the way court participants view us.</a:t>
            </a:r>
          </a:p>
          <a:p>
            <a:r>
              <a:rPr lang="en-US" dirty="0" smtClean="0"/>
              <a:t>We face a time of budgetary limits, but application of these concepts can help us to improve perceptions of our performance even in times like these.</a:t>
            </a:r>
          </a:p>
          <a:p>
            <a:r>
              <a:rPr lang="en-US" dirty="0" smtClean="0"/>
              <a:t>Judges can act on these things on their own.</a:t>
            </a:r>
          </a:p>
          <a:p>
            <a:pPr lvl="1"/>
            <a:r>
              <a:rPr lang="en-US" dirty="0" smtClean="0"/>
              <a:t>Work on listening skills</a:t>
            </a:r>
          </a:p>
          <a:p>
            <a:pPr lvl="1"/>
            <a:r>
              <a:rPr lang="en-US" dirty="0" smtClean="0"/>
              <a:t>Judges can videotape themselves in court and then  review the tapes by themselves or with the help of others.</a:t>
            </a:r>
            <a:endParaRPr lang="en-US" dirty="0"/>
          </a:p>
        </p:txBody>
      </p:sp>
      <p:sp>
        <p:nvSpPr>
          <p:cNvPr id="4" name="Slide Number Placeholder 3"/>
          <p:cNvSpPr>
            <a:spLocks noGrp="1"/>
          </p:cNvSpPr>
          <p:nvPr>
            <p:ph type="sldNum" sz="quarter" idx="12"/>
          </p:nvPr>
        </p:nvSpPr>
        <p:spPr/>
        <p:txBody>
          <a:bodyPr/>
          <a:lstStyle/>
          <a:p>
            <a:pPr>
              <a:defRPr/>
            </a:pPr>
            <a:fld id="{387ACFDB-0E77-4F3E-8004-D58B1BEC7BFF}" type="slidenum">
              <a:rPr lang="en-US" smtClean="0"/>
              <a:pPr>
                <a:defRPr/>
              </a:pPr>
              <a:t>24</a:t>
            </a:fld>
            <a:endParaRPr lang="en-US"/>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87ACFDB-0E77-4F3E-8004-D58B1BEC7BFF}" type="slidenum">
              <a:rPr lang="en-US" smtClean="0"/>
              <a:pPr>
                <a:defRPr/>
              </a:pPr>
              <a:t>25</a:t>
            </a:fld>
            <a:endParaRPr lang="en-US"/>
          </a:p>
        </p:txBody>
      </p:sp>
    </p:spTree>
    <p:extLst>
      <p:ext uri="{BB962C8B-B14F-4D97-AF65-F5344CB8AC3E}">
        <p14:creationId xmlns:p14="http://schemas.microsoft.com/office/powerpoint/2010/main" xmlns="" val="345678432"/>
      </p:ext>
    </p:extLst>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5269992" cy="1143000"/>
          </a:xfrm>
        </p:spPr>
        <p:txBody>
          <a:bodyPr/>
          <a:lstStyle/>
          <a:p>
            <a:r>
              <a:rPr lang="en-US" dirty="0" smtClean="0"/>
              <a:t>A Call to Action</a:t>
            </a:r>
            <a:endParaRPr lang="en-US" dirty="0"/>
          </a:p>
        </p:txBody>
      </p:sp>
      <p:sp>
        <p:nvSpPr>
          <p:cNvPr id="3" name="Content Placeholder 2"/>
          <p:cNvSpPr>
            <a:spLocks noGrp="1"/>
          </p:cNvSpPr>
          <p:nvPr>
            <p:ph idx="1"/>
          </p:nvPr>
        </p:nvSpPr>
        <p:spPr/>
        <p:txBody>
          <a:bodyPr/>
          <a:lstStyle/>
          <a:p>
            <a:r>
              <a:rPr lang="en-US" dirty="0" smtClean="0"/>
              <a:t>We need a few states to band together</a:t>
            </a:r>
          </a:p>
          <a:p>
            <a:r>
              <a:rPr lang="en-US" dirty="0" smtClean="0"/>
              <a:t>We can provide training and materials to new judges </a:t>
            </a:r>
            <a:r>
              <a:rPr lang="en-US" smtClean="0"/>
              <a:t>– if </a:t>
            </a:r>
            <a:r>
              <a:rPr lang="en-US" dirty="0" smtClean="0"/>
              <a:t>we know who they are</a:t>
            </a:r>
          </a:p>
          <a:p>
            <a:r>
              <a:rPr lang="en-US" dirty="0" smtClean="0"/>
              <a:t>We need a commitment to data collection</a:t>
            </a:r>
          </a:p>
          <a:p>
            <a:r>
              <a:rPr lang="en-US" dirty="0" smtClean="0"/>
              <a:t>We need COSCA’s leadership commitment to enhance procedural fairness in our courts</a:t>
            </a:r>
            <a:endParaRPr lang="en-US" dirty="0"/>
          </a:p>
        </p:txBody>
      </p:sp>
      <p:sp>
        <p:nvSpPr>
          <p:cNvPr id="4" name="Slide Number Placeholder 3"/>
          <p:cNvSpPr>
            <a:spLocks noGrp="1"/>
          </p:cNvSpPr>
          <p:nvPr>
            <p:ph type="sldNum" sz="quarter" idx="12"/>
          </p:nvPr>
        </p:nvSpPr>
        <p:spPr/>
        <p:txBody>
          <a:bodyPr/>
          <a:lstStyle/>
          <a:p>
            <a:pPr>
              <a:defRPr/>
            </a:pPr>
            <a:fld id="{387ACFDB-0E77-4F3E-8004-D58B1BEC7BFF}" type="slidenum">
              <a:rPr lang="en-US" smtClean="0"/>
              <a:pPr>
                <a:defRPr/>
              </a:pPr>
              <a:t>26</a:t>
            </a:fld>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8400" y="152400"/>
            <a:ext cx="1447800" cy="1447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72525286"/>
      </p:ext>
    </p:extLst>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1649" name="Slide Number Placeholder 2"/>
          <p:cNvSpPr>
            <a:spLocks noGrp="1"/>
          </p:cNvSpPr>
          <p:nvPr>
            <p:ph type="sldNum" sz="quarter" idx="12"/>
          </p:nvPr>
        </p:nvSpPr>
        <p:spPr/>
        <p:txBody>
          <a:bodyPr/>
          <a:lstStyle/>
          <a:p>
            <a:pPr>
              <a:defRPr/>
            </a:pPr>
            <a:fld id="{256F2305-0104-499A-B9BC-4CE6EF9FBC79}" type="slidenum">
              <a:rPr lang="en-US"/>
              <a:pPr>
                <a:defRPr/>
              </a:pPr>
              <a:t>27</a:t>
            </a:fld>
            <a:endParaRPr lang="en-US"/>
          </a:p>
        </p:txBody>
      </p:sp>
      <p:pic>
        <p:nvPicPr>
          <p:cNvPr id="88066" name="Picture 2"/>
          <p:cNvPicPr>
            <a:picLocks noGrp="1" noChangeAspect="1" noChangeArrowheads="1"/>
          </p:cNvPicPr>
          <p:nvPr>
            <p:ph type="body" idx="4294967295"/>
          </p:nvPr>
        </p:nvPicPr>
        <p:blipFill>
          <a:blip r:embed="rId2" cstate="print"/>
          <a:srcRect/>
          <a:stretch>
            <a:fillRect/>
          </a:stretch>
        </p:blipFill>
        <p:spPr>
          <a:xfrm>
            <a:off x="1600200" y="914400"/>
            <a:ext cx="6934200" cy="5562600"/>
          </a:xfr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2000"/>
                                  </p:stCondLst>
                                  <p:childTnLst>
                                    <p:set>
                                      <p:cBhvr>
                                        <p:cTn id="6" dur="1" fill="hold">
                                          <p:stCondLst>
                                            <p:cond delay="0"/>
                                          </p:stCondLst>
                                        </p:cTn>
                                        <p:tgtEl>
                                          <p:spTgt spid="88066"/>
                                        </p:tgtEl>
                                        <p:attrNameLst>
                                          <p:attrName>style.visibility</p:attrName>
                                        </p:attrNameLst>
                                      </p:cBhvr>
                                      <p:to>
                                        <p:strVal val="visible"/>
                                      </p:to>
                                    </p:set>
                                    <p:anim calcmode="lin" valueType="num">
                                      <p:cBhvr additive="base">
                                        <p:cTn id="7" dur="500" fill="hold"/>
                                        <p:tgtEl>
                                          <p:spTgt spid="88066"/>
                                        </p:tgtEl>
                                        <p:attrNameLst>
                                          <p:attrName>ppt_x</p:attrName>
                                        </p:attrNameLst>
                                      </p:cBhvr>
                                      <p:tavLst>
                                        <p:tav tm="0">
                                          <p:val>
                                            <p:strVal val="1+#ppt_w/2"/>
                                          </p:val>
                                        </p:tav>
                                        <p:tav tm="100000">
                                          <p:val>
                                            <p:strVal val="#ppt_x"/>
                                          </p:val>
                                        </p:tav>
                                      </p:tavLst>
                                    </p:anim>
                                    <p:anim calcmode="lin" valueType="num">
                                      <p:cBhvr additive="base">
                                        <p:cTn id="8" dur="500" fill="hold"/>
                                        <p:tgtEl>
                                          <p:spTgt spid="880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2FDE0E98-E49A-4832-8FDC-CBDBE8CD4541}" type="slidenum">
              <a:rPr lang="en-US" smtClean="0"/>
              <a:pPr/>
              <a:t>3</a:t>
            </a:fld>
            <a:endParaRPr lang="en-US" smtClean="0"/>
          </a:p>
        </p:txBody>
      </p:sp>
      <p:sp>
        <p:nvSpPr>
          <p:cNvPr id="6146" name="Title 1"/>
          <p:cNvSpPr>
            <a:spLocks noGrp="1"/>
          </p:cNvSpPr>
          <p:nvPr>
            <p:ph type="title" idx="4294967295"/>
          </p:nvPr>
        </p:nvSpPr>
        <p:spPr>
          <a:xfrm>
            <a:off x="914400" y="228600"/>
            <a:ext cx="8229600" cy="1143000"/>
          </a:xfrm>
        </p:spPr>
        <p:txBody>
          <a:bodyPr anchor="b"/>
          <a:lstStyle/>
          <a:p>
            <a:pPr eaLnBrk="1" hangingPunct="1">
              <a:defRPr/>
            </a:pPr>
            <a:r>
              <a:rPr lang="en-US" dirty="0"/>
              <a:t>Topics</a:t>
            </a:r>
          </a:p>
        </p:txBody>
      </p:sp>
      <p:sp>
        <p:nvSpPr>
          <p:cNvPr id="6147" name="Content Placeholder 2"/>
          <p:cNvSpPr>
            <a:spLocks noGrp="1"/>
          </p:cNvSpPr>
          <p:nvPr>
            <p:ph idx="4294967295"/>
          </p:nvPr>
        </p:nvSpPr>
        <p:spPr>
          <a:xfrm>
            <a:off x="914400" y="1905001"/>
            <a:ext cx="8229600" cy="4530725"/>
          </a:xfrm>
        </p:spPr>
        <p:txBody>
          <a:bodyPr/>
          <a:lstStyle/>
          <a:p>
            <a:pPr marL="469900" indent="-469900" eaLnBrk="1" hangingPunct="1">
              <a:defRPr/>
            </a:pPr>
            <a:r>
              <a:rPr lang="en-US" dirty="0"/>
              <a:t>What the public thinks about courts and </a:t>
            </a:r>
            <a:r>
              <a:rPr lang="en-US" dirty="0" smtClean="0"/>
              <a:t>judges</a:t>
            </a:r>
            <a:endParaRPr lang="en-US" dirty="0"/>
          </a:p>
          <a:p>
            <a:pPr marL="469900" indent="-469900" eaLnBrk="1" hangingPunct="1">
              <a:buFont typeface="Wingdings" pitchFamily="2" charset="2"/>
              <a:buNone/>
              <a:defRPr/>
            </a:pPr>
            <a:endParaRPr lang="en-US" sz="1000" dirty="0"/>
          </a:p>
          <a:p>
            <a:pPr marL="469900" indent="-469900" eaLnBrk="1" hangingPunct="1">
              <a:defRPr/>
            </a:pPr>
            <a:r>
              <a:rPr lang="en-US" dirty="0"/>
              <a:t>An overview of procedural </a:t>
            </a:r>
            <a:r>
              <a:rPr lang="en-US" dirty="0" smtClean="0"/>
              <a:t>fairness</a:t>
            </a:r>
          </a:p>
          <a:p>
            <a:pPr marL="469900" indent="-469900" eaLnBrk="1" hangingPunct="1">
              <a:buFont typeface="Wingdings" pitchFamily="2" charset="2"/>
              <a:buNone/>
              <a:defRPr/>
            </a:pPr>
            <a:endParaRPr lang="en-US" dirty="0" smtClean="0"/>
          </a:p>
          <a:p>
            <a:pPr marL="469900" indent="-469900" eaLnBrk="1" hangingPunct="1">
              <a:defRPr/>
            </a:pPr>
            <a:r>
              <a:rPr lang="en-US" dirty="0" smtClean="0"/>
              <a:t>Can it succeed with a large group of judges?</a:t>
            </a:r>
            <a:endParaRPr lang="en-US" dirty="0"/>
          </a:p>
          <a:p>
            <a:pPr marL="469900" indent="-469900" eaLnBrk="1" hangingPunct="1">
              <a:defRPr/>
            </a:pPr>
            <a:endParaRPr lang="en-US" dirty="0"/>
          </a:p>
          <a:p>
            <a:pPr marL="469900" indent="-469900" eaLnBrk="1" hangingPunct="1">
              <a:defRPr/>
            </a:pPr>
            <a:endParaRPr lang="en-US" dirty="0"/>
          </a:p>
          <a:p>
            <a:pPr marL="469900" indent="-469900" eaLnBrk="1" hangingPunct="1">
              <a:defRPr/>
            </a:pPr>
            <a:endParaRPr lang="en-US" dirty="0"/>
          </a:p>
          <a:p>
            <a:pPr marL="469900" indent="-469900" eaLnBrk="1" hangingPunct="1">
              <a:defRPr/>
            </a:pPr>
            <a:endParaRPr lang="en-US" dirty="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152400"/>
            <a:ext cx="7867651" cy="2209800"/>
          </a:xfrm>
        </p:spPr>
        <p:txBody>
          <a:bodyPr/>
          <a:lstStyle/>
          <a:p>
            <a:pPr>
              <a:defRPr/>
            </a:pPr>
            <a:r>
              <a:rPr lang="en-US" sz="2800" dirty="0" smtClean="0"/>
              <a:t>In your opinion, to what extent to you think a judge’s ruling is influenced by his or her personal political views—to a great extent, moderate extent, small extent, or not at all?</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492631941"/>
              </p:ext>
            </p:extLst>
          </p:nvPr>
        </p:nvGraphicFramePr>
        <p:xfrm>
          <a:off x="1219200" y="2743200"/>
          <a:ext cx="7499351" cy="1112520"/>
        </p:xfrm>
        <a:graphic>
          <a:graphicData uri="http://schemas.openxmlformats.org/drawingml/2006/table">
            <a:tbl>
              <a:tblPr firstRow="1" bandRow="1">
                <a:tableStyleId>{5C22544A-7EE6-4342-B048-85BDC9FD1C3A}</a:tableStyleId>
              </a:tblPr>
              <a:tblGrid>
                <a:gridCol w="6565900"/>
                <a:gridCol w="933451"/>
              </a:tblGrid>
              <a:tr h="370840">
                <a:tc>
                  <a:txBody>
                    <a:bodyPr/>
                    <a:lstStyle/>
                    <a:p>
                      <a:endParaRPr lang="en-US" sz="1800" dirty="0"/>
                    </a:p>
                  </a:txBody>
                  <a:tcPr/>
                </a:tc>
                <a:tc>
                  <a:txBody>
                    <a:bodyPr/>
                    <a:lstStyle/>
                    <a:p>
                      <a:endParaRPr lang="en-US" sz="1800"/>
                    </a:p>
                  </a:txBody>
                  <a:tcPr/>
                </a:tc>
              </a:tr>
              <a:tr h="370840">
                <a:tc>
                  <a:txBody>
                    <a:bodyPr/>
                    <a:lstStyle/>
                    <a:p>
                      <a:r>
                        <a:rPr lang="en-US" sz="1800" dirty="0" smtClean="0"/>
                        <a:t>Great extent</a:t>
                      </a:r>
                      <a:endParaRPr lang="en-US" sz="1800" dirty="0"/>
                    </a:p>
                  </a:txBody>
                  <a:tcPr/>
                </a:tc>
                <a:tc>
                  <a:txBody>
                    <a:bodyPr/>
                    <a:lstStyle/>
                    <a:p>
                      <a:r>
                        <a:rPr lang="en-US" sz="1800" dirty="0" smtClean="0"/>
                        <a:t>33%</a:t>
                      </a:r>
                      <a:endParaRPr lang="en-US" sz="1800" dirty="0"/>
                    </a:p>
                  </a:txBody>
                  <a:tcPr/>
                </a:tc>
              </a:tr>
              <a:tr h="370840">
                <a:tc>
                  <a:txBody>
                    <a:bodyPr/>
                    <a:lstStyle/>
                    <a:p>
                      <a:r>
                        <a:rPr lang="en-US" sz="1800" dirty="0" smtClean="0"/>
                        <a:t>Moderate extent</a:t>
                      </a:r>
                      <a:endParaRPr lang="en-US" sz="1800" dirty="0"/>
                    </a:p>
                  </a:txBody>
                  <a:tcPr/>
                </a:tc>
                <a:tc>
                  <a:txBody>
                    <a:bodyPr/>
                    <a:lstStyle/>
                    <a:p>
                      <a:r>
                        <a:rPr lang="en-US" sz="1800" dirty="0" smtClean="0"/>
                        <a:t>42%</a:t>
                      </a:r>
                      <a:endParaRPr lang="en-US" sz="1800" dirty="0"/>
                    </a:p>
                  </a:txBody>
                  <a:tcPr/>
                </a:tc>
              </a:tr>
            </a:tbl>
          </a:graphicData>
        </a:graphic>
      </p:graphicFrame>
      <p:sp>
        <p:nvSpPr>
          <p:cNvPr id="2" name="Slide Number Placeholder 1"/>
          <p:cNvSpPr>
            <a:spLocks noGrp="1"/>
          </p:cNvSpPr>
          <p:nvPr>
            <p:ph type="sldNum" sz="quarter" idx="12"/>
          </p:nvPr>
        </p:nvSpPr>
        <p:spPr/>
        <p:txBody>
          <a:bodyPr/>
          <a:lstStyle/>
          <a:p>
            <a:pPr>
              <a:defRPr/>
            </a:pPr>
            <a:fld id="{D18C9AE9-919E-4814-BE6C-6D3768D09DA0}" type="slidenum">
              <a:rPr lang="en-US" smtClean="0"/>
              <a:pPr>
                <a:defRPr/>
              </a:pPr>
              <a:t>4</a:t>
            </a:fld>
            <a:endParaRPr lang="en-US"/>
          </a:p>
        </p:txBody>
      </p:sp>
      <p:sp>
        <p:nvSpPr>
          <p:cNvPr id="23579" name="TextBox 5"/>
          <p:cNvSpPr txBox="1">
            <a:spLocks noChangeArrowheads="1"/>
          </p:cNvSpPr>
          <p:nvPr/>
        </p:nvSpPr>
        <p:spPr bwMode="auto">
          <a:xfrm>
            <a:off x="1219200" y="5334000"/>
            <a:ext cx="7467600" cy="1200329"/>
          </a:xfrm>
          <a:prstGeom prst="rect">
            <a:avLst/>
          </a:prstGeom>
          <a:noFill/>
          <a:ln w="9525">
            <a:noFill/>
            <a:miter lim="800000"/>
            <a:headEnd/>
            <a:tailEnd/>
          </a:ln>
        </p:spPr>
        <p:txBody>
          <a:bodyPr>
            <a:spAutoFit/>
          </a:bodyPr>
          <a:lstStyle/>
          <a:p>
            <a:pPr algn="ctr"/>
            <a:r>
              <a:rPr lang="en-US"/>
              <a:t>Source:  Princeton Survey Research Associates International Poll for the Annenberg Public Policy Center</a:t>
            </a:r>
          </a:p>
          <a:p>
            <a:pPr algn="ctr"/>
            <a:endParaRPr lang="en-US"/>
          </a:p>
          <a:p>
            <a:pPr algn="ctr"/>
            <a:r>
              <a:rPr lang="en-US" u="sng"/>
              <a:t>www.annenbergpublicpolicycenter.org </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152400"/>
            <a:ext cx="7867651" cy="2209800"/>
          </a:xfrm>
        </p:spPr>
        <p:txBody>
          <a:bodyPr>
            <a:normAutofit fontScale="90000"/>
          </a:bodyPr>
          <a:lstStyle/>
          <a:p>
            <a:pPr>
              <a:defRPr/>
            </a:pPr>
            <a:r>
              <a:rPr lang="en-US" sz="2800" dirty="0" smtClean="0"/>
              <a:t>In general, to what extent do you think a desire to be promoted to the next higher court would affect a judge’s ability to be fair and impartial when deciding a case—to a great extent, moderate extent, small extent, or not at all?</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758133195"/>
              </p:ext>
            </p:extLst>
          </p:nvPr>
        </p:nvGraphicFramePr>
        <p:xfrm>
          <a:off x="1219200" y="2743200"/>
          <a:ext cx="7499351" cy="1112520"/>
        </p:xfrm>
        <a:graphic>
          <a:graphicData uri="http://schemas.openxmlformats.org/drawingml/2006/table">
            <a:tbl>
              <a:tblPr firstRow="1" bandRow="1">
                <a:tableStyleId>{5C22544A-7EE6-4342-B048-85BDC9FD1C3A}</a:tableStyleId>
              </a:tblPr>
              <a:tblGrid>
                <a:gridCol w="6565900"/>
                <a:gridCol w="933451"/>
              </a:tblGrid>
              <a:tr h="370840">
                <a:tc>
                  <a:txBody>
                    <a:bodyPr/>
                    <a:lstStyle/>
                    <a:p>
                      <a:endParaRPr lang="en-US" sz="1800" dirty="0"/>
                    </a:p>
                  </a:txBody>
                  <a:tcPr/>
                </a:tc>
                <a:tc>
                  <a:txBody>
                    <a:bodyPr/>
                    <a:lstStyle/>
                    <a:p>
                      <a:endParaRPr lang="en-US" sz="1800"/>
                    </a:p>
                  </a:txBody>
                  <a:tcPr/>
                </a:tc>
              </a:tr>
              <a:tr h="370840">
                <a:tc>
                  <a:txBody>
                    <a:bodyPr/>
                    <a:lstStyle/>
                    <a:p>
                      <a:r>
                        <a:rPr lang="en-US" sz="1800" dirty="0" smtClean="0"/>
                        <a:t>Great extent</a:t>
                      </a:r>
                      <a:endParaRPr lang="en-US" sz="1800" dirty="0"/>
                    </a:p>
                  </a:txBody>
                  <a:tcPr/>
                </a:tc>
                <a:tc>
                  <a:txBody>
                    <a:bodyPr/>
                    <a:lstStyle/>
                    <a:p>
                      <a:r>
                        <a:rPr lang="en-US" sz="1800" dirty="0" smtClean="0"/>
                        <a:t>35%</a:t>
                      </a:r>
                      <a:endParaRPr lang="en-US" sz="1800" dirty="0"/>
                    </a:p>
                  </a:txBody>
                  <a:tcPr/>
                </a:tc>
              </a:tr>
              <a:tr h="370840">
                <a:tc>
                  <a:txBody>
                    <a:bodyPr/>
                    <a:lstStyle/>
                    <a:p>
                      <a:r>
                        <a:rPr lang="en-US" sz="1800" dirty="0" smtClean="0"/>
                        <a:t>Moderate</a:t>
                      </a:r>
                      <a:r>
                        <a:rPr lang="en-US" sz="1800" baseline="0" dirty="0" smtClean="0"/>
                        <a:t> extent</a:t>
                      </a:r>
                      <a:endParaRPr lang="en-US" sz="1800" dirty="0"/>
                    </a:p>
                  </a:txBody>
                  <a:tcPr/>
                </a:tc>
                <a:tc>
                  <a:txBody>
                    <a:bodyPr/>
                    <a:lstStyle/>
                    <a:p>
                      <a:r>
                        <a:rPr lang="en-US" sz="1800" dirty="0" smtClean="0"/>
                        <a:t>40%</a:t>
                      </a:r>
                      <a:endParaRPr lang="en-US" sz="1800" dirty="0"/>
                    </a:p>
                  </a:txBody>
                  <a:tcPr/>
                </a:tc>
              </a:tr>
            </a:tbl>
          </a:graphicData>
        </a:graphic>
      </p:graphicFrame>
      <p:sp>
        <p:nvSpPr>
          <p:cNvPr id="2" name="Slide Number Placeholder 1"/>
          <p:cNvSpPr>
            <a:spLocks noGrp="1"/>
          </p:cNvSpPr>
          <p:nvPr>
            <p:ph type="sldNum" sz="quarter" idx="12"/>
          </p:nvPr>
        </p:nvSpPr>
        <p:spPr/>
        <p:txBody>
          <a:bodyPr/>
          <a:lstStyle/>
          <a:p>
            <a:pPr>
              <a:defRPr/>
            </a:pPr>
            <a:fld id="{AD232054-D7C0-413B-9818-60B03C5CAAF5}" type="slidenum">
              <a:rPr lang="en-US" smtClean="0"/>
              <a:pPr>
                <a:defRPr/>
              </a:pPr>
              <a:t>5</a:t>
            </a:fld>
            <a:endParaRPr lang="en-US"/>
          </a:p>
        </p:txBody>
      </p:sp>
      <p:sp>
        <p:nvSpPr>
          <p:cNvPr id="25627" name="TextBox 5"/>
          <p:cNvSpPr txBox="1">
            <a:spLocks noChangeArrowheads="1"/>
          </p:cNvSpPr>
          <p:nvPr/>
        </p:nvSpPr>
        <p:spPr bwMode="auto">
          <a:xfrm>
            <a:off x="1371600" y="5257800"/>
            <a:ext cx="7086600" cy="1200329"/>
          </a:xfrm>
          <a:prstGeom prst="rect">
            <a:avLst/>
          </a:prstGeom>
          <a:noFill/>
          <a:ln w="9525">
            <a:noFill/>
            <a:miter lim="800000"/>
            <a:headEnd/>
            <a:tailEnd/>
          </a:ln>
        </p:spPr>
        <p:txBody>
          <a:bodyPr>
            <a:spAutoFit/>
          </a:bodyPr>
          <a:lstStyle/>
          <a:p>
            <a:pPr algn="ctr"/>
            <a:r>
              <a:rPr lang="en-US"/>
              <a:t>Source:  Princeton Survey Research Associates International Poll for the Annenberg Public Policy Center</a:t>
            </a:r>
          </a:p>
          <a:p>
            <a:pPr algn="ctr"/>
            <a:endParaRPr lang="en-US"/>
          </a:p>
          <a:p>
            <a:pPr algn="ctr"/>
            <a:r>
              <a:rPr lang="en-US" u="sng"/>
              <a:t>www.annenbergpublicpolicycenter.org </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THE NATION IS DIVIDED ON HOW TO INTERPRET THE CONSTITUTION</a:t>
            </a:r>
            <a:endParaRPr lang="en-US" sz="3200" dirty="0"/>
          </a:p>
        </p:txBody>
      </p:sp>
      <p:sp>
        <p:nvSpPr>
          <p:cNvPr id="4" name="Content Placeholder 3"/>
          <p:cNvSpPr>
            <a:spLocks noGrp="1"/>
          </p:cNvSpPr>
          <p:nvPr>
            <p:ph sz="half" idx="1"/>
          </p:nvPr>
        </p:nvSpPr>
        <p:spPr>
          <a:xfrm>
            <a:off x="1447800" y="1905000"/>
            <a:ext cx="3657600" cy="3596640"/>
          </a:xfrm>
        </p:spPr>
        <p:txBody>
          <a:bodyPr/>
          <a:lstStyle/>
          <a:p>
            <a:r>
              <a:rPr lang="en-US" dirty="0" smtClean="0"/>
              <a:t>70% of Republicans say the Constitution should be based on its understanding of the Constitution as originally written</a:t>
            </a:r>
            <a:endParaRPr lang="en-US" dirty="0"/>
          </a:p>
        </p:txBody>
      </p:sp>
      <p:sp>
        <p:nvSpPr>
          <p:cNvPr id="5" name="Content Placeholder 4"/>
          <p:cNvSpPr>
            <a:spLocks noGrp="1"/>
          </p:cNvSpPr>
          <p:nvPr>
            <p:ph sz="half" idx="2"/>
          </p:nvPr>
        </p:nvSpPr>
        <p:spPr>
          <a:xfrm>
            <a:off x="5257800" y="1981200"/>
            <a:ext cx="3657600" cy="4282440"/>
          </a:xfrm>
        </p:spPr>
        <p:txBody>
          <a:bodyPr/>
          <a:lstStyle/>
          <a:p>
            <a:r>
              <a:rPr lang="en-US" dirty="0" smtClean="0"/>
              <a:t>65% of Democrats believe that judges should base </a:t>
            </a:r>
            <a:r>
              <a:rPr lang="en-US" dirty="0"/>
              <a:t>r</a:t>
            </a:r>
            <a:r>
              <a:rPr lang="en-US" dirty="0" smtClean="0"/>
              <a:t>ulings on what the Constitution means today</a:t>
            </a:r>
            <a:endParaRPr lang="en-US" dirty="0"/>
          </a:p>
        </p:txBody>
      </p:sp>
      <p:sp>
        <p:nvSpPr>
          <p:cNvPr id="2" name="Slide Number Placeholder 1"/>
          <p:cNvSpPr>
            <a:spLocks noGrp="1"/>
          </p:cNvSpPr>
          <p:nvPr>
            <p:ph type="sldNum" sz="quarter" idx="12"/>
          </p:nvPr>
        </p:nvSpPr>
        <p:spPr/>
        <p:txBody>
          <a:bodyPr/>
          <a:lstStyle/>
          <a:p>
            <a:pPr>
              <a:defRPr/>
            </a:pPr>
            <a:fld id="{A2DBC024-480C-4282-BEAC-72F80161004C}" type="slidenum">
              <a:rPr lang="en-US" smtClean="0"/>
              <a:pPr>
                <a:defRPr/>
              </a:pPr>
              <a:t>6</a:t>
            </a:fld>
            <a:endParaRPr lang="en-US"/>
          </a:p>
        </p:txBody>
      </p:sp>
    </p:spTree>
    <p:extLst>
      <p:ext uri="{BB962C8B-B14F-4D97-AF65-F5344CB8AC3E}">
        <p14:creationId xmlns:p14="http://schemas.microsoft.com/office/powerpoint/2010/main" xmlns="" val="2403038485"/>
      </p:ext>
    </p:extLst>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8077200" cy="1143000"/>
          </a:xfrm>
        </p:spPr>
        <p:txBody>
          <a:bodyPr>
            <a:normAutofit fontScale="90000"/>
          </a:bodyPr>
          <a:lstStyle/>
          <a:p>
            <a:r>
              <a:rPr lang="en-US" sz="2800" dirty="0" err="1" smtClean="0"/>
              <a:t>Caldeira</a:t>
            </a:r>
            <a:r>
              <a:rPr lang="en-US" sz="2800" dirty="0" smtClean="0"/>
              <a:t> And McGuire argue that public knowledge of courts is more nuanced and complicated than typically thought</a:t>
            </a:r>
            <a:endParaRPr lang="en-US" sz="2800" dirty="0"/>
          </a:p>
        </p:txBody>
      </p:sp>
      <p:sp>
        <p:nvSpPr>
          <p:cNvPr id="3" name="Content Placeholder 2"/>
          <p:cNvSpPr>
            <a:spLocks noGrp="1"/>
          </p:cNvSpPr>
          <p:nvPr>
            <p:ph idx="1"/>
          </p:nvPr>
        </p:nvSpPr>
        <p:spPr>
          <a:xfrm>
            <a:off x="1295401" y="1371600"/>
            <a:ext cx="7499351" cy="4114800"/>
          </a:xfrm>
        </p:spPr>
        <p:txBody>
          <a:bodyPr>
            <a:normAutofit/>
          </a:bodyPr>
          <a:lstStyle/>
          <a:p>
            <a:r>
              <a:rPr lang="en-US" sz="2400" dirty="0" smtClean="0"/>
              <a:t>Citizens tend to know about court decisions of local interest</a:t>
            </a:r>
          </a:p>
          <a:p>
            <a:pPr>
              <a:buNone/>
            </a:pPr>
            <a:endParaRPr lang="en-US" sz="2400" dirty="0" smtClean="0"/>
          </a:p>
          <a:p>
            <a:r>
              <a:rPr lang="en-US" sz="2400" dirty="0" smtClean="0"/>
              <a:t>Citizens tend to know about court decisions that directly affect them</a:t>
            </a:r>
          </a:p>
          <a:p>
            <a:endParaRPr lang="en-US" sz="2400" dirty="0" smtClean="0"/>
          </a:p>
          <a:p>
            <a:r>
              <a:rPr lang="en-US" sz="2400" dirty="0" smtClean="0"/>
              <a:t>Highly salient controversies often penetrate the consciousness of the American people</a:t>
            </a:r>
          </a:p>
        </p:txBody>
      </p:sp>
      <p:sp>
        <p:nvSpPr>
          <p:cNvPr id="4" name="Slide Number Placeholder 3"/>
          <p:cNvSpPr>
            <a:spLocks noGrp="1"/>
          </p:cNvSpPr>
          <p:nvPr>
            <p:ph type="sldNum" sz="quarter" idx="12"/>
          </p:nvPr>
        </p:nvSpPr>
        <p:spPr/>
        <p:txBody>
          <a:bodyPr/>
          <a:lstStyle/>
          <a:p>
            <a:pPr>
              <a:defRPr/>
            </a:pPr>
            <a:fld id="{387ACFDB-0E77-4F3E-8004-D58B1BEC7BFF}" type="slidenum">
              <a:rPr lang="en-US" smtClean="0"/>
              <a:pPr>
                <a:defRPr/>
              </a:pPr>
              <a:t>7</a:t>
            </a:fld>
            <a:endParaRPr lang="en-US"/>
          </a:p>
        </p:txBody>
      </p:sp>
      <p:sp>
        <p:nvSpPr>
          <p:cNvPr id="5" name="TextBox 4"/>
          <p:cNvSpPr txBox="1"/>
          <p:nvPr/>
        </p:nvSpPr>
        <p:spPr>
          <a:xfrm>
            <a:off x="1219200" y="6248400"/>
            <a:ext cx="7315200" cy="369332"/>
          </a:xfrm>
          <a:prstGeom prst="rect">
            <a:avLst/>
          </a:prstGeom>
          <a:noFill/>
        </p:spPr>
        <p:txBody>
          <a:bodyPr wrap="square" rtlCol="0">
            <a:spAutoFit/>
          </a:bodyPr>
          <a:lstStyle/>
          <a:p>
            <a:r>
              <a:rPr lang="en-US" dirty="0" smtClean="0"/>
              <a:t>Source:  Gibson &amp; </a:t>
            </a:r>
            <a:r>
              <a:rPr lang="en-US" dirty="0" err="1" smtClean="0"/>
              <a:t>Caldeira</a:t>
            </a:r>
            <a:r>
              <a:rPr lang="en-US" dirty="0" smtClean="0"/>
              <a:t>, Knowing About Courts</a:t>
            </a: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47800" y="2514600"/>
            <a:ext cx="7498080" cy="1143000"/>
          </a:xfrm>
        </p:spPr>
        <p:txBody>
          <a:bodyPr>
            <a:normAutofit fontScale="90000"/>
          </a:bodyPr>
          <a:lstStyle/>
          <a:p>
            <a:pPr algn="ctr"/>
            <a:r>
              <a:rPr lang="en-US" dirty="0" smtClean="0"/>
              <a:t>There is a lack of trust in our public institutions which although not focused specifically on courts </a:t>
            </a:r>
            <a:br>
              <a:rPr lang="en-US" dirty="0" smtClean="0"/>
            </a:br>
            <a:r>
              <a:rPr lang="en-US" dirty="0" smtClean="0"/>
              <a:t>is potentially dangerous</a:t>
            </a:r>
            <a:endParaRPr lang="en-US" dirty="0"/>
          </a:p>
        </p:txBody>
      </p:sp>
      <p:sp>
        <p:nvSpPr>
          <p:cNvPr id="4" name="Slide Number Placeholder 3"/>
          <p:cNvSpPr>
            <a:spLocks noGrp="1"/>
          </p:cNvSpPr>
          <p:nvPr>
            <p:ph type="sldNum" sz="quarter" idx="12"/>
          </p:nvPr>
        </p:nvSpPr>
        <p:spPr/>
        <p:txBody>
          <a:bodyPr/>
          <a:lstStyle/>
          <a:p>
            <a:pPr>
              <a:defRPr/>
            </a:pPr>
            <a:fld id="{387ACFDB-0E77-4F3E-8004-D58B1BEC7BFF}" type="slidenum">
              <a:rPr lang="en-US" smtClean="0"/>
              <a:pPr>
                <a:defRPr/>
              </a:pPr>
              <a:t>8</a:t>
            </a:fld>
            <a:endParaRPr lang="en-US"/>
          </a:p>
        </p:txBody>
      </p:sp>
    </p:spTree>
    <p:extLst>
      <p:ext uri="{BB962C8B-B14F-4D97-AF65-F5344CB8AC3E}">
        <p14:creationId xmlns:p14="http://schemas.microsoft.com/office/powerpoint/2010/main" xmlns="" val="30690838"/>
      </p:ext>
    </p:extLst>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09600" y="6245225"/>
            <a:ext cx="1981200" cy="476250"/>
          </a:xfrm>
          <a:prstGeom prst="rect">
            <a:avLst/>
          </a:prstGeom>
          <a:noFill/>
          <a:ln>
            <a:miter lim="800000"/>
            <a:headEnd/>
            <a:tailEnd/>
          </a:ln>
        </p:spPr>
        <p:txBody>
          <a:bodyPr/>
          <a:lstStyle/>
          <a:p>
            <a:pPr fontAlgn="auto">
              <a:spcBef>
                <a:spcPts val="0"/>
              </a:spcBef>
              <a:spcAft>
                <a:spcPts val="0"/>
              </a:spcAft>
              <a:defRPr/>
            </a:pPr>
            <a:fld id="{C002AFB3-848B-4704-987E-23A0CFC669C0}" type="datetime1">
              <a:rPr lang="en-US" sz="1200">
                <a:latin typeface="+mn-lt"/>
              </a:rPr>
              <a:pPr fontAlgn="auto">
                <a:spcBef>
                  <a:spcPts val="0"/>
                </a:spcBef>
                <a:spcAft>
                  <a:spcPts val="0"/>
                </a:spcAft>
                <a:defRPr/>
              </a:pPr>
              <a:t>12/2/2011</a:t>
            </a:fld>
            <a:endParaRPr lang="en-US" sz="1200">
              <a:latin typeface="+mn-lt"/>
            </a:endParaRPr>
          </a:p>
        </p:txBody>
      </p:sp>
      <p:sp>
        <p:nvSpPr>
          <p:cNvPr id="22531" name="Slide Number Placeholder 5"/>
          <p:cNvSpPr txBox="1">
            <a:spLocks noGrp="1"/>
          </p:cNvSpPr>
          <p:nvPr/>
        </p:nvSpPr>
        <p:spPr bwMode="auto">
          <a:xfrm>
            <a:off x="6553200" y="6245225"/>
            <a:ext cx="1981200" cy="476250"/>
          </a:xfrm>
          <a:prstGeom prst="rect">
            <a:avLst/>
          </a:prstGeom>
          <a:noFill/>
          <a:ln>
            <a:miter lim="800000"/>
            <a:headEnd/>
            <a:tailEnd/>
          </a:ln>
        </p:spPr>
        <p:txBody>
          <a:bodyPr/>
          <a:lstStyle/>
          <a:p>
            <a:pPr algn="r" fontAlgn="auto">
              <a:spcBef>
                <a:spcPts val="0"/>
              </a:spcBef>
              <a:spcAft>
                <a:spcPts val="0"/>
              </a:spcAft>
              <a:defRPr/>
            </a:pPr>
            <a:endParaRPr lang="en-US" sz="1200" dirty="0">
              <a:latin typeface="+mn-lt"/>
            </a:endParaRPr>
          </a:p>
        </p:txBody>
      </p:sp>
      <p:sp>
        <p:nvSpPr>
          <p:cNvPr id="2" name="Slide Number Placeholder 7"/>
          <p:cNvSpPr>
            <a:spLocks noGrp="1"/>
          </p:cNvSpPr>
          <p:nvPr>
            <p:ph type="sldNum" sz="quarter" idx="12"/>
          </p:nvPr>
        </p:nvSpPr>
        <p:spPr/>
        <p:txBody>
          <a:bodyPr/>
          <a:lstStyle/>
          <a:p>
            <a:pPr>
              <a:defRPr/>
            </a:pPr>
            <a:fld id="{FA493927-08BD-44CA-9F7B-75AEA749E5E5}" type="slidenum">
              <a:rPr lang="en-US"/>
              <a:pPr>
                <a:defRPr/>
              </a:pPr>
              <a:t>9</a:t>
            </a:fld>
            <a:endParaRPr lang="en-US"/>
          </a:p>
        </p:txBody>
      </p:sp>
      <p:sp>
        <p:nvSpPr>
          <p:cNvPr id="60420" name="Rectangle 2"/>
          <p:cNvSpPr>
            <a:spLocks noGrp="1" noChangeArrowheads="1"/>
          </p:cNvSpPr>
          <p:nvPr>
            <p:ph type="title" idx="4294967295"/>
          </p:nvPr>
        </p:nvSpPr>
        <p:spPr>
          <a:xfrm>
            <a:off x="1985964" y="304801"/>
            <a:ext cx="7158037" cy="1412875"/>
          </a:xfrm>
        </p:spPr>
        <p:txBody>
          <a:bodyPr>
            <a:normAutofit/>
          </a:bodyPr>
          <a:lstStyle/>
          <a:p>
            <a:pPr eaLnBrk="1" fontAlgn="auto" hangingPunct="1">
              <a:spcAft>
                <a:spcPts val="0"/>
              </a:spcAft>
              <a:defRPr/>
            </a:pPr>
            <a:r>
              <a:rPr lang="en-US" sz="4000" dirty="0" smtClean="0">
                <a:solidFill>
                  <a:schemeClr val="tx2">
                    <a:satMod val="130000"/>
                  </a:schemeClr>
                </a:solidFill>
              </a:rPr>
              <a:t>Why fairness is hard for us to define.</a:t>
            </a:r>
            <a:endParaRPr lang="en-US" sz="4000" dirty="0">
              <a:solidFill>
                <a:schemeClr val="tx2">
                  <a:satMod val="130000"/>
                </a:schemeClr>
              </a:solidFill>
            </a:endParaRPr>
          </a:p>
        </p:txBody>
      </p:sp>
      <p:sp>
        <p:nvSpPr>
          <p:cNvPr id="32774" name="Rectangle 3"/>
          <p:cNvSpPr>
            <a:spLocks noGrp="1" noChangeArrowheads="1"/>
          </p:cNvSpPr>
          <p:nvPr>
            <p:ph type="body" idx="4294967295"/>
          </p:nvPr>
        </p:nvSpPr>
        <p:spPr>
          <a:xfrm>
            <a:off x="1482725" y="1981200"/>
            <a:ext cx="7661275" cy="4114800"/>
          </a:xfrm>
        </p:spPr>
        <p:txBody>
          <a:bodyPr/>
          <a:lstStyle/>
          <a:p>
            <a:pPr marL="469900" indent="-469900" eaLnBrk="1" hangingPunct="1"/>
            <a:r>
              <a:rPr lang="en-US" smtClean="0"/>
              <a:t>Outcome favorability – Did I win?</a:t>
            </a:r>
          </a:p>
          <a:p>
            <a:pPr marL="469900" indent="-469900" eaLnBrk="1" hangingPunct="1"/>
            <a:r>
              <a:rPr lang="en-US" smtClean="0"/>
              <a:t>Outcome fairness – Did I get what I deserve?</a:t>
            </a:r>
          </a:p>
          <a:p>
            <a:pPr marL="469900" indent="-469900" eaLnBrk="1" hangingPunct="1"/>
            <a:r>
              <a:rPr lang="en-US" smtClean="0"/>
              <a:t>Procedural fairness – Was my case handled through fair procedures?</a:t>
            </a:r>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13825</TotalTime>
  <Words>1192</Words>
  <Application>Microsoft Office PowerPoint</Application>
  <PresentationFormat>On-screen Show (4:3)</PresentationFormat>
  <Paragraphs>150</Paragraphs>
  <Slides>27</Slides>
  <Notes>9</Notes>
  <HiddenSlides>0</HiddenSlides>
  <MMClips>1</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Solstice</vt:lpstr>
      <vt:lpstr>Procedural Fairness: A Key to Building Public Support for Courts</vt:lpstr>
      <vt:lpstr>What people want is an America as good as its promise.     - Barbara Jordan</vt:lpstr>
      <vt:lpstr>Topics</vt:lpstr>
      <vt:lpstr>In your opinion, to what extent to you think a judge’s ruling is influenced by his or her personal political views—to a great extent, moderate extent, small extent, or not at all?</vt:lpstr>
      <vt:lpstr>In general, to what extent do you think a desire to be promoted to the next higher court would affect a judge’s ability to be fair and impartial when deciding a case—to a great extent, moderate extent, small extent, or not at all?</vt:lpstr>
      <vt:lpstr>THE NATION IS DIVIDED ON HOW TO INTERPRET THE CONSTITUTION</vt:lpstr>
      <vt:lpstr>Caldeira And McGuire argue that public knowledge of courts is more nuanced and complicated than typically thought</vt:lpstr>
      <vt:lpstr>There is a lack of trust in our public institutions which although not focused specifically on courts  is potentially dangerous</vt:lpstr>
      <vt:lpstr>Why fairness is hard for us to define.</vt:lpstr>
      <vt:lpstr>Why should you be interested? Procedural fairness works.</vt:lpstr>
      <vt:lpstr>Maybe we’ve got something here . . .</vt:lpstr>
      <vt:lpstr>Justice Research in Academia</vt:lpstr>
      <vt:lpstr>Lawyers vs. the Public: Predictors of Confidence</vt:lpstr>
      <vt:lpstr>Why should Court Leaders care?</vt:lpstr>
      <vt:lpstr>Black Robe Disease</vt:lpstr>
      <vt:lpstr>Let’s go to the video…</vt:lpstr>
      <vt:lpstr>Slide 17</vt:lpstr>
      <vt:lpstr>The Court Litigant  Bill of Rights</vt:lpstr>
      <vt:lpstr>What data do we need in order to measure whether or not we are achieving fairness?</vt:lpstr>
      <vt:lpstr>“After you confess, can you fill out this survey  to help us improve our interrogation methods?”</vt:lpstr>
      <vt:lpstr>CourTools</vt:lpstr>
      <vt:lpstr>Are the Courts as good as they can be?</vt:lpstr>
      <vt:lpstr>Training  How well do I prepare, monitor, and correct my concentration so that I may stay focused on what a speaker is saying?   How well do I build a complete and accurate understanding of the speaker’s message?   Do I abide by the golden rule of listening:  listen to others as I would like to be listened to?</vt:lpstr>
      <vt:lpstr>Summing Up</vt:lpstr>
      <vt:lpstr>Slide 25</vt:lpstr>
      <vt:lpstr>A Call to Action</vt:lpstr>
      <vt:lpstr>Slide 27</vt:lpstr>
    </vt:vector>
  </TitlesOfParts>
  <Company>University Of Minnesota - 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Procedural Fairness: A Key to Public Satisfaction</dc:title>
  <dc:creator>Law Student Computing Services</dc:creator>
  <cp:lastModifiedBy>drottman</cp:lastModifiedBy>
  <cp:revision>862</cp:revision>
  <cp:lastPrinted>2011-11-30T15:42:20Z</cp:lastPrinted>
  <dcterms:created xsi:type="dcterms:W3CDTF">2008-09-19T22:31:53Z</dcterms:created>
  <dcterms:modified xsi:type="dcterms:W3CDTF">2011-12-02T13:52:28Z</dcterms:modified>
</cp:coreProperties>
</file>