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3" r:id="rId1"/>
  </p:sldMasterIdLst>
  <p:notesMasterIdLst>
    <p:notesMasterId r:id="rId56"/>
  </p:notesMasterIdLst>
  <p:sldIdLst>
    <p:sldId id="315" r:id="rId2"/>
    <p:sldId id="259" r:id="rId3"/>
    <p:sldId id="260" r:id="rId4"/>
    <p:sldId id="258" r:id="rId5"/>
    <p:sldId id="265" r:id="rId6"/>
    <p:sldId id="268" r:id="rId7"/>
    <p:sldId id="257" r:id="rId8"/>
    <p:sldId id="261" r:id="rId9"/>
    <p:sldId id="267" r:id="rId10"/>
    <p:sldId id="270" r:id="rId11"/>
    <p:sldId id="264" r:id="rId12"/>
    <p:sldId id="276" r:id="rId13"/>
    <p:sldId id="271" r:id="rId14"/>
    <p:sldId id="279" r:id="rId15"/>
    <p:sldId id="278" r:id="rId16"/>
    <p:sldId id="277" r:id="rId17"/>
    <p:sldId id="272" r:id="rId18"/>
    <p:sldId id="275" r:id="rId19"/>
    <p:sldId id="282" r:id="rId20"/>
    <p:sldId id="274" r:id="rId21"/>
    <p:sldId id="280" r:id="rId22"/>
    <p:sldId id="281" r:id="rId23"/>
    <p:sldId id="283" r:id="rId24"/>
    <p:sldId id="262" r:id="rId25"/>
    <p:sldId id="285" r:id="rId26"/>
    <p:sldId id="291" r:id="rId27"/>
    <p:sldId id="286" r:id="rId28"/>
    <p:sldId id="266" r:id="rId29"/>
    <p:sldId id="287" r:id="rId30"/>
    <p:sldId id="292" r:id="rId31"/>
    <p:sldId id="289" r:id="rId32"/>
    <p:sldId id="288" r:id="rId33"/>
    <p:sldId id="290" r:id="rId34"/>
    <p:sldId id="294" r:id="rId35"/>
    <p:sldId id="304" r:id="rId36"/>
    <p:sldId id="297" r:id="rId37"/>
    <p:sldId id="305" r:id="rId38"/>
    <p:sldId id="295" r:id="rId39"/>
    <p:sldId id="298" r:id="rId40"/>
    <p:sldId id="296" r:id="rId41"/>
    <p:sldId id="306" r:id="rId42"/>
    <p:sldId id="341" r:id="rId43"/>
    <p:sldId id="342" r:id="rId44"/>
    <p:sldId id="337" r:id="rId45"/>
    <p:sldId id="338" r:id="rId46"/>
    <p:sldId id="339" r:id="rId47"/>
    <p:sldId id="343" r:id="rId48"/>
    <p:sldId id="344" r:id="rId49"/>
    <p:sldId id="345" r:id="rId50"/>
    <p:sldId id="311" r:id="rId51"/>
    <p:sldId id="346" r:id="rId52"/>
    <p:sldId id="333" r:id="rId53"/>
    <p:sldId id="334" r:id="rId54"/>
    <p:sldId id="329" r:id="rId5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3258"/>
    <a:srgbClr val="EE47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61957" autoAdjust="0"/>
  </p:normalViewPr>
  <p:slideViewPr>
    <p:cSldViewPr snapToGrid="0" snapToObjects="1">
      <p:cViewPr varScale="1">
        <p:scale>
          <a:sx n="55" d="100"/>
          <a:sy n="55" d="100"/>
        </p:scale>
        <p:origin x="739" y="48"/>
      </p:cViewPr>
      <p:guideLst/>
    </p:cSldViewPr>
  </p:slideViewPr>
  <p:notesTextViewPr>
    <p:cViewPr>
      <p:scale>
        <a:sx n="114" d="100"/>
        <a:sy n="114" d="100"/>
      </p:scale>
      <p:origin x="0" y="0"/>
    </p:cViewPr>
  </p:notesTextViewPr>
  <p:sorterViewPr>
    <p:cViewPr>
      <p:scale>
        <a:sx n="1261" d="1250"/>
        <a:sy n="1261" d="1250"/>
      </p:scale>
      <p:origin x="0" y="-4866"/>
    </p:cViewPr>
  </p:sorterViewPr>
  <p:notesViewPr>
    <p:cSldViewPr snapToGrid="0" snapToObjects="1">
      <p:cViewPr>
        <p:scale>
          <a:sx n="85" d="100"/>
          <a:sy n="85" d="100"/>
        </p:scale>
        <p:origin x="322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100"/>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1633494230222189E-2"/>
          <c:y val="2.799115627787906E-2"/>
          <c:w val="0.75371991339745603"/>
          <c:h val="0.82917324989548724"/>
        </c:manualLayout>
      </c:layout>
      <c:bar3DChart>
        <c:barDir val="col"/>
        <c:grouping val="clustered"/>
        <c:varyColors val="0"/>
        <c:ser>
          <c:idx val="0"/>
          <c:order val="0"/>
          <c:tx>
            <c:strRef>
              <c:f>Sheet1!$A$2</c:f>
              <c:strCache>
                <c:ptCount val="1"/>
                <c:pt idx="0">
                  <c:v>Recidivism Rates Absent Treatment</c:v>
                </c:pt>
              </c:strCache>
            </c:strRef>
          </c:tx>
          <c:spPr>
            <a:solidFill>
              <a:srgbClr val="163258"/>
            </a:solidFill>
            <a:ln>
              <a:solidFill>
                <a:srgbClr val="163258"/>
              </a:solidFill>
            </a:ln>
            <a:effectLst/>
            <a:sp3d>
              <a:contourClr>
                <a:srgbClr val="163258"/>
              </a:contourClr>
            </a:sp3d>
          </c:spPr>
          <c:invertIfNegative val="0"/>
          <c:cat>
            <c:strRef>
              <c:f>Sheet1!$B$1:$H$1</c:f>
              <c:strCache>
                <c:ptCount val="7"/>
                <c:pt idx="0">
                  <c:v>Low</c:v>
                </c:pt>
                <c:pt idx="1">
                  <c:v>Low Medium</c:v>
                </c:pt>
                <c:pt idx="2">
                  <c:v>Medium</c:v>
                </c:pt>
                <c:pt idx="3">
                  <c:v>Medium High</c:v>
                </c:pt>
                <c:pt idx="4">
                  <c:v>High</c:v>
                </c:pt>
                <c:pt idx="5">
                  <c:v>High-Extreme High</c:v>
                </c:pt>
                <c:pt idx="6">
                  <c:v>Extreme High</c:v>
                </c:pt>
              </c:strCache>
            </c:strRef>
          </c:cat>
          <c:val>
            <c:numRef>
              <c:f>Sheet1!$B$2:$H$2</c:f>
              <c:numCache>
                <c:formatCode>General</c:formatCode>
                <c:ptCount val="7"/>
                <c:pt idx="0">
                  <c:v>7</c:v>
                </c:pt>
                <c:pt idx="1">
                  <c:v>15</c:v>
                </c:pt>
                <c:pt idx="2">
                  <c:v>26</c:v>
                </c:pt>
                <c:pt idx="3">
                  <c:v>38</c:v>
                </c:pt>
                <c:pt idx="4">
                  <c:v>52</c:v>
                </c:pt>
                <c:pt idx="5">
                  <c:v>60</c:v>
                </c:pt>
                <c:pt idx="6">
                  <c:v>70</c:v>
                </c:pt>
              </c:numCache>
            </c:numRef>
          </c:val>
          <c:extLst>
            <c:ext xmlns:c16="http://schemas.microsoft.com/office/drawing/2014/chart" uri="{C3380CC4-5D6E-409C-BE32-E72D297353CC}">
              <c16:uniqueId val="{00000000-0518-5A45-A1BF-37593063664F}"/>
            </c:ext>
          </c:extLst>
        </c:ser>
        <c:ser>
          <c:idx val="1"/>
          <c:order val="1"/>
          <c:tx>
            <c:strRef>
              <c:f>Sheet1!$A$3</c:f>
              <c:strCache>
                <c:ptCount val="1"/>
                <c:pt idx="0">
                  <c:v> Likely recidivism rates with effective correctional intervention</c:v>
                </c:pt>
              </c:strCache>
            </c:strRef>
          </c:tx>
          <c:spPr>
            <a:solidFill>
              <a:srgbClr val="EE4720"/>
            </a:solidFill>
            <a:ln>
              <a:solidFill>
                <a:srgbClr val="EE4720"/>
              </a:solidFill>
            </a:ln>
            <a:effectLst/>
            <a:sp3d>
              <a:contourClr>
                <a:srgbClr val="EE4720"/>
              </a:contourClr>
            </a:sp3d>
          </c:spPr>
          <c:invertIfNegative val="0"/>
          <c:cat>
            <c:strRef>
              <c:f>Sheet1!$B$1:$H$1</c:f>
              <c:strCache>
                <c:ptCount val="7"/>
                <c:pt idx="0">
                  <c:v>Low</c:v>
                </c:pt>
                <c:pt idx="1">
                  <c:v>Low Medium</c:v>
                </c:pt>
                <c:pt idx="2">
                  <c:v>Medium</c:v>
                </c:pt>
                <c:pt idx="3">
                  <c:v>Medium High</c:v>
                </c:pt>
                <c:pt idx="4">
                  <c:v>High</c:v>
                </c:pt>
                <c:pt idx="5">
                  <c:v>High-Extreme High</c:v>
                </c:pt>
                <c:pt idx="6">
                  <c:v>Extreme High</c:v>
                </c:pt>
              </c:strCache>
            </c:strRef>
          </c:cat>
          <c:val>
            <c:numRef>
              <c:f>Sheet1!$B$3:$H$3</c:f>
              <c:numCache>
                <c:formatCode>General</c:formatCode>
                <c:ptCount val="7"/>
                <c:pt idx="0">
                  <c:v>12</c:v>
                </c:pt>
                <c:pt idx="1">
                  <c:v>16</c:v>
                </c:pt>
                <c:pt idx="2">
                  <c:v>20</c:v>
                </c:pt>
                <c:pt idx="3">
                  <c:v>28</c:v>
                </c:pt>
                <c:pt idx="4">
                  <c:v>37</c:v>
                </c:pt>
                <c:pt idx="5">
                  <c:v>60</c:v>
                </c:pt>
                <c:pt idx="6">
                  <c:v>76</c:v>
                </c:pt>
              </c:numCache>
            </c:numRef>
          </c:val>
          <c:extLst>
            <c:ext xmlns:c16="http://schemas.microsoft.com/office/drawing/2014/chart" uri="{C3380CC4-5D6E-409C-BE32-E72D297353CC}">
              <c16:uniqueId val="{00000001-0518-5A45-A1BF-37593063664F}"/>
            </c:ext>
          </c:extLst>
        </c:ser>
        <c:dLbls>
          <c:showLegendKey val="0"/>
          <c:showVal val="0"/>
          <c:showCatName val="0"/>
          <c:showSerName val="0"/>
          <c:showPercent val="0"/>
          <c:showBubbleSize val="0"/>
        </c:dLbls>
        <c:gapWidth val="150"/>
        <c:shape val="box"/>
        <c:axId val="329160616"/>
        <c:axId val="329161000"/>
        <c:axId val="0"/>
      </c:bar3DChart>
      <c:catAx>
        <c:axId val="329160616"/>
        <c:scaling>
          <c:orientation val="minMax"/>
        </c:scaling>
        <c:delete val="0"/>
        <c:axPos val="b"/>
        <c:numFmt formatCode="General" sourceLinked="1"/>
        <c:majorTickMark val="none"/>
        <c:minorTickMark val="none"/>
        <c:tickLblPos val="low"/>
        <c:spPr>
          <a:noFill/>
          <a:ln>
            <a:noFill/>
          </a:ln>
          <a:effectLst/>
        </c:spPr>
        <c:txPr>
          <a:bodyPr rot="1620000" spcFirstLastPara="1" vertOverflow="ellipsis" wrap="square" anchor="ctr" anchorCtr="1"/>
          <a:lstStyle/>
          <a:p>
            <a:pPr>
              <a:defRPr sz="1200" b="0" i="0" u="none" strike="noStrike" kern="1200" baseline="0">
                <a:solidFill>
                  <a:schemeClr val="tx1">
                    <a:lumMod val="65000"/>
                    <a:lumOff val="35000"/>
                  </a:schemeClr>
                </a:solidFill>
                <a:latin typeface="Glober" pitchFamily="2" charset="77"/>
                <a:ea typeface="+mn-ea"/>
                <a:cs typeface="Arial Narrow" panose="020B0604020202020204" pitchFamily="34" charset="0"/>
              </a:defRPr>
            </a:pPr>
            <a:endParaRPr lang="en-US"/>
          </a:p>
        </c:txPr>
        <c:crossAx val="329161000"/>
        <c:crosses val="autoZero"/>
        <c:auto val="0"/>
        <c:lblAlgn val="ctr"/>
        <c:lblOffset val="100"/>
        <c:tickLblSkip val="1"/>
        <c:tickMarkSkip val="1"/>
        <c:noMultiLvlLbl val="0"/>
      </c:catAx>
      <c:valAx>
        <c:axId val="329161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Glober" pitchFamily="2" charset="77"/>
                <a:ea typeface="+mn-ea"/>
                <a:cs typeface="+mn-cs"/>
              </a:defRPr>
            </a:pPr>
            <a:endParaRPr lang="en-US"/>
          </a:p>
        </c:txPr>
        <c:crossAx val="329160616"/>
        <c:crosses val="autoZero"/>
        <c:crossBetween val="between"/>
      </c:valAx>
      <c:spPr>
        <a:noFill/>
        <a:ln>
          <a:noFill/>
        </a:ln>
        <a:effectLst/>
      </c:spPr>
    </c:plotArea>
    <c:legend>
      <c:legendPos val="r"/>
      <c:layout>
        <c:manualLayout>
          <c:xMode val="edge"/>
          <c:yMode val="edge"/>
          <c:x val="0.68255274970369806"/>
          <c:y val="0.10277111912735044"/>
          <c:w val="0.31623129767411878"/>
          <c:h val="0.70221567131694751"/>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Glober" pitchFamily="2" charset="77"/>
              <a:ea typeface="+mn-ea"/>
              <a:cs typeface="Arial Narrow"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Low</c:v>
                </c:pt>
              </c:strCache>
            </c:strRef>
          </c:tx>
          <c:spPr>
            <a:gradFill>
              <a:gsLst>
                <a:gs pos="100000">
                  <a:schemeClr val="dk1">
                    <a:tint val="88500"/>
                    <a:alpha val="0"/>
                  </a:schemeClr>
                </a:gs>
                <a:gs pos="50000">
                  <a:schemeClr val="dk1">
                    <a:tint val="88500"/>
                  </a:schemeClr>
                </a:gs>
              </a:gsLst>
              <a:lin ang="5400000" scaled="0"/>
            </a:gradFill>
            <a:ln>
              <a:noFill/>
            </a:ln>
            <a:effectLst/>
            <a:sp3d/>
          </c:spPr>
          <c:invertIfNegative val="0"/>
          <c:dLbls>
            <c:dLbl>
              <c:idx val="0"/>
              <c:layout>
                <c:manualLayout>
                  <c:x val="1.1726766344180592E-3"/>
                  <c:y val="-3.39270658911706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8F6-9C4E-896E-32BBA87FC9B9}"/>
                </c:ext>
              </c:extLst>
            </c:dLbl>
            <c:dLbl>
              <c:idx val="1"/>
              <c:layout>
                <c:manualLayout>
                  <c:x val="2.3453532688360325E-3"/>
                  <c:y val="-2.71416527129364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8F6-9C4E-896E-32BBA87FC9B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Clinical</c:v>
                </c:pt>
                <c:pt idx="1">
                  <c:v>Actuarial </c:v>
                </c:pt>
              </c:strCache>
            </c:strRef>
          </c:cat>
          <c:val>
            <c:numRef>
              <c:f>Sheet1!$B$2:$B$3</c:f>
              <c:numCache>
                <c:formatCode>0%</c:formatCode>
                <c:ptCount val="2"/>
                <c:pt idx="0">
                  <c:v>0.02</c:v>
                </c:pt>
                <c:pt idx="1">
                  <c:v>7.0000000000000007E-2</c:v>
                </c:pt>
              </c:numCache>
            </c:numRef>
          </c:val>
          <c:extLst>
            <c:ext xmlns:c16="http://schemas.microsoft.com/office/drawing/2014/chart" uri="{C3380CC4-5D6E-409C-BE32-E72D297353CC}">
              <c16:uniqueId val="{00000000-68F6-9C4E-896E-32BBA87FC9B9}"/>
            </c:ext>
          </c:extLst>
        </c:ser>
        <c:ser>
          <c:idx val="1"/>
          <c:order val="1"/>
          <c:tx>
            <c:strRef>
              <c:f>Sheet1!$C$1</c:f>
              <c:strCache>
                <c:ptCount val="1"/>
                <c:pt idx="0">
                  <c:v>Low Moderate</c:v>
                </c:pt>
              </c:strCache>
            </c:strRef>
          </c:tx>
          <c:spPr>
            <a:gradFill>
              <a:gsLst>
                <a:gs pos="100000">
                  <a:schemeClr val="dk1">
                    <a:tint val="55000"/>
                    <a:alpha val="0"/>
                  </a:schemeClr>
                </a:gs>
                <a:gs pos="50000">
                  <a:schemeClr val="dk1">
                    <a:tint val="55000"/>
                  </a:schemeClr>
                </a:gs>
              </a:gsLst>
              <a:lin ang="5400000" scaled="0"/>
            </a:gradFill>
            <a:ln>
              <a:noFill/>
            </a:ln>
            <a:effectLst/>
            <a:sp3d/>
          </c:spPr>
          <c:invertIfNegative val="0"/>
          <c:dLbls>
            <c:dLbl>
              <c:idx val="0"/>
              <c:layout>
                <c:manualLayout>
                  <c:x val="1.1726766344180592E-3"/>
                  <c:y val="-2.4879848320191716E-2"/>
                </c:manualLayout>
              </c:layout>
              <c:tx>
                <c:rich>
                  <a:bodyPr/>
                  <a:lstStyle/>
                  <a:p>
                    <a:r>
                      <a:rPr lang="en-US" b="1"/>
                      <a:t> </a:t>
                    </a:r>
                    <a:fld id="{642FA49A-40F1-5F48-9FD9-55A35E5FCBB7}" type="VALUE">
                      <a:rPr lang="en-US" b="1" smtClean="0"/>
                      <a:pPr/>
                      <a:t>[VALUE]</a:t>
                    </a:fld>
                    <a:endParaRPr lang="en-US" b="1"/>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8F6-9C4E-896E-32BBA87FC9B9}"/>
                </c:ext>
              </c:extLst>
            </c:dLbl>
            <c:dLbl>
              <c:idx val="1"/>
              <c:layout>
                <c:manualLayout>
                  <c:x val="4.6907065376722368E-3"/>
                  <c:y val="-2.94034571056811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8F6-9C4E-896E-32BBA87FC9B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Clinical</c:v>
                </c:pt>
                <c:pt idx="1">
                  <c:v>Actuarial </c:v>
                </c:pt>
              </c:strCache>
            </c:strRef>
          </c:cat>
          <c:val>
            <c:numRef>
              <c:f>Sheet1!$C$2:$C$3</c:f>
              <c:numCache>
                <c:formatCode>0%</c:formatCode>
                <c:ptCount val="2"/>
                <c:pt idx="0">
                  <c:v>0.3</c:v>
                </c:pt>
                <c:pt idx="1">
                  <c:v>0.91</c:v>
                </c:pt>
              </c:numCache>
            </c:numRef>
          </c:val>
          <c:extLst>
            <c:ext xmlns:c16="http://schemas.microsoft.com/office/drawing/2014/chart" uri="{C3380CC4-5D6E-409C-BE32-E72D297353CC}">
              <c16:uniqueId val="{00000001-68F6-9C4E-896E-32BBA87FC9B9}"/>
            </c:ext>
          </c:extLst>
        </c:ser>
        <c:ser>
          <c:idx val="2"/>
          <c:order val="2"/>
          <c:tx>
            <c:strRef>
              <c:f>Sheet1!$D$1</c:f>
              <c:strCache>
                <c:ptCount val="1"/>
                <c:pt idx="0">
                  <c:v>Moderate</c:v>
                </c:pt>
              </c:strCache>
            </c:strRef>
          </c:tx>
          <c:spPr>
            <a:gradFill>
              <a:gsLst>
                <a:gs pos="100000">
                  <a:schemeClr val="dk1">
                    <a:tint val="75000"/>
                    <a:alpha val="0"/>
                  </a:schemeClr>
                </a:gs>
                <a:gs pos="50000">
                  <a:schemeClr val="dk1">
                    <a:tint val="75000"/>
                  </a:schemeClr>
                </a:gs>
              </a:gsLst>
              <a:lin ang="5400000" scaled="0"/>
            </a:gradFill>
            <a:ln>
              <a:noFill/>
            </a:ln>
            <a:effectLst/>
            <a:sp3d/>
          </c:spPr>
          <c:invertIfNegative val="0"/>
          <c:dLbls>
            <c:dLbl>
              <c:idx val="0"/>
              <c:layout>
                <c:manualLayout>
                  <c:x val="4.6907065376722368E-3"/>
                  <c:y val="-2.48798483201917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8F6-9C4E-896E-32BBA87FC9B9}"/>
                </c:ext>
              </c:extLst>
            </c:dLbl>
            <c:dLbl>
              <c:idx val="1"/>
              <c:layout>
                <c:manualLayout>
                  <c:x val="5.8633831720902958E-3"/>
                  <c:y val="-2.94034571056811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8F6-9C4E-896E-32BBA87FC9B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Clinical</c:v>
                </c:pt>
                <c:pt idx="1">
                  <c:v>Actuarial </c:v>
                </c:pt>
              </c:strCache>
            </c:strRef>
          </c:cat>
          <c:val>
            <c:numRef>
              <c:f>Sheet1!$D$2:$D$3</c:f>
              <c:numCache>
                <c:formatCode>0%</c:formatCode>
                <c:ptCount val="2"/>
                <c:pt idx="0">
                  <c:v>0.51</c:v>
                </c:pt>
                <c:pt idx="1">
                  <c:v>0.02</c:v>
                </c:pt>
              </c:numCache>
            </c:numRef>
          </c:val>
          <c:extLst>
            <c:ext xmlns:c16="http://schemas.microsoft.com/office/drawing/2014/chart" uri="{C3380CC4-5D6E-409C-BE32-E72D297353CC}">
              <c16:uniqueId val="{00000002-68F6-9C4E-896E-32BBA87FC9B9}"/>
            </c:ext>
          </c:extLst>
        </c:ser>
        <c:ser>
          <c:idx val="3"/>
          <c:order val="3"/>
          <c:tx>
            <c:strRef>
              <c:f>Sheet1!$E$1</c:f>
              <c:strCache>
                <c:ptCount val="1"/>
                <c:pt idx="0">
                  <c:v>High</c:v>
                </c:pt>
              </c:strCache>
            </c:strRef>
          </c:tx>
          <c:spPr>
            <a:gradFill>
              <a:gsLst>
                <a:gs pos="100000">
                  <a:schemeClr val="dk1">
                    <a:tint val="98500"/>
                    <a:alpha val="0"/>
                  </a:schemeClr>
                </a:gs>
                <a:gs pos="50000">
                  <a:schemeClr val="dk1">
                    <a:tint val="98500"/>
                  </a:schemeClr>
                </a:gs>
              </a:gsLst>
              <a:lin ang="5400000" scaled="0"/>
            </a:gradFill>
            <a:ln>
              <a:noFill/>
            </a:ln>
            <a:effectLst/>
            <a:sp3d/>
          </c:spPr>
          <c:invertIfNegative val="0"/>
          <c:dLbls>
            <c:dLbl>
              <c:idx val="0"/>
              <c:layout>
                <c:manualLayout>
                  <c:x val="1.1726766344180592E-2"/>
                  <c:y val="-2.9403457105681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8F6-9C4E-896E-32BBA87FC9B9}"/>
                </c:ext>
              </c:extLst>
            </c:dLbl>
            <c:dLbl>
              <c:idx val="1"/>
              <c:layout>
                <c:manualLayout>
                  <c:x val="1.8762826150688947E-2"/>
                  <c:y val="-2.4879848320191716E-2"/>
                </c:manualLayout>
              </c:layout>
              <c:tx>
                <c:rich>
                  <a:bodyPr/>
                  <a:lstStyle/>
                  <a:p>
                    <a:r>
                      <a:rPr lang="en-US" dirty="0"/>
                      <a:t>  </a:t>
                    </a:r>
                    <a:fld id="{1620E103-9494-C446-BAD5-EC7E00F8BF4B}" type="VALUE">
                      <a:rPr lang="en-US" smtClean="0"/>
                      <a:pPr/>
                      <a:t>[VALUE]</a:t>
                    </a:fld>
                    <a:endParaRPr lang="en-US" dirty="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8F6-9C4E-896E-32BBA87FC9B9}"/>
                </c:ext>
              </c:extLst>
            </c:dLbl>
            <c:spPr>
              <a:noFill/>
              <a:ln>
                <a:noFill/>
              </a:ln>
              <a:effectLst/>
            </c:spPr>
            <c:txPr>
              <a:bodyPr rot="0" spcFirstLastPara="1" vertOverflow="ellipsis" vert="horz" wrap="square" lIns="38100" tIns="19050" rIns="38100" bIns="19050" anchor="t" anchorCtr="0">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Clinical</c:v>
                </c:pt>
                <c:pt idx="1">
                  <c:v>Actuarial </c:v>
                </c:pt>
              </c:strCache>
            </c:strRef>
          </c:cat>
          <c:val>
            <c:numRef>
              <c:f>Sheet1!$E$2:$E$3</c:f>
              <c:numCache>
                <c:formatCode>0%</c:formatCode>
                <c:ptCount val="2"/>
                <c:pt idx="0">
                  <c:v>0.17</c:v>
                </c:pt>
                <c:pt idx="1">
                  <c:v>0</c:v>
                </c:pt>
              </c:numCache>
            </c:numRef>
          </c:val>
          <c:extLst>
            <c:ext xmlns:c16="http://schemas.microsoft.com/office/drawing/2014/chart" uri="{C3380CC4-5D6E-409C-BE32-E72D297353CC}">
              <c16:uniqueId val="{00000003-68F6-9C4E-896E-32BBA87FC9B9}"/>
            </c:ext>
          </c:extLst>
        </c:ser>
        <c:dLbls>
          <c:showLegendKey val="0"/>
          <c:showVal val="1"/>
          <c:showCatName val="0"/>
          <c:showSerName val="0"/>
          <c:showPercent val="0"/>
          <c:showBubbleSize val="0"/>
        </c:dLbls>
        <c:gapWidth val="150"/>
        <c:shape val="box"/>
        <c:axId val="1525481632"/>
        <c:axId val="1525483328"/>
        <c:axId val="0"/>
      </c:bar3DChart>
      <c:catAx>
        <c:axId val="1525481632"/>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Glober" pitchFamily="2" charset="77"/>
                <a:ea typeface="+mn-ea"/>
                <a:cs typeface="+mn-cs"/>
              </a:defRPr>
            </a:pPr>
            <a:endParaRPr lang="en-US"/>
          </a:p>
        </c:txPr>
        <c:crossAx val="1525483328"/>
        <c:crosses val="autoZero"/>
        <c:auto val="1"/>
        <c:lblAlgn val="ctr"/>
        <c:lblOffset val="100"/>
        <c:noMultiLvlLbl val="0"/>
      </c:catAx>
      <c:valAx>
        <c:axId val="1525483328"/>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en-US" sz="1600" b="1" i="0" u="none" strike="noStrike" kern="1200" baseline="0">
                <a:solidFill>
                  <a:schemeClr val="tx1">
                    <a:lumMod val="65000"/>
                    <a:lumOff val="35000"/>
                  </a:schemeClr>
                </a:solidFill>
                <a:latin typeface="+mn-lt"/>
                <a:ea typeface="+mn-ea"/>
                <a:cs typeface="+mn-cs"/>
              </a:defRPr>
            </a:pPr>
            <a:endParaRPr lang="en-US"/>
          </a:p>
        </c:txPr>
        <c:crossAx val="1525481632"/>
        <c:crosses val="autoZero"/>
        <c:crossBetween val="between"/>
      </c:valAx>
      <c:spPr>
        <a:noFill/>
        <a:ln>
          <a:noFill/>
        </a:ln>
        <a:effectLst/>
      </c:spPr>
    </c:plotArea>
    <c:legend>
      <c:legendPos val="r"/>
      <c:layout>
        <c:manualLayout>
          <c:xMode val="edge"/>
          <c:yMode val="edge"/>
          <c:x val="0.81821970142914213"/>
          <c:y val="0.29312510144376752"/>
          <c:w val="0.17474423876434972"/>
          <c:h val="0.41374963876121817"/>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Glober" pitchFamily="2"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400" b="1" i="0" u="none" strike="noStrike" kern="1200" cap="all" spc="100" normalizeH="0" baseline="0">
                <a:solidFill>
                  <a:schemeClr val="lt1"/>
                </a:solidFill>
                <a:latin typeface="+mn-lt"/>
                <a:ea typeface="+mn-ea"/>
                <a:cs typeface="+mn-cs"/>
              </a:defRPr>
            </a:pPr>
            <a:r>
              <a:rPr lang="en-US" sz="2400" b="0" i="0" dirty="0">
                <a:latin typeface="Glober" pitchFamily="2" charset="77"/>
              </a:rPr>
              <a:t>Ratio of Rewards to Sanctions</a:t>
            </a:r>
          </a:p>
        </c:rich>
      </c:tx>
      <c:layout>
        <c:manualLayout>
          <c:xMode val="edge"/>
          <c:yMode val="edge"/>
          <c:x val="0.13018562600915951"/>
          <c:y val="9.2961488649754842E-2"/>
        </c:manualLayout>
      </c:layout>
      <c:overlay val="0"/>
      <c:spPr>
        <a:noFill/>
        <a:ln>
          <a:noFill/>
        </a:ln>
        <a:effectLst/>
      </c:spPr>
      <c:txPr>
        <a:bodyPr rot="0" spcFirstLastPara="1" vertOverflow="ellipsis" vert="horz" wrap="square" anchor="ctr" anchorCtr="1"/>
        <a:lstStyle/>
        <a:p>
          <a:pPr>
            <a:defRPr sz="2400" b="1" i="0" u="none" strike="noStrike" kern="1200" cap="all" spc="100" normalizeH="0" baseline="0">
              <a:solidFill>
                <a:schemeClr val="lt1"/>
              </a:solidFill>
              <a:latin typeface="+mn-lt"/>
              <a:ea typeface="+mn-ea"/>
              <a:cs typeface="+mn-cs"/>
            </a:defRPr>
          </a:pPr>
          <a:endParaRPr lang="en-US"/>
        </a:p>
      </c:txPr>
    </c:title>
    <c:autoTitleDeleted val="0"/>
    <c:plotArea>
      <c:layout>
        <c:manualLayout>
          <c:layoutTarget val="inner"/>
          <c:xMode val="edge"/>
          <c:yMode val="edge"/>
          <c:x val="9.0813910524062583E-2"/>
          <c:y val="9.4064353066977732E-2"/>
          <c:w val="0.87706466023909235"/>
          <c:h val="0.73708136727447882"/>
        </c:manualLayout>
      </c:layout>
      <c:lineChart>
        <c:grouping val="stacked"/>
        <c:varyColors val="0"/>
        <c:ser>
          <c:idx val="0"/>
          <c:order val="0"/>
          <c:tx>
            <c:strRef>
              <c:f>Sheet1!$B$1</c:f>
              <c:strCache>
                <c:ptCount val="1"/>
                <c:pt idx="0">
                  <c:v>Ratio of Rewards to Sanctions</c:v>
                </c:pt>
              </c:strCache>
            </c:strRef>
          </c:tx>
          <c:spPr>
            <a:ln w="25400" cap="rnd">
              <a:solidFill>
                <a:schemeClr val="lt1"/>
              </a:solidFill>
              <a:round/>
            </a:ln>
            <a:effectLst>
              <a:outerShdw dist="25400" dir="2700000" algn="tl" rotWithShape="0">
                <a:schemeClr val="accent5"/>
              </a:outerShdw>
            </a:effectLst>
          </c:spPr>
          <c:marker>
            <c:symbol val="none"/>
          </c:marker>
          <c:dLbls>
            <c:delete val="1"/>
          </c:dLbls>
          <c:cat>
            <c:strRef>
              <c:f>Sheet1!$A$2:$A$12</c:f>
              <c:strCache>
                <c:ptCount val="11"/>
                <c:pt idx="0">
                  <c:v>1 to 10</c:v>
                </c:pt>
                <c:pt idx="1">
                  <c:v>1 to 8</c:v>
                </c:pt>
                <c:pt idx="2">
                  <c:v>1 to 6</c:v>
                </c:pt>
                <c:pt idx="3">
                  <c:v>1 to 4</c:v>
                </c:pt>
                <c:pt idx="4">
                  <c:v>1 to 2</c:v>
                </c:pt>
                <c:pt idx="5">
                  <c:v>1 to 1</c:v>
                </c:pt>
                <c:pt idx="6">
                  <c:v>2 to 1</c:v>
                </c:pt>
                <c:pt idx="7">
                  <c:v>4 to 1</c:v>
                </c:pt>
                <c:pt idx="8">
                  <c:v>6 to 1</c:v>
                </c:pt>
                <c:pt idx="9">
                  <c:v>8 to 1</c:v>
                </c:pt>
                <c:pt idx="10">
                  <c:v>10 to 1</c:v>
                </c:pt>
              </c:strCache>
            </c:strRef>
          </c:cat>
          <c:val>
            <c:numRef>
              <c:f>Sheet1!$B$2:$B$12</c:f>
              <c:numCache>
                <c:formatCode>0.00%</c:formatCode>
                <c:ptCount val="11"/>
                <c:pt idx="0" formatCode="0%">
                  <c:v>0.08</c:v>
                </c:pt>
                <c:pt idx="1">
                  <c:v>8.5000000000000006E-2</c:v>
                </c:pt>
                <c:pt idx="2">
                  <c:v>9.5000000000000001E-2</c:v>
                </c:pt>
                <c:pt idx="3">
                  <c:v>0.105</c:v>
                </c:pt>
                <c:pt idx="4" formatCode="0%">
                  <c:v>0.15</c:v>
                </c:pt>
                <c:pt idx="5" formatCode="0%">
                  <c:v>0.25</c:v>
                </c:pt>
                <c:pt idx="6" formatCode="0%">
                  <c:v>0.5</c:v>
                </c:pt>
                <c:pt idx="7" formatCode="0%">
                  <c:v>0.7</c:v>
                </c:pt>
                <c:pt idx="8" formatCode="0%">
                  <c:v>0.78</c:v>
                </c:pt>
                <c:pt idx="9" formatCode="0%">
                  <c:v>0.8</c:v>
                </c:pt>
                <c:pt idx="10">
                  <c:v>0.80500000000000005</c:v>
                </c:pt>
              </c:numCache>
            </c:numRef>
          </c:val>
          <c:smooth val="0"/>
          <c:extLst>
            <c:ext xmlns:c16="http://schemas.microsoft.com/office/drawing/2014/chart" uri="{C3380CC4-5D6E-409C-BE32-E72D297353CC}">
              <c16:uniqueId val="{00000000-5453-CF4F-AA5E-D4550D9DF276}"/>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445823480"/>
        <c:axId val="445825048"/>
      </c:lineChart>
      <c:catAx>
        <c:axId val="445823480"/>
        <c:scaling>
          <c:orientation val="minMax"/>
        </c:scaling>
        <c:delete val="0"/>
        <c:axPos val="b"/>
        <c:numFmt formatCode="General" sourceLinked="1"/>
        <c:majorTickMark val="none"/>
        <c:minorTickMark val="none"/>
        <c:tickLblPos val="nextTo"/>
        <c:spPr>
          <a:noFill/>
          <a:ln>
            <a:noFill/>
          </a:ln>
          <a:effectLst/>
        </c:spPr>
        <c:txPr>
          <a:bodyPr rot="4440000" spcFirstLastPara="1" vertOverflow="ellipsis" wrap="square" anchor="ctr" anchorCtr="1"/>
          <a:lstStyle/>
          <a:p>
            <a:pPr>
              <a:defRPr sz="2000" b="0" i="0" u="none" strike="noStrike" kern="1200" spc="30" baseline="0">
                <a:solidFill>
                  <a:schemeClr val="lt1"/>
                </a:solidFill>
                <a:latin typeface="Glober Book" pitchFamily="2" charset="77"/>
                <a:ea typeface="+mn-ea"/>
                <a:cs typeface="+mn-cs"/>
              </a:defRPr>
            </a:pPr>
            <a:endParaRPr lang="en-US"/>
          </a:p>
        </c:txPr>
        <c:crossAx val="445825048"/>
        <c:crosses val="autoZero"/>
        <c:auto val="1"/>
        <c:lblAlgn val="ctr"/>
        <c:lblOffset val="10"/>
        <c:noMultiLvlLbl val="0"/>
      </c:catAx>
      <c:valAx>
        <c:axId val="445825048"/>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lt1"/>
                </a:solidFill>
                <a:latin typeface="+mn-lt"/>
                <a:ea typeface="+mn-ea"/>
                <a:cs typeface="+mn-cs"/>
              </a:defRPr>
            </a:pPr>
            <a:endParaRPr lang="en-US"/>
          </a:p>
        </c:txPr>
        <c:crossAx val="445823480"/>
        <c:crosses val="autoZero"/>
        <c:crossBetween val="between"/>
      </c:valAx>
      <c:spPr>
        <a:noFill/>
        <a:ln>
          <a:noFill/>
        </a:ln>
        <a:effectLst/>
      </c:spPr>
    </c:plotArea>
    <c:plotVisOnly val="1"/>
    <c:dispBlanksAs val="zero"/>
    <c:showDLblsOverMax val="0"/>
  </c:chart>
  <c:spPr>
    <a:solidFill>
      <a:srgbClr val="163258"/>
    </a:solidFill>
    <a:ln w="9525" cap="flat" cmpd="sng" algn="ctr">
      <a:solidFill>
        <a:schemeClr val="lt1">
          <a:lumMod val="85000"/>
        </a:schemeClr>
      </a:solid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view3D>
      <c:rotX val="15"/>
      <c:hPercent val="100"/>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Sheet1!$A$2</c:f>
              <c:strCache>
                <c:ptCount val="1"/>
                <c:pt idx="0">
                  <c:v>Non-Behavioral</c:v>
                </c:pt>
              </c:strCache>
            </c:strRef>
          </c:tx>
          <c:spPr>
            <a:solidFill>
              <a:srgbClr val="EE4720"/>
            </a:solidFill>
            <a:ln>
              <a:noFill/>
            </a:ln>
            <a:effectLst/>
            <a:sp3d/>
          </c:spPr>
          <c:invertIfNegative val="0"/>
          <c:dLbls>
            <c:dLbl>
              <c:idx val="0"/>
              <c:layout>
                <c:manualLayout>
                  <c:x val="8.4254866326669165E-3"/>
                  <c:y val="-4.23280423280424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962-5D41-926A-94CC4128C82C}"/>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Sheet1!$B$1:$B$1</c:f>
              <c:numCache>
                <c:formatCode>General</c:formatCode>
                <c:ptCount val="1"/>
              </c:numCache>
            </c:numRef>
          </c:cat>
          <c:val>
            <c:numRef>
              <c:f>Sheet1!$B$2:$B$2</c:f>
              <c:numCache>
                <c:formatCode>General</c:formatCode>
                <c:ptCount val="1"/>
                <c:pt idx="0">
                  <c:v>0.04</c:v>
                </c:pt>
              </c:numCache>
            </c:numRef>
          </c:val>
          <c:extLst>
            <c:ext xmlns:c16="http://schemas.microsoft.com/office/drawing/2014/chart" uri="{C3380CC4-5D6E-409C-BE32-E72D297353CC}">
              <c16:uniqueId val="{00000000-C962-5D41-926A-94CC4128C82C}"/>
            </c:ext>
          </c:extLst>
        </c:ser>
        <c:ser>
          <c:idx val="1"/>
          <c:order val="1"/>
          <c:tx>
            <c:strRef>
              <c:f>Sheet1!$A$3</c:f>
              <c:strCache>
                <c:ptCount val="1"/>
                <c:pt idx="0">
                  <c:v>Behavioral</c:v>
                </c:pt>
              </c:strCache>
            </c:strRef>
          </c:tx>
          <c:spPr>
            <a:solidFill>
              <a:srgbClr val="163258"/>
            </a:solidFill>
            <a:ln>
              <a:noFill/>
            </a:ln>
            <a:effectLst/>
            <a:sp3d/>
          </c:spPr>
          <c:invertIfNegative val="0"/>
          <c:dLbls>
            <c:dLbl>
              <c:idx val="0"/>
              <c:layout>
                <c:manualLayout>
                  <c:x val="1.8255221037445039E-2"/>
                  <c:y val="-3.7037037037037035E-2"/>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62-5D41-926A-94CC4128C82C}"/>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Sheet1!$B$1:$B$1</c:f>
              <c:numCache>
                <c:formatCode>General</c:formatCode>
                <c:ptCount val="1"/>
              </c:numCache>
            </c:numRef>
          </c:cat>
          <c:val>
            <c:numRef>
              <c:f>Sheet1!$B$3:$B$3</c:f>
              <c:numCache>
                <c:formatCode>General</c:formatCode>
                <c:ptCount val="1"/>
                <c:pt idx="0">
                  <c:v>0.23</c:v>
                </c:pt>
              </c:numCache>
            </c:numRef>
          </c:val>
          <c:extLst>
            <c:ext xmlns:c16="http://schemas.microsoft.com/office/drawing/2014/chart" uri="{C3380CC4-5D6E-409C-BE32-E72D297353CC}">
              <c16:uniqueId val="{00000001-C962-5D41-926A-94CC4128C82C}"/>
            </c:ext>
          </c:extLst>
        </c:ser>
        <c:dLbls>
          <c:showLegendKey val="0"/>
          <c:showVal val="1"/>
          <c:showCatName val="0"/>
          <c:showSerName val="0"/>
          <c:showPercent val="0"/>
          <c:showBubbleSize val="0"/>
        </c:dLbls>
        <c:gapWidth val="150"/>
        <c:shape val="box"/>
        <c:axId val="445825440"/>
        <c:axId val="445825832"/>
        <c:axId val="0"/>
      </c:bar3DChart>
      <c:catAx>
        <c:axId val="445825440"/>
        <c:scaling>
          <c:orientation val="minMax"/>
        </c:scaling>
        <c:delete val="0"/>
        <c:axPos val="b"/>
        <c:numFmt formatCode="General" sourceLinked="1"/>
        <c:majorTickMark val="none"/>
        <c:minorTickMark val="none"/>
        <c:tickLblPos val="low"/>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5825832"/>
        <c:crosses val="autoZero"/>
        <c:auto val="1"/>
        <c:lblAlgn val="ctr"/>
        <c:lblOffset val="100"/>
        <c:tickLblSkip val="1"/>
        <c:tickMarkSkip val="1"/>
        <c:noMultiLvlLbl val="0"/>
      </c:catAx>
      <c:valAx>
        <c:axId val="445825832"/>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45825440"/>
        <c:crosses val="autoZero"/>
        <c:crossBetween val="between"/>
      </c:valAx>
      <c:spPr>
        <a:noFill/>
        <a:ln>
          <a:noFill/>
        </a:ln>
        <a:effectLst/>
      </c:spPr>
    </c:plotArea>
    <c:legend>
      <c:legendPos val="r"/>
      <c:layout>
        <c:manualLayout>
          <c:xMode val="edge"/>
          <c:yMode val="edge"/>
          <c:x val="0.68063436174395631"/>
          <c:y val="0.34541203182935465"/>
          <c:w val="0.28987643504170946"/>
          <c:h val="0.3356309627963171"/>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Glober" pitchFamily="2" charset="77"/>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100"/>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Sheet1!$A$2</c:f>
              <c:strCache>
                <c:ptCount val="1"/>
                <c:pt idx="0">
                  <c:v>Prob + T4C successful only</c:v>
                </c:pt>
              </c:strCache>
            </c:strRef>
          </c:tx>
          <c:spPr>
            <a:solidFill>
              <a:schemeClr val="accent1"/>
            </a:solidFill>
            <a:ln>
              <a:noFill/>
            </a:ln>
            <a:effectLst/>
            <a:sp3d/>
          </c:spPr>
          <c:invertIfNegative val="0"/>
          <c:dLbls>
            <c:dLbl>
              <c:idx val="0"/>
              <c:layout>
                <c:manualLayout>
                  <c:x val="4.2581924553283966E-3"/>
                  <c:y val="-4.4233807266982623E-2"/>
                </c:manualLayout>
              </c:layout>
              <c:showLegendKey val="0"/>
              <c:showVal val="1"/>
              <c:showCatName val="0"/>
              <c:showSerName val="0"/>
              <c:showPercent val="0"/>
              <c:showBubbleSize val="0"/>
              <c:extLst>
                <c:ext xmlns:c15="http://schemas.microsoft.com/office/drawing/2012/chart" uri="{CE6537A1-D6FC-4f65-9D91-7224C49458BB}">
                  <c15:layout>
                    <c:manualLayout>
                      <c:w val="9.1555517481803517E-2"/>
                      <c:h val="6.3633491311216428E-2"/>
                    </c:manualLayout>
                  </c15:layout>
                </c:ext>
                <c:ext xmlns:c16="http://schemas.microsoft.com/office/drawing/2014/chart" uri="{C3380CC4-5D6E-409C-BE32-E72D297353CC}">
                  <c16:uniqueId val="{00000005-904A-A649-B41B-0FCB57B630EF}"/>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c:v>
                </c:pt>
              </c:strCache>
            </c:strRef>
          </c:cat>
          <c:val>
            <c:numRef>
              <c:f>Sheet1!$B$2</c:f>
              <c:numCache>
                <c:formatCode>General</c:formatCode>
                <c:ptCount val="1"/>
                <c:pt idx="0">
                  <c:v>18</c:v>
                </c:pt>
              </c:numCache>
            </c:numRef>
          </c:val>
          <c:extLst>
            <c:ext xmlns:c16="http://schemas.microsoft.com/office/drawing/2014/chart" uri="{C3380CC4-5D6E-409C-BE32-E72D297353CC}">
              <c16:uniqueId val="{00000000-904A-A649-B41B-0FCB57B630EF}"/>
            </c:ext>
          </c:extLst>
        </c:ser>
        <c:ser>
          <c:idx val="1"/>
          <c:order val="1"/>
          <c:tx>
            <c:strRef>
              <c:f>Sheet1!$A$3</c:f>
              <c:strCache>
                <c:ptCount val="1"/>
                <c:pt idx="0">
                  <c:v>Prob + T4C all</c:v>
                </c:pt>
              </c:strCache>
            </c:strRef>
          </c:tx>
          <c:spPr>
            <a:solidFill>
              <a:srgbClr val="EE4720"/>
            </a:solidFill>
            <a:ln>
              <a:noFill/>
            </a:ln>
            <a:effectLst/>
            <a:sp3d/>
          </c:spPr>
          <c:invertIfNegative val="0"/>
          <c:dLbls>
            <c:dLbl>
              <c:idx val="0"/>
              <c:layout>
                <c:manualLayout>
                  <c:x val="8.516301088795683E-3"/>
                  <c:y val="-4.42338072669826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04A-A649-B41B-0FCB57B630EF}"/>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c:v>
                </c:pt>
              </c:strCache>
            </c:strRef>
          </c:cat>
          <c:val>
            <c:numRef>
              <c:f>Sheet1!$B$3</c:f>
              <c:numCache>
                <c:formatCode>General</c:formatCode>
                <c:ptCount val="1"/>
                <c:pt idx="0">
                  <c:v>23</c:v>
                </c:pt>
              </c:numCache>
            </c:numRef>
          </c:val>
          <c:extLst>
            <c:ext xmlns:c16="http://schemas.microsoft.com/office/drawing/2014/chart" uri="{C3380CC4-5D6E-409C-BE32-E72D297353CC}">
              <c16:uniqueId val="{00000001-904A-A649-B41B-0FCB57B630EF}"/>
            </c:ext>
          </c:extLst>
        </c:ser>
        <c:ser>
          <c:idx val="2"/>
          <c:order val="2"/>
          <c:tx>
            <c:strRef>
              <c:f>Sheet1!$A$4</c:f>
              <c:strCache>
                <c:ptCount val="1"/>
                <c:pt idx="0">
                  <c:v>Prob only</c:v>
                </c:pt>
              </c:strCache>
            </c:strRef>
          </c:tx>
          <c:spPr>
            <a:solidFill>
              <a:srgbClr val="163258"/>
            </a:solidFill>
            <a:ln>
              <a:noFill/>
            </a:ln>
            <a:effectLst/>
            <a:sp3d/>
          </c:spPr>
          <c:invertIfNegative val="0"/>
          <c:dLbls>
            <c:dLbl>
              <c:idx val="0"/>
              <c:layout>
                <c:manualLayout>
                  <c:x val="7.4517634526962227E-3"/>
                  <c:y val="-4.84465508162190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04A-A649-B41B-0FCB57B630EF}"/>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c:v>
                </c:pt>
              </c:strCache>
            </c:strRef>
          </c:cat>
          <c:val>
            <c:numRef>
              <c:f>Sheet1!$B$4</c:f>
              <c:numCache>
                <c:formatCode>General</c:formatCode>
                <c:ptCount val="1"/>
                <c:pt idx="0">
                  <c:v>35</c:v>
                </c:pt>
              </c:numCache>
            </c:numRef>
          </c:val>
          <c:extLst>
            <c:ext xmlns:c16="http://schemas.microsoft.com/office/drawing/2014/chart" uri="{C3380CC4-5D6E-409C-BE32-E72D297353CC}">
              <c16:uniqueId val="{00000002-904A-A649-B41B-0FCB57B630EF}"/>
            </c:ext>
          </c:extLst>
        </c:ser>
        <c:dLbls>
          <c:showLegendKey val="0"/>
          <c:showVal val="1"/>
          <c:showCatName val="0"/>
          <c:showSerName val="0"/>
          <c:showPercent val="0"/>
          <c:showBubbleSize val="0"/>
        </c:dLbls>
        <c:gapWidth val="75"/>
        <c:shape val="box"/>
        <c:axId val="445826616"/>
        <c:axId val="444521800"/>
        <c:axId val="0"/>
      </c:bar3DChart>
      <c:catAx>
        <c:axId val="445826616"/>
        <c:scaling>
          <c:orientation val="minMax"/>
        </c:scaling>
        <c:delete val="0"/>
        <c:axPos val="b"/>
        <c:numFmt formatCode="General" sourceLinked="1"/>
        <c:majorTickMark val="none"/>
        <c:minorTickMark val="none"/>
        <c:tickLblPos val="low"/>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4521800"/>
        <c:crosses val="autoZero"/>
        <c:auto val="1"/>
        <c:lblAlgn val="ctr"/>
        <c:lblOffset val="100"/>
        <c:tickLblSkip val="1"/>
        <c:tickMarkSkip val="1"/>
        <c:noMultiLvlLbl val="0"/>
      </c:catAx>
      <c:valAx>
        <c:axId val="444521800"/>
        <c:scaling>
          <c:orientation val="minMax"/>
        </c:scaling>
        <c:delete val="0"/>
        <c:axPos val="l"/>
        <c:numFmt formatCode="General" sourceLinked="1"/>
        <c:majorTickMark val="none"/>
        <c:minorTickMark val="none"/>
        <c:tickLblPos val="nextTo"/>
        <c:spPr>
          <a:noFill/>
          <a:ln>
            <a:noFill/>
          </a:ln>
          <a:effectLst/>
        </c:spPr>
        <c:txPr>
          <a:bodyPr rot="0" spcFirstLastPara="1" vertOverflow="ellipsis"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445826616"/>
        <c:crosses val="autoZero"/>
        <c:crossBetween val="between"/>
      </c:valAx>
      <c:spPr>
        <a:noFill/>
        <a:ln>
          <a:noFill/>
        </a:ln>
        <a:effectLst/>
      </c:spPr>
    </c:plotArea>
    <c:legend>
      <c:legendPos val="b"/>
      <c:layout>
        <c:manualLayout>
          <c:xMode val="edge"/>
          <c:yMode val="edge"/>
          <c:x val="0.72862957459902566"/>
          <c:y val="0.23598147387974608"/>
          <c:w val="0.26299217891742727"/>
          <c:h val="0.45625389243406178"/>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8">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330" kern="1200"/>
  </cs:chartArea>
  <cs:dataLabel>
    <cs:lnRef idx="0"/>
    <cs:fillRef idx="0">
      <cs:styleClr val="0"/>
    </cs:fillRef>
    <cs:effectRef idx="0"/>
    <cs:fontRef idx="minor">
      <a:schemeClr val="lt1"/>
    </cs:fontRef>
    <cs:spPr>
      <a:solidFill>
        <a:schemeClr val="phClr"/>
      </a:solidFill>
    </cs:spPr>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_rels/data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g"/><Relationship Id="rId2" Type="http://schemas.openxmlformats.org/officeDocument/2006/relationships/image" Target="../media/image19.png"/><Relationship Id="rId1" Type="http://schemas.openxmlformats.org/officeDocument/2006/relationships/image" Target="../media/image18.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diagrams/_rels/data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 Id="rId4" Type="http://schemas.openxmlformats.org/officeDocument/2006/relationships/image" Target="../media/image29.png"/></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image" Target="../media/image24.jp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 Id="rId4" Type="http://schemas.openxmlformats.org/officeDocument/2006/relationships/image" Target="../media/image2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8F61DD-3124-5D42-885C-0911AF4F412D}" type="doc">
      <dgm:prSet loTypeId="urn:microsoft.com/office/officeart/2005/8/layout/cycle8" loCatId="cycle" qsTypeId="urn:microsoft.com/office/officeart/2005/8/quickstyle/simple4" qsCatId="simple" csTypeId="urn:microsoft.com/office/officeart/2005/8/colors/accent5_2" csCatId="accent5" phldr="1"/>
      <dgm:spPr/>
    </dgm:pt>
    <dgm:pt modelId="{247D6B44-3F61-074B-926B-4556E42A7307}">
      <dgm:prSet phldrT="[Text]"/>
      <dgm:spPr>
        <a:gradFill rotWithShape="0">
          <a:gsLst>
            <a:gs pos="0">
              <a:srgbClr val="163258"/>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gradFill>
      </dgm:spPr>
      <dgm:t>
        <a:bodyPr/>
        <a:lstStyle/>
        <a:p>
          <a:r>
            <a:rPr lang="en-US" b="0" i="0" dirty="0">
              <a:latin typeface="Glober" pitchFamily="2" charset="77"/>
            </a:rPr>
            <a:t>Risk Principle (Who)</a:t>
          </a:r>
        </a:p>
      </dgm:t>
    </dgm:pt>
    <dgm:pt modelId="{EFF3A8E1-7C26-8846-BAFC-0713C8B148EB}" type="parTrans" cxnId="{F9806022-73F1-844B-8AAE-F042D9D4F8DE}">
      <dgm:prSet/>
      <dgm:spPr/>
      <dgm:t>
        <a:bodyPr/>
        <a:lstStyle/>
        <a:p>
          <a:endParaRPr lang="en-US"/>
        </a:p>
      </dgm:t>
    </dgm:pt>
    <dgm:pt modelId="{706F8202-8B32-CC4C-BD71-B01C2030A328}" type="sibTrans" cxnId="{F9806022-73F1-844B-8AAE-F042D9D4F8DE}">
      <dgm:prSet/>
      <dgm:spPr/>
      <dgm:t>
        <a:bodyPr/>
        <a:lstStyle/>
        <a:p>
          <a:endParaRPr lang="en-US"/>
        </a:p>
      </dgm:t>
    </dgm:pt>
    <dgm:pt modelId="{9180F868-82EF-3B47-9579-49FA87FC159F}">
      <dgm:prSet phldrT="[Text]"/>
      <dgm:spPr>
        <a:gradFill flip="none" rotWithShape="1">
          <a:gsLst>
            <a:gs pos="0">
              <a:srgbClr val="163258"/>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18900000" scaled="1"/>
          <a:tileRect/>
        </a:gradFill>
      </dgm:spPr>
      <dgm:t>
        <a:bodyPr/>
        <a:lstStyle/>
        <a:p>
          <a:r>
            <a:rPr lang="en-US" b="0" i="0" dirty="0">
              <a:latin typeface="Glober" pitchFamily="2" charset="77"/>
            </a:rPr>
            <a:t>Needs Principle (What)</a:t>
          </a:r>
        </a:p>
      </dgm:t>
    </dgm:pt>
    <dgm:pt modelId="{54E7CA9C-2781-E544-9EE9-CF60BA5F8745}" type="parTrans" cxnId="{796D0812-374D-1D48-908F-08A4B385403A}">
      <dgm:prSet/>
      <dgm:spPr/>
      <dgm:t>
        <a:bodyPr/>
        <a:lstStyle/>
        <a:p>
          <a:endParaRPr lang="en-US"/>
        </a:p>
      </dgm:t>
    </dgm:pt>
    <dgm:pt modelId="{ABEA1888-298F-2646-A595-1FACED0843A8}" type="sibTrans" cxnId="{796D0812-374D-1D48-908F-08A4B385403A}">
      <dgm:prSet/>
      <dgm:spPr/>
      <dgm:t>
        <a:bodyPr/>
        <a:lstStyle/>
        <a:p>
          <a:endParaRPr lang="en-US"/>
        </a:p>
      </dgm:t>
    </dgm:pt>
    <dgm:pt modelId="{3E48C293-4834-AD4E-9091-84E1A27A9749}">
      <dgm:prSet phldrT="[Text]"/>
      <dgm:spPr>
        <a:gradFill rotWithShape="0">
          <a:gsLst>
            <a:gs pos="0">
              <a:srgbClr val="163258"/>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gradFill>
      </dgm:spPr>
      <dgm:t>
        <a:bodyPr/>
        <a:lstStyle/>
        <a:p>
          <a:r>
            <a:rPr lang="en-US" b="0" i="0" dirty="0">
              <a:latin typeface="Glober" pitchFamily="2" charset="77"/>
            </a:rPr>
            <a:t>Responsivity Principle (What works)</a:t>
          </a:r>
        </a:p>
      </dgm:t>
    </dgm:pt>
    <dgm:pt modelId="{3DAF342D-F0CE-4640-8D67-B3984CE85C62}" type="parTrans" cxnId="{0246463B-CA3E-7C41-8676-AF0DD9EFDE58}">
      <dgm:prSet/>
      <dgm:spPr/>
      <dgm:t>
        <a:bodyPr/>
        <a:lstStyle/>
        <a:p>
          <a:endParaRPr lang="en-US"/>
        </a:p>
      </dgm:t>
    </dgm:pt>
    <dgm:pt modelId="{07F6C6CF-988E-D24F-873E-F49D8CF1426B}" type="sibTrans" cxnId="{0246463B-CA3E-7C41-8676-AF0DD9EFDE58}">
      <dgm:prSet/>
      <dgm:spPr/>
      <dgm:t>
        <a:bodyPr/>
        <a:lstStyle/>
        <a:p>
          <a:endParaRPr lang="en-US"/>
        </a:p>
      </dgm:t>
    </dgm:pt>
    <dgm:pt modelId="{02B6E346-B5F3-0248-B7C6-0EFAE550C520}" type="pres">
      <dgm:prSet presAssocID="{968F61DD-3124-5D42-885C-0911AF4F412D}" presName="compositeShape" presStyleCnt="0">
        <dgm:presLayoutVars>
          <dgm:chMax val="7"/>
          <dgm:dir/>
          <dgm:resizeHandles val="exact"/>
        </dgm:presLayoutVars>
      </dgm:prSet>
      <dgm:spPr/>
    </dgm:pt>
    <dgm:pt modelId="{9EB25694-32CB-3040-947F-CC7453D20649}" type="pres">
      <dgm:prSet presAssocID="{968F61DD-3124-5D42-885C-0911AF4F412D}" presName="wedge1" presStyleLbl="node1" presStyleIdx="0" presStyleCnt="3"/>
      <dgm:spPr/>
    </dgm:pt>
    <dgm:pt modelId="{036561ED-9992-EB44-B666-D67820D1E5D2}" type="pres">
      <dgm:prSet presAssocID="{968F61DD-3124-5D42-885C-0911AF4F412D}" presName="dummy1a" presStyleCnt="0"/>
      <dgm:spPr/>
    </dgm:pt>
    <dgm:pt modelId="{1A7C30D8-80B4-BE4A-9971-9371C24C4033}" type="pres">
      <dgm:prSet presAssocID="{968F61DD-3124-5D42-885C-0911AF4F412D}" presName="dummy1b" presStyleCnt="0"/>
      <dgm:spPr/>
    </dgm:pt>
    <dgm:pt modelId="{6BBF2018-AA8C-0F42-82D3-CC486774E494}" type="pres">
      <dgm:prSet presAssocID="{968F61DD-3124-5D42-885C-0911AF4F412D}" presName="wedge1Tx" presStyleLbl="node1" presStyleIdx="0" presStyleCnt="3">
        <dgm:presLayoutVars>
          <dgm:chMax val="0"/>
          <dgm:chPref val="0"/>
          <dgm:bulletEnabled val="1"/>
        </dgm:presLayoutVars>
      </dgm:prSet>
      <dgm:spPr/>
    </dgm:pt>
    <dgm:pt modelId="{09A8545D-9422-AE46-AEC4-7A5CC3AAD2B5}" type="pres">
      <dgm:prSet presAssocID="{968F61DD-3124-5D42-885C-0911AF4F412D}" presName="wedge2" presStyleLbl="node1" presStyleIdx="1" presStyleCnt="3"/>
      <dgm:spPr/>
    </dgm:pt>
    <dgm:pt modelId="{6EC924F2-FB15-AF44-9917-69AAB961AF07}" type="pres">
      <dgm:prSet presAssocID="{968F61DD-3124-5D42-885C-0911AF4F412D}" presName="dummy2a" presStyleCnt="0"/>
      <dgm:spPr/>
    </dgm:pt>
    <dgm:pt modelId="{3929012F-A22D-B547-8DD7-7FAF8FB9BA3C}" type="pres">
      <dgm:prSet presAssocID="{968F61DD-3124-5D42-885C-0911AF4F412D}" presName="dummy2b" presStyleCnt="0"/>
      <dgm:spPr/>
    </dgm:pt>
    <dgm:pt modelId="{156E19FD-0865-414C-8EDF-6A2E2C981F15}" type="pres">
      <dgm:prSet presAssocID="{968F61DD-3124-5D42-885C-0911AF4F412D}" presName="wedge2Tx" presStyleLbl="node1" presStyleIdx="1" presStyleCnt="3">
        <dgm:presLayoutVars>
          <dgm:chMax val="0"/>
          <dgm:chPref val="0"/>
          <dgm:bulletEnabled val="1"/>
        </dgm:presLayoutVars>
      </dgm:prSet>
      <dgm:spPr/>
    </dgm:pt>
    <dgm:pt modelId="{9B35AF39-3D32-5D4F-AE1C-91E911350143}" type="pres">
      <dgm:prSet presAssocID="{968F61DD-3124-5D42-885C-0911AF4F412D}" presName="wedge3" presStyleLbl="node1" presStyleIdx="2" presStyleCnt="3"/>
      <dgm:spPr/>
    </dgm:pt>
    <dgm:pt modelId="{CB4ED4D3-BBDA-8543-9550-46C7F2E77A8D}" type="pres">
      <dgm:prSet presAssocID="{968F61DD-3124-5D42-885C-0911AF4F412D}" presName="dummy3a" presStyleCnt="0"/>
      <dgm:spPr/>
    </dgm:pt>
    <dgm:pt modelId="{1E70A2F7-F60C-614B-9055-D089D0ACB1AF}" type="pres">
      <dgm:prSet presAssocID="{968F61DD-3124-5D42-885C-0911AF4F412D}" presName="dummy3b" presStyleCnt="0"/>
      <dgm:spPr/>
    </dgm:pt>
    <dgm:pt modelId="{A289FF82-8619-9346-A277-C59344C5DB66}" type="pres">
      <dgm:prSet presAssocID="{968F61DD-3124-5D42-885C-0911AF4F412D}" presName="wedge3Tx" presStyleLbl="node1" presStyleIdx="2" presStyleCnt="3">
        <dgm:presLayoutVars>
          <dgm:chMax val="0"/>
          <dgm:chPref val="0"/>
          <dgm:bulletEnabled val="1"/>
        </dgm:presLayoutVars>
      </dgm:prSet>
      <dgm:spPr/>
    </dgm:pt>
    <dgm:pt modelId="{2474FE10-D7F6-3445-8908-31747A76C39F}" type="pres">
      <dgm:prSet presAssocID="{706F8202-8B32-CC4C-BD71-B01C2030A328}" presName="arrowWedge1" presStyleLbl="fgSibTrans2D1" presStyleIdx="0" presStyleCnt="3"/>
      <dgm:spPr/>
    </dgm:pt>
    <dgm:pt modelId="{753EEE82-5E47-4F40-A36C-518D88E6A1EC}" type="pres">
      <dgm:prSet presAssocID="{ABEA1888-298F-2646-A595-1FACED0843A8}" presName="arrowWedge2" presStyleLbl="fgSibTrans2D1" presStyleIdx="1" presStyleCnt="3"/>
      <dgm:spPr/>
    </dgm:pt>
    <dgm:pt modelId="{A2164FEA-4827-3F49-8E1F-53F2BBA24D39}" type="pres">
      <dgm:prSet presAssocID="{07F6C6CF-988E-D24F-873E-F49D8CF1426B}" presName="arrowWedge3" presStyleLbl="fgSibTrans2D1" presStyleIdx="2" presStyleCnt="3"/>
      <dgm:spPr/>
    </dgm:pt>
  </dgm:ptLst>
  <dgm:cxnLst>
    <dgm:cxn modelId="{6F2C5207-E8B0-D144-A39E-BB6102B1ED4F}" type="presOf" srcId="{3E48C293-4834-AD4E-9091-84E1A27A9749}" destId="{9B35AF39-3D32-5D4F-AE1C-91E911350143}" srcOrd="0" destOrd="0" presId="urn:microsoft.com/office/officeart/2005/8/layout/cycle8"/>
    <dgm:cxn modelId="{796D0812-374D-1D48-908F-08A4B385403A}" srcId="{968F61DD-3124-5D42-885C-0911AF4F412D}" destId="{9180F868-82EF-3B47-9579-49FA87FC159F}" srcOrd="1" destOrd="0" parTransId="{54E7CA9C-2781-E544-9EE9-CF60BA5F8745}" sibTransId="{ABEA1888-298F-2646-A595-1FACED0843A8}"/>
    <dgm:cxn modelId="{F9806022-73F1-844B-8AAE-F042D9D4F8DE}" srcId="{968F61DD-3124-5D42-885C-0911AF4F412D}" destId="{247D6B44-3F61-074B-926B-4556E42A7307}" srcOrd="0" destOrd="0" parTransId="{EFF3A8E1-7C26-8846-BAFC-0713C8B148EB}" sibTransId="{706F8202-8B32-CC4C-BD71-B01C2030A328}"/>
    <dgm:cxn modelId="{22240639-C08D-B94F-99EF-D41A7CA3788A}" type="presOf" srcId="{247D6B44-3F61-074B-926B-4556E42A7307}" destId="{6BBF2018-AA8C-0F42-82D3-CC486774E494}" srcOrd="1" destOrd="0" presId="urn:microsoft.com/office/officeart/2005/8/layout/cycle8"/>
    <dgm:cxn modelId="{0246463B-CA3E-7C41-8676-AF0DD9EFDE58}" srcId="{968F61DD-3124-5D42-885C-0911AF4F412D}" destId="{3E48C293-4834-AD4E-9091-84E1A27A9749}" srcOrd="2" destOrd="0" parTransId="{3DAF342D-F0CE-4640-8D67-B3984CE85C62}" sibTransId="{07F6C6CF-988E-D24F-873E-F49D8CF1426B}"/>
    <dgm:cxn modelId="{7FBE8ECA-E053-C745-BA05-E89F3F5E43EC}" type="presOf" srcId="{247D6B44-3F61-074B-926B-4556E42A7307}" destId="{9EB25694-32CB-3040-947F-CC7453D20649}" srcOrd="0" destOrd="0" presId="urn:microsoft.com/office/officeart/2005/8/layout/cycle8"/>
    <dgm:cxn modelId="{F62D7BCF-900C-A44E-9F73-31DC6B15164E}" type="presOf" srcId="{3E48C293-4834-AD4E-9091-84E1A27A9749}" destId="{A289FF82-8619-9346-A277-C59344C5DB66}" srcOrd="1" destOrd="0" presId="urn:microsoft.com/office/officeart/2005/8/layout/cycle8"/>
    <dgm:cxn modelId="{0903AADB-0FE3-5F42-98C2-E341508B034F}" type="presOf" srcId="{9180F868-82EF-3B47-9579-49FA87FC159F}" destId="{156E19FD-0865-414C-8EDF-6A2E2C981F15}" srcOrd="1" destOrd="0" presId="urn:microsoft.com/office/officeart/2005/8/layout/cycle8"/>
    <dgm:cxn modelId="{74CAE3F4-667E-7D48-826D-6E2A7BCB0BDE}" type="presOf" srcId="{9180F868-82EF-3B47-9579-49FA87FC159F}" destId="{09A8545D-9422-AE46-AEC4-7A5CC3AAD2B5}" srcOrd="0" destOrd="0" presId="urn:microsoft.com/office/officeart/2005/8/layout/cycle8"/>
    <dgm:cxn modelId="{186080FE-897E-F14D-99BD-07C1BF233A86}" type="presOf" srcId="{968F61DD-3124-5D42-885C-0911AF4F412D}" destId="{02B6E346-B5F3-0248-B7C6-0EFAE550C520}" srcOrd="0" destOrd="0" presId="urn:microsoft.com/office/officeart/2005/8/layout/cycle8"/>
    <dgm:cxn modelId="{9659F40F-1AAD-1846-9FF0-5D341D54F8EB}" type="presParOf" srcId="{02B6E346-B5F3-0248-B7C6-0EFAE550C520}" destId="{9EB25694-32CB-3040-947F-CC7453D20649}" srcOrd="0" destOrd="0" presId="urn:microsoft.com/office/officeart/2005/8/layout/cycle8"/>
    <dgm:cxn modelId="{57410B4D-DA92-8D43-9506-DB0DC39B043F}" type="presParOf" srcId="{02B6E346-B5F3-0248-B7C6-0EFAE550C520}" destId="{036561ED-9992-EB44-B666-D67820D1E5D2}" srcOrd="1" destOrd="0" presId="urn:microsoft.com/office/officeart/2005/8/layout/cycle8"/>
    <dgm:cxn modelId="{D5278FBC-A166-5740-A01D-4D905146E749}" type="presParOf" srcId="{02B6E346-B5F3-0248-B7C6-0EFAE550C520}" destId="{1A7C30D8-80B4-BE4A-9971-9371C24C4033}" srcOrd="2" destOrd="0" presId="urn:microsoft.com/office/officeart/2005/8/layout/cycle8"/>
    <dgm:cxn modelId="{54D32ACC-A31D-CB4C-A704-494D1E5505B1}" type="presParOf" srcId="{02B6E346-B5F3-0248-B7C6-0EFAE550C520}" destId="{6BBF2018-AA8C-0F42-82D3-CC486774E494}" srcOrd="3" destOrd="0" presId="urn:microsoft.com/office/officeart/2005/8/layout/cycle8"/>
    <dgm:cxn modelId="{DC21FFEE-4A7A-C34E-9BE3-EAEEAC1AF2AC}" type="presParOf" srcId="{02B6E346-B5F3-0248-B7C6-0EFAE550C520}" destId="{09A8545D-9422-AE46-AEC4-7A5CC3AAD2B5}" srcOrd="4" destOrd="0" presId="urn:microsoft.com/office/officeart/2005/8/layout/cycle8"/>
    <dgm:cxn modelId="{4E11D331-E80B-374B-B6AF-D2DB831E312B}" type="presParOf" srcId="{02B6E346-B5F3-0248-B7C6-0EFAE550C520}" destId="{6EC924F2-FB15-AF44-9917-69AAB961AF07}" srcOrd="5" destOrd="0" presId="urn:microsoft.com/office/officeart/2005/8/layout/cycle8"/>
    <dgm:cxn modelId="{7B4189F9-51D8-9442-8E11-10C19CCE11D5}" type="presParOf" srcId="{02B6E346-B5F3-0248-B7C6-0EFAE550C520}" destId="{3929012F-A22D-B547-8DD7-7FAF8FB9BA3C}" srcOrd="6" destOrd="0" presId="urn:microsoft.com/office/officeart/2005/8/layout/cycle8"/>
    <dgm:cxn modelId="{51B31CB2-AB57-E34F-A546-38790D578225}" type="presParOf" srcId="{02B6E346-B5F3-0248-B7C6-0EFAE550C520}" destId="{156E19FD-0865-414C-8EDF-6A2E2C981F15}" srcOrd="7" destOrd="0" presId="urn:microsoft.com/office/officeart/2005/8/layout/cycle8"/>
    <dgm:cxn modelId="{802F5243-B8DA-0D49-AE7B-9062FAF8B7BA}" type="presParOf" srcId="{02B6E346-B5F3-0248-B7C6-0EFAE550C520}" destId="{9B35AF39-3D32-5D4F-AE1C-91E911350143}" srcOrd="8" destOrd="0" presId="urn:microsoft.com/office/officeart/2005/8/layout/cycle8"/>
    <dgm:cxn modelId="{76C510C9-8F32-634F-B72E-809086E2AED1}" type="presParOf" srcId="{02B6E346-B5F3-0248-B7C6-0EFAE550C520}" destId="{CB4ED4D3-BBDA-8543-9550-46C7F2E77A8D}" srcOrd="9" destOrd="0" presId="urn:microsoft.com/office/officeart/2005/8/layout/cycle8"/>
    <dgm:cxn modelId="{1E969872-FE4F-A541-A047-75F04384F8B8}" type="presParOf" srcId="{02B6E346-B5F3-0248-B7C6-0EFAE550C520}" destId="{1E70A2F7-F60C-614B-9055-D089D0ACB1AF}" srcOrd="10" destOrd="0" presId="urn:microsoft.com/office/officeart/2005/8/layout/cycle8"/>
    <dgm:cxn modelId="{0A756C20-A3C4-9247-B828-F1A2F893B920}" type="presParOf" srcId="{02B6E346-B5F3-0248-B7C6-0EFAE550C520}" destId="{A289FF82-8619-9346-A277-C59344C5DB66}" srcOrd="11" destOrd="0" presId="urn:microsoft.com/office/officeart/2005/8/layout/cycle8"/>
    <dgm:cxn modelId="{2350C930-AB5D-3242-A410-4B71FC39B5B4}" type="presParOf" srcId="{02B6E346-B5F3-0248-B7C6-0EFAE550C520}" destId="{2474FE10-D7F6-3445-8908-31747A76C39F}" srcOrd="12" destOrd="0" presId="urn:microsoft.com/office/officeart/2005/8/layout/cycle8"/>
    <dgm:cxn modelId="{EEA4302F-C8B1-2F41-BF2F-C34268E9FE81}" type="presParOf" srcId="{02B6E346-B5F3-0248-B7C6-0EFAE550C520}" destId="{753EEE82-5E47-4F40-A36C-518D88E6A1EC}" srcOrd="13" destOrd="0" presId="urn:microsoft.com/office/officeart/2005/8/layout/cycle8"/>
    <dgm:cxn modelId="{1160AF1D-52E3-FC4D-8B5A-493EB5B03660}" type="presParOf" srcId="{02B6E346-B5F3-0248-B7C6-0EFAE550C520}" destId="{A2164FEA-4827-3F49-8E1F-53F2BBA24D39}"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2CFDB8AB-59AA-5C40-8366-B0AD0B0764A2}" type="doc">
      <dgm:prSet loTypeId="urn:microsoft.com/office/officeart/2008/layout/CircularPictureCallout" loCatId="" qsTypeId="urn:microsoft.com/office/officeart/2005/8/quickstyle/simple1" qsCatId="simple" csTypeId="urn:microsoft.com/office/officeart/2005/8/colors/accent1_2" csCatId="accent1" phldr="1"/>
      <dgm:spPr/>
      <dgm:t>
        <a:bodyPr/>
        <a:lstStyle/>
        <a:p>
          <a:endParaRPr lang="en-US"/>
        </a:p>
      </dgm:t>
    </dgm:pt>
    <dgm:pt modelId="{87EC4AD4-A9AC-EA43-8083-C60D16AD0D0E}">
      <dgm:prSet phldrT="[Text]" custT="1"/>
      <dgm:spPr/>
      <dgm:t>
        <a:bodyPr/>
        <a:lstStyle/>
        <a:p>
          <a:r>
            <a:rPr lang="en-US" altLang="en-US" sz="2400" b="0" i="0" dirty="0">
              <a:latin typeface="Glober" pitchFamily="2" charset="77"/>
            </a:rPr>
            <a:t>Gender</a:t>
          </a:r>
          <a:endParaRPr lang="en-US" sz="2400" b="0" i="0" dirty="0">
            <a:latin typeface="Glober" pitchFamily="2" charset="77"/>
          </a:endParaRPr>
        </a:p>
      </dgm:t>
    </dgm:pt>
    <dgm:pt modelId="{D48D7611-60EE-894A-8D71-EF37C2001E04}" type="parTrans" cxnId="{BC5EFF52-DF86-E841-AD8D-7E0C79E93BAA}">
      <dgm:prSet/>
      <dgm:spPr/>
      <dgm:t>
        <a:bodyPr/>
        <a:lstStyle/>
        <a:p>
          <a:endParaRPr lang="en-US"/>
        </a:p>
      </dgm:t>
    </dgm:pt>
    <dgm:pt modelId="{70F63D35-C7A4-3346-AE0F-77D043854DB2}" type="sibTrans" cxnId="{BC5EFF52-DF86-E841-AD8D-7E0C79E93BAA}">
      <dgm:prSet/>
      <dgm:spPr>
        <a:blipFill dpi="0" rotWithShape="1">
          <a:blip xmlns:r="http://schemas.openxmlformats.org/officeDocument/2006/relationships" r:embed="rId1"/>
          <a:srcRect/>
          <a:stretch>
            <a:fillRect t="11000" b="4000"/>
          </a:stretch>
        </a:blipFill>
      </dgm:spPr>
      <dgm:t>
        <a:bodyPr/>
        <a:lstStyle/>
        <a:p>
          <a:endParaRPr lang="en-US"/>
        </a:p>
      </dgm:t>
    </dgm:pt>
    <dgm:pt modelId="{AA16FB02-059E-784E-A57A-64A1923DF1C7}">
      <dgm:prSet custT="1"/>
      <dgm:spPr/>
      <dgm:t>
        <a:bodyPr/>
        <a:lstStyle/>
        <a:p>
          <a:r>
            <a:rPr lang="en-US" altLang="en-US" sz="2400" b="0" i="0" dirty="0">
              <a:latin typeface="Glober" pitchFamily="2" charset="77"/>
            </a:rPr>
            <a:t>Transportation</a:t>
          </a:r>
        </a:p>
      </dgm:t>
    </dgm:pt>
    <dgm:pt modelId="{1428E310-5186-B74A-8029-A85288A086BC}" type="parTrans" cxnId="{77377AC7-5030-424C-97A2-55FBCA48800D}">
      <dgm:prSet/>
      <dgm:spPr/>
      <dgm:t>
        <a:bodyPr/>
        <a:lstStyle/>
        <a:p>
          <a:endParaRPr lang="en-US"/>
        </a:p>
      </dgm:t>
    </dgm:pt>
    <dgm:pt modelId="{346A7DF4-1D16-0C4E-B3D9-CEE3DE872B07}" type="sibTrans" cxnId="{77377AC7-5030-424C-97A2-55FBCA48800D}">
      <dgm:prSet/>
      <dgm:spPr>
        <a:blipFill>
          <a:blip xmlns:r="http://schemas.openxmlformats.org/officeDocument/2006/relationships" r:embed="rId2">
            <a:duotone>
              <a:prstClr val="black"/>
              <a:srgbClr val="163258">
                <a:tint val="45000"/>
                <a:satMod val="400000"/>
              </a:srgbClr>
            </a:duotone>
            <a:extLst>
              <a:ext uri="{28A0092B-C50C-407E-A947-70E740481C1C}">
                <a14:useLocalDpi xmlns:a14="http://schemas.microsoft.com/office/drawing/2010/main" val="0"/>
              </a:ext>
            </a:extLst>
          </a:blip>
          <a:srcRect/>
          <a:stretch>
            <a:fillRect t="-8000" b="-8000"/>
          </a:stretch>
        </a:blipFill>
      </dgm:spPr>
      <dgm:t>
        <a:bodyPr/>
        <a:lstStyle/>
        <a:p>
          <a:endParaRPr lang="en-US"/>
        </a:p>
      </dgm:t>
    </dgm:pt>
    <dgm:pt modelId="{9324E685-42C1-0745-A577-9995983F4BF9}">
      <dgm:prSet custT="1"/>
      <dgm:spPr/>
      <dgm:t>
        <a:bodyPr/>
        <a:lstStyle/>
        <a:p>
          <a:r>
            <a:rPr lang="en-US" altLang="en-US" sz="2400" b="0" i="0" dirty="0">
              <a:latin typeface="Glober" pitchFamily="2" charset="77"/>
            </a:rPr>
            <a:t>Poverty</a:t>
          </a:r>
        </a:p>
      </dgm:t>
    </dgm:pt>
    <dgm:pt modelId="{7A840616-8BCB-0145-8327-5B3E35263546}" type="parTrans" cxnId="{6A907608-ED07-A943-8203-907BB422ABE6}">
      <dgm:prSet/>
      <dgm:spPr/>
      <dgm:t>
        <a:bodyPr/>
        <a:lstStyle/>
        <a:p>
          <a:endParaRPr lang="en-US"/>
        </a:p>
      </dgm:t>
    </dgm:pt>
    <dgm:pt modelId="{CF669ED2-65AA-2F44-BAF1-E6797BD6FCFF}" type="sibTrans" cxnId="{6A907608-ED07-A943-8203-907BB422ABE6}">
      <dgm:prSet/>
      <dgm:spPr>
        <a:blipFill dpi="0" rotWithShape="1">
          <a:blip xmlns:r="http://schemas.openxmlformats.org/officeDocument/2006/relationships" r:embed="rId3">
            <a:duotone>
              <a:prstClr val="black"/>
              <a:srgbClr val="163258">
                <a:tint val="45000"/>
                <a:satMod val="400000"/>
              </a:srgbClr>
            </a:duotone>
          </a:blip>
          <a:srcRect/>
          <a:stretch>
            <a:fillRect b="-8000"/>
          </a:stretch>
        </a:blipFill>
      </dgm:spPr>
      <dgm:t>
        <a:bodyPr/>
        <a:lstStyle/>
        <a:p>
          <a:endParaRPr lang="en-US"/>
        </a:p>
      </dgm:t>
    </dgm:pt>
    <dgm:pt modelId="{1666F39F-630D-3846-A315-BCD2E66C9F65}">
      <dgm:prSet custT="1"/>
      <dgm:spPr/>
      <dgm:t>
        <a:bodyPr/>
        <a:lstStyle/>
        <a:p>
          <a:r>
            <a:rPr lang="en-US" altLang="en-US" sz="2200" b="0" i="0" dirty="0">
              <a:latin typeface="Glober" pitchFamily="2" charset="77"/>
            </a:rPr>
            <a:t>Physical &amp; Mental Health /  Developmental Disabilities</a:t>
          </a:r>
        </a:p>
      </dgm:t>
    </dgm:pt>
    <dgm:pt modelId="{9A319C65-D794-1147-84CC-AB26F3B1265C}" type="parTrans" cxnId="{E5537C33-BAA1-9847-BDD0-38FA7C0D3988}">
      <dgm:prSet/>
      <dgm:spPr/>
      <dgm:t>
        <a:bodyPr/>
        <a:lstStyle/>
        <a:p>
          <a:endParaRPr lang="en-US"/>
        </a:p>
      </dgm:t>
    </dgm:pt>
    <dgm:pt modelId="{EE3DA21D-D7A4-6146-98BF-B22BC640DD49}" type="sibTrans" cxnId="{E5537C33-BAA1-9847-BDD0-38FA7C0D3988}">
      <dgm:prSet/>
      <dgm:spPr>
        <a:blipFill>
          <a:blip xmlns:r="http://schemas.openxmlformats.org/officeDocument/2006/relationships" r:embed="rId4">
            <a:duotone>
              <a:prstClr val="black"/>
              <a:srgbClr val="163258">
                <a:tint val="45000"/>
                <a:satMod val="400000"/>
              </a:srgbClr>
            </a:duotone>
            <a:extLst>
              <a:ext uri="{28A0092B-C50C-407E-A947-70E740481C1C}">
                <a14:useLocalDpi xmlns:a14="http://schemas.microsoft.com/office/drawing/2010/main" val="0"/>
              </a:ext>
            </a:extLst>
          </a:blip>
          <a:srcRect/>
          <a:stretch>
            <a:fillRect t="-8000" b="-8000"/>
          </a:stretch>
        </a:blipFill>
      </dgm:spPr>
      <dgm:t>
        <a:bodyPr/>
        <a:lstStyle/>
        <a:p>
          <a:endParaRPr lang="en-US"/>
        </a:p>
      </dgm:t>
    </dgm:pt>
    <dgm:pt modelId="{B3F8417D-E0A1-2D48-ABCA-1188FB608157}">
      <dgm:prSet custT="1"/>
      <dgm:spPr/>
      <dgm:t>
        <a:bodyPr/>
        <a:lstStyle/>
        <a:p>
          <a:r>
            <a:rPr lang="en-US" altLang="en-US" sz="2400" b="0" i="0" dirty="0">
              <a:latin typeface="Glober" pitchFamily="2" charset="77"/>
            </a:rPr>
            <a:t>Motivation</a:t>
          </a:r>
        </a:p>
      </dgm:t>
    </dgm:pt>
    <dgm:pt modelId="{5625B937-DD6A-7948-9DAF-B9E26B617143}" type="parTrans" cxnId="{D4C6DFE0-F800-FB46-BCA5-713BA24E80DA}">
      <dgm:prSet/>
      <dgm:spPr/>
      <dgm:t>
        <a:bodyPr/>
        <a:lstStyle/>
        <a:p>
          <a:endParaRPr lang="en-US"/>
        </a:p>
      </dgm:t>
    </dgm:pt>
    <dgm:pt modelId="{588BAAA0-CEDA-D34F-97DA-45A2830CFE79}" type="sibTrans" cxnId="{D4C6DFE0-F800-FB46-BCA5-713BA24E80DA}">
      <dgm:prSet/>
      <dgm:spPr>
        <a:blipFill>
          <a:blip xmlns:r="http://schemas.openxmlformats.org/officeDocument/2006/relationships" r:embed="rId5">
            <a:duotone>
              <a:prstClr val="black"/>
              <a:srgbClr val="163258">
                <a:tint val="45000"/>
                <a:satMod val="400000"/>
              </a:srgbClr>
            </a:duotone>
          </a:blip>
          <a:srcRect/>
          <a:stretch>
            <a:fillRect t="-8000" b="-8000"/>
          </a:stretch>
        </a:blipFill>
      </dgm:spPr>
      <dgm:t>
        <a:bodyPr/>
        <a:lstStyle/>
        <a:p>
          <a:endParaRPr lang="en-US"/>
        </a:p>
      </dgm:t>
    </dgm:pt>
    <dgm:pt modelId="{D28BA1AD-82B3-1349-A254-194CD584C7B3}">
      <dgm:prSet custT="1"/>
      <dgm:spPr/>
      <dgm:t>
        <a:bodyPr/>
        <a:lstStyle/>
        <a:p>
          <a:r>
            <a:rPr lang="en-US" altLang="en-US" sz="2400" b="0" i="0" dirty="0">
              <a:latin typeface="Glober" pitchFamily="2" charset="77"/>
            </a:rPr>
            <a:t>Literacy &amp; Language</a:t>
          </a:r>
        </a:p>
      </dgm:t>
    </dgm:pt>
    <dgm:pt modelId="{C4F418D5-45C2-AB49-A48A-ED7CEA6CCCA3}" type="sibTrans" cxnId="{3998B466-F1B4-1344-9AED-C28E59A8DA81}">
      <dgm:prSet/>
      <dgm:spPr>
        <a:blipFill>
          <a:blip xmlns:r="http://schemas.openxmlformats.org/officeDocument/2006/relationships" r:embed="rId6">
            <a:duotone>
              <a:prstClr val="black"/>
              <a:srgbClr val="163258">
                <a:tint val="45000"/>
                <a:satMod val="400000"/>
              </a:srgbClr>
            </a:duotone>
          </a:blip>
          <a:srcRect/>
          <a:stretch>
            <a:fillRect t="-8000" b="-8000"/>
          </a:stretch>
        </a:blipFill>
      </dgm:spPr>
      <dgm:t>
        <a:bodyPr/>
        <a:lstStyle/>
        <a:p>
          <a:endParaRPr lang="en-US"/>
        </a:p>
      </dgm:t>
    </dgm:pt>
    <dgm:pt modelId="{AEB4ED2D-F830-F546-A667-A0B584824DA1}" type="parTrans" cxnId="{3998B466-F1B4-1344-9AED-C28E59A8DA81}">
      <dgm:prSet/>
      <dgm:spPr/>
      <dgm:t>
        <a:bodyPr/>
        <a:lstStyle/>
        <a:p>
          <a:endParaRPr lang="en-US"/>
        </a:p>
      </dgm:t>
    </dgm:pt>
    <dgm:pt modelId="{55EBCC89-180B-804F-B843-3A22F7E4A0E0}">
      <dgm:prSet phldrT="[Text]" custT="1"/>
      <dgm:spPr/>
      <dgm:t>
        <a:bodyPr/>
        <a:lstStyle/>
        <a:p>
          <a:pPr>
            <a:buClr>
              <a:srgbClr val="FAB900"/>
            </a:buClr>
            <a:buFont typeface="Wingdings 2" panose="05020102010507070707" pitchFamily="18" charset="2"/>
            <a:buChar char=""/>
          </a:pPr>
          <a:endParaRPr lang="en-US" sz="2400" b="1" dirty="0"/>
        </a:p>
      </dgm:t>
    </dgm:pt>
    <dgm:pt modelId="{2A7EAEF5-EB86-1542-BB87-1E2F00B98FBD}" type="parTrans" cxnId="{BB869F74-BC86-C148-B15B-5053CA21F512}">
      <dgm:prSet/>
      <dgm:spPr/>
      <dgm:t>
        <a:bodyPr/>
        <a:lstStyle/>
        <a:p>
          <a:endParaRPr lang="en-US"/>
        </a:p>
      </dgm:t>
    </dgm:pt>
    <dgm:pt modelId="{1086ACDE-E9B7-994B-AAFB-C1D3D8BBB5AA}" type="sibTrans" cxnId="{BB869F74-BC86-C148-B15B-5053CA21F512}">
      <dgm:prSet/>
      <dgm:spPr>
        <a:blipFill dpi="0" rotWithShape="1">
          <a:blip xmlns:r="http://schemas.openxmlformats.org/officeDocument/2006/relationships" r:embed="rId7">
            <a:duotone>
              <a:schemeClr val="accent5">
                <a:shade val="45000"/>
                <a:satMod val="135000"/>
              </a:schemeClr>
              <a:prstClr val="white"/>
            </a:duotone>
            <a:extLst>
              <a:ext uri="{28A0092B-C50C-407E-A947-70E740481C1C}">
                <a14:useLocalDpi xmlns:a14="http://schemas.microsoft.com/office/drawing/2010/main" val="0"/>
              </a:ext>
            </a:extLst>
          </a:blip>
          <a:srcRect/>
          <a:stretch>
            <a:fillRect l="-33000" r="-33000"/>
          </a:stretch>
        </a:blipFill>
      </dgm:spPr>
      <dgm:t>
        <a:bodyPr/>
        <a:lstStyle/>
        <a:p>
          <a:endParaRPr lang="en-US"/>
        </a:p>
      </dgm:t>
    </dgm:pt>
    <dgm:pt modelId="{101CCE7B-3080-AE4E-8BEC-F3C56B52CFD0}" type="pres">
      <dgm:prSet presAssocID="{2CFDB8AB-59AA-5C40-8366-B0AD0B0764A2}" presName="Name0" presStyleCnt="0">
        <dgm:presLayoutVars>
          <dgm:chMax val="7"/>
          <dgm:chPref val="7"/>
          <dgm:dir/>
        </dgm:presLayoutVars>
      </dgm:prSet>
      <dgm:spPr/>
    </dgm:pt>
    <dgm:pt modelId="{E9820239-F45F-2546-A31D-815B076944BD}" type="pres">
      <dgm:prSet presAssocID="{2CFDB8AB-59AA-5C40-8366-B0AD0B0764A2}" presName="Name1" presStyleCnt="0"/>
      <dgm:spPr/>
    </dgm:pt>
    <dgm:pt modelId="{6AB8124A-7FA4-7F4F-86EC-5BA4610D514A}" type="pres">
      <dgm:prSet presAssocID="{1086ACDE-E9B7-994B-AAFB-C1D3D8BBB5AA}" presName="picture_1" presStyleCnt="0"/>
      <dgm:spPr/>
    </dgm:pt>
    <dgm:pt modelId="{23C085B1-3740-DF47-AD8B-08983B6DC4D7}" type="pres">
      <dgm:prSet presAssocID="{1086ACDE-E9B7-994B-AAFB-C1D3D8BBB5AA}" presName="pictureRepeatNode" presStyleLbl="alignImgPlace1" presStyleIdx="0" presStyleCnt="7" custScaleX="86441" custScaleY="89167"/>
      <dgm:spPr/>
    </dgm:pt>
    <dgm:pt modelId="{508FEEBF-64A6-EE49-B462-9849E2759ADC}" type="pres">
      <dgm:prSet presAssocID="{55EBCC89-180B-804F-B843-3A22F7E4A0E0}" presName="text_1" presStyleLbl="node1" presStyleIdx="0" presStyleCnt="0">
        <dgm:presLayoutVars>
          <dgm:bulletEnabled val="1"/>
        </dgm:presLayoutVars>
      </dgm:prSet>
      <dgm:spPr/>
    </dgm:pt>
    <dgm:pt modelId="{FFCEBF12-94BB-B848-B217-F7BC9F16A0B6}" type="pres">
      <dgm:prSet presAssocID="{70F63D35-C7A4-3346-AE0F-77D043854DB2}" presName="picture_2" presStyleCnt="0"/>
      <dgm:spPr/>
    </dgm:pt>
    <dgm:pt modelId="{E519E463-E630-F449-92CB-C53C8EDFED9F}" type="pres">
      <dgm:prSet presAssocID="{70F63D35-C7A4-3346-AE0F-77D043854DB2}" presName="pictureRepeatNode" presStyleLbl="alignImgPlace1" presStyleIdx="1" presStyleCnt="7" custScaleX="99625"/>
      <dgm:spPr/>
    </dgm:pt>
    <dgm:pt modelId="{96A7A49A-4BD8-1546-A0F5-CFE7EF810F50}" type="pres">
      <dgm:prSet presAssocID="{87EC4AD4-A9AC-EA43-8083-C60D16AD0D0E}" presName="line_2" presStyleLbl="parChTrans1D1" presStyleIdx="0" presStyleCnt="6"/>
      <dgm:spPr/>
    </dgm:pt>
    <dgm:pt modelId="{FB87B602-08C0-0B47-A9DB-D0230CBAC30F}" type="pres">
      <dgm:prSet presAssocID="{87EC4AD4-A9AC-EA43-8083-C60D16AD0D0E}" presName="textparent_2" presStyleLbl="node1" presStyleIdx="0" presStyleCnt="0"/>
      <dgm:spPr/>
    </dgm:pt>
    <dgm:pt modelId="{33330CA9-3540-5249-9B80-A80275854368}" type="pres">
      <dgm:prSet presAssocID="{87EC4AD4-A9AC-EA43-8083-C60D16AD0D0E}" presName="text_2" presStyleLbl="revTx" presStyleIdx="0" presStyleCnt="6">
        <dgm:presLayoutVars>
          <dgm:bulletEnabled val="1"/>
        </dgm:presLayoutVars>
      </dgm:prSet>
      <dgm:spPr/>
    </dgm:pt>
    <dgm:pt modelId="{A0AD78E6-D191-C145-B1C4-7824A6C76E8C}" type="pres">
      <dgm:prSet presAssocID="{C4F418D5-45C2-AB49-A48A-ED7CEA6CCCA3}" presName="picture_3" presStyleCnt="0"/>
      <dgm:spPr/>
    </dgm:pt>
    <dgm:pt modelId="{6AF10EF9-197E-2F49-A7D0-F43339276B4C}" type="pres">
      <dgm:prSet presAssocID="{C4F418D5-45C2-AB49-A48A-ED7CEA6CCCA3}" presName="pictureRepeatNode" presStyleLbl="alignImgPlace1" presStyleIdx="2" presStyleCnt="7"/>
      <dgm:spPr/>
    </dgm:pt>
    <dgm:pt modelId="{951D291C-53DE-BC42-A4E4-900A4C1A8774}" type="pres">
      <dgm:prSet presAssocID="{D28BA1AD-82B3-1349-A254-194CD584C7B3}" presName="line_3" presStyleLbl="parChTrans1D1" presStyleIdx="1" presStyleCnt="6"/>
      <dgm:spPr/>
    </dgm:pt>
    <dgm:pt modelId="{BF00EC22-B1DD-2645-BEE2-E62637E571DF}" type="pres">
      <dgm:prSet presAssocID="{D28BA1AD-82B3-1349-A254-194CD584C7B3}" presName="textparent_3" presStyleLbl="node1" presStyleIdx="0" presStyleCnt="0"/>
      <dgm:spPr/>
    </dgm:pt>
    <dgm:pt modelId="{ACE9EBE2-B60B-DD40-A6FB-B6B053F8AE7C}" type="pres">
      <dgm:prSet presAssocID="{D28BA1AD-82B3-1349-A254-194CD584C7B3}" presName="text_3" presStyleLbl="revTx" presStyleIdx="1" presStyleCnt="6" custScaleX="201780">
        <dgm:presLayoutVars>
          <dgm:bulletEnabled val="1"/>
        </dgm:presLayoutVars>
      </dgm:prSet>
      <dgm:spPr/>
    </dgm:pt>
    <dgm:pt modelId="{0AB06D67-9D67-A641-A0F6-7CCE09C772AA}" type="pres">
      <dgm:prSet presAssocID="{346A7DF4-1D16-0C4E-B3D9-CEE3DE872B07}" presName="picture_4" presStyleCnt="0"/>
      <dgm:spPr/>
    </dgm:pt>
    <dgm:pt modelId="{18400FD6-F890-F744-9B74-4C312F101C72}" type="pres">
      <dgm:prSet presAssocID="{346A7DF4-1D16-0C4E-B3D9-CEE3DE872B07}" presName="pictureRepeatNode" presStyleLbl="alignImgPlace1" presStyleIdx="3" presStyleCnt="7"/>
      <dgm:spPr/>
    </dgm:pt>
    <dgm:pt modelId="{8848F363-A110-8442-9CC4-84C153E3CFF4}" type="pres">
      <dgm:prSet presAssocID="{AA16FB02-059E-784E-A57A-64A1923DF1C7}" presName="line_4" presStyleLbl="parChTrans1D1" presStyleIdx="2" presStyleCnt="6"/>
      <dgm:spPr/>
    </dgm:pt>
    <dgm:pt modelId="{5DB6CDCB-523E-2547-9388-7C85CFCCEEC7}" type="pres">
      <dgm:prSet presAssocID="{AA16FB02-059E-784E-A57A-64A1923DF1C7}" presName="textparent_4" presStyleLbl="node1" presStyleIdx="0" presStyleCnt="0"/>
      <dgm:spPr/>
    </dgm:pt>
    <dgm:pt modelId="{DC50C7F9-7CC5-C148-BBC1-F6E669C186A2}" type="pres">
      <dgm:prSet presAssocID="{AA16FB02-059E-784E-A57A-64A1923DF1C7}" presName="text_4" presStyleLbl="revTx" presStyleIdx="2" presStyleCnt="6">
        <dgm:presLayoutVars>
          <dgm:bulletEnabled val="1"/>
        </dgm:presLayoutVars>
      </dgm:prSet>
      <dgm:spPr/>
    </dgm:pt>
    <dgm:pt modelId="{75E892FD-F017-C24E-9995-77B3FA4A7EE1}" type="pres">
      <dgm:prSet presAssocID="{CF669ED2-65AA-2F44-BAF1-E6797BD6FCFF}" presName="picture_5" presStyleCnt="0"/>
      <dgm:spPr/>
    </dgm:pt>
    <dgm:pt modelId="{B6ECFC44-BD37-C444-8B44-1045B889B02E}" type="pres">
      <dgm:prSet presAssocID="{CF669ED2-65AA-2F44-BAF1-E6797BD6FCFF}" presName="pictureRepeatNode" presStyleLbl="alignImgPlace1" presStyleIdx="4" presStyleCnt="7"/>
      <dgm:spPr/>
    </dgm:pt>
    <dgm:pt modelId="{8A8ACED5-106A-3E43-9CC9-6C24F9D1AA28}" type="pres">
      <dgm:prSet presAssocID="{9324E685-42C1-0745-A577-9995983F4BF9}" presName="line_5" presStyleLbl="parChTrans1D1" presStyleIdx="3" presStyleCnt="6"/>
      <dgm:spPr/>
    </dgm:pt>
    <dgm:pt modelId="{CC5CBFEF-9769-9240-8286-80A2D722A8A6}" type="pres">
      <dgm:prSet presAssocID="{9324E685-42C1-0745-A577-9995983F4BF9}" presName="textparent_5" presStyleLbl="node1" presStyleIdx="0" presStyleCnt="0"/>
      <dgm:spPr/>
    </dgm:pt>
    <dgm:pt modelId="{A7997297-CDAD-914B-8C7A-9AA753DA8F69}" type="pres">
      <dgm:prSet presAssocID="{9324E685-42C1-0745-A577-9995983F4BF9}" presName="text_5" presStyleLbl="revTx" presStyleIdx="3" presStyleCnt="6">
        <dgm:presLayoutVars>
          <dgm:bulletEnabled val="1"/>
        </dgm:presLayoutVars>
      </dgm:prSet>
      <dgm:spPr/>
    </dgm:pt>
    <dgm:pt modelId="{6896C04E-A666-9C4D-B062-BABD9F89E472}" type="pres">
      <dgm:prSet presAssocID="{EE3DA21D-D7A4-6146-98BF-B22BC640DD49}" presName="picture_6" presStyleCnt="0"/>
      <dgm:spPr/>
    </dgm:pt>
    <dgm:pt modelId="{402CA276-C577-584E-B2B4-358089F0071C}" type="pres">
      <dgm:prSet presAssocID="{EE3DA21D-D7A4-6146-98BF-B22BC640DD49}" presName="pictureRepeatNode" presStyleLbl="alignImgPlace1" presStyleIdx="5" presStyleCnt="7"/>
      <dgm:spPr/>
    </dgm:pt>
    <dgm:pt modelId="{A66CF0F4-BCC1-C742-BBB3-F18FA21339D7}" type="pres">
      <dgm:prSet presAssocID="{1666F39F-630D-3846-A315-BCD2E66C9F65}" presName="line_6" presStyleLbl="parChTrans1D1" presStyleIdx="4" presStyleCnt="6"/>
      <dgm:spPr/>
    </dgm:pt>
    <dgm:pt modelId="{5D5D1D22-8A05-E441-A74B-4E3D9E6D1BF8}" type="pres">
      <dgm:prSet presAssocID="{1666F39F-630D-3846-A315-BCD2E66C9F65}" presName="textparent_6" presStyleLbl="node1" presStyleIdx="0" presStyleCnt="0"/>
      <dgm:spPr/>
    </dgm:pt>
    <dgm:pt modelId="{F8D32488-2AC4-FE40-A58F-0BB0EFA400CD}" type="pres">
      <dgm:prSet presAssocID="{1666F39F-630D-3846-A315-BCD2E66C9F65}" presName="text_6" presStyleLbl="revTx" presStyleIdx="4" presStyleCnt="6" custScaleY="132622">
        <dgm:presLayoutVars>
          <dgm:bulletEnabled val="1"/>
        </dgm:presLayoutVars>
      </dgm:prSet>
      <dgm:spPr/>
    </dgm:pt>
    <dgm:pt modelId="{225E4769-E556-864C-AE6E-BB90BFE5B910}" type="pres">
      <dgm:prSet presAssocID="{588BAAA0-CEDA-D34F-97DA-45A2830CFE79}" presName="picture_7" presStyleCnt="0"/>
      <dgm:spPr/>
    </dgm:pt>
    <dgm:pt modelId="{089BB362-28D3-2340-90C4-4BE9393010BF}" type="pres">
      <dgm:prSet presAssocID="{588BAAA0-CEDA-D34F-97DA-45A2830CFE79}" presName="pictureRepeatNode" presStyleLbl="alignImgPlace1" presStyleIdx="6" presStyleCnt="7" custLinFactNeighborY="14946"/>
      <dgm:spPr/>
    </dgm:pt>
    <dgm:pt modelId="{4BAF1315-2A2D-B147-A5FF-85169E9E07E6}" type="pres">
      <dgm:prSet presAssocID="{B3F8417D-E0A1-2D48-ABCA-1188FB608157}" presName="line_7" presStyleLbl="parChTrans1D1" presStyleIdx="5" presStyleCnt="6"/>
      <dgm:spPr/>
    </dgm:pt>
    <dgm:pt modelId="{66802252-565A-F146-B7D5-CF4CAC58F52B}" type="pres">
      <dgm:prSet presAssocID="{B3F8417D-E0A1-2D48-ABCA-1188FB608157}" presName="textparent_7" presStyleLbl="node1" presStyleIdx="0" presStyleCnt="0"/>
      <dgm:spPr/>
    </dgm:pt>
    <dgm:pt modelId="{73A1E847-C450-584D-A680-34C16C505976}" type="pres">
      <dgm:prSet presAssocID="{B3F8417D-E0A1-2D48-ABCA-1188FB608157}" presName="text_7" presStyleLbl="revTx" presStyleIdx="5" presStyleCnt="6" custScaleX="170766">
        <dgm:presLayoutVars>
          <dgm:bulletEnabled val="1"/>
        </dgm:presLayoutVars>
      </dgm:prSet>
      <dgm:spPr/>
    </dgm:pt>
  </dgm:ptLst>
  <dgm:cxnLst>
    <dgm:cxn modelId="{BC0B9903-FBB4-AE4E-8CCA-EC941CD55860}" type="presOf" srcId="{C4F418D5-45C2-AB49-A48A-ED7CEA6CCCA3}" destId="{6AF10EF9-197E-2F49-A7D0-F43339276B4C}" srcOrd="0" destOrd="0" presId="urn:microsoft.com/office/officeart/2008/layout/CircularPictureCallout"/>
    <dgm:cxn modelId="{ECE1FC04-91E1-9342-BD43-EBC23BCA1393}" type="presOf" srcId="{9324E685-42C1-0745-A577-9995983F4BF9}" destId="{A7997297-CDAD-914B-8C7A-9AA753DA8F69}" srcOrd="0" destOrd="0" presId="urn:microsoft.com/office/officeart/2008/layout/CircularPictureCallout"/>
    <dgm:cxn modelId="{6A907608-ED07-A943-8203-907BB422ABE6}" srcId="{2CFDB8AB-59AA-5C40-8366-B0AD0B0764A2}" destId="{9324E685-42C1-0745-A577-9995983F4BF9}" srcOrd="4" destOrd="0" parTransId="{7A840616-8BCB-0145-8327-5B3E35263546}" sibTransId="{CF669ED2-65AA-2F44-BAF1-E6797BD6FCFF}"/>
    <dgm:cxn modelId="{0362D009-2A8F-8C47-871E-2C1A75B8C73C}" type="presOf" srcId="{55EBCC89-180B-804F-B843-3A22F7E4A0E0}" destId="{508FEEBF-64A6-EE49-B462-9849E2759ADC}" srcOrd="0" destOrd="0" presId="urn:microsoft.com/office/officeart/2008/layout/CircularPictureCallout"/>
    <dgm:cxn modelId="{E5537C33-BAA1-9847-BDD0-38FA7C0D3988}" srcId="{2CFDB8AB-59AA-5C40-8366-B0AD0B0764A2}" destId="{1666F39F-630D-3846-A315-BCD2E66C9F65}" srcOrd="5" destOrd="0" parTransId="{9A319C65-D794-1147-84CC-AB26F3B1265C}" sibTransId="{EE3DA21D-D7A4-6146-98BF-B22BC640DD49}"/>
    <dgm:cxn modelId="{3998B466-F1B4-1344-9AED-C28E59A8DA81}" srcId="{2CFDB8AB-59AA-5C40-8366-B0AD0B0764A2}" destId="{D28BA1AD-82B3-1349-A254-194CD584C7B3}" srcOrd="2" destOrd="0" parTransId="{AEB4ED2D-F830-F546-A667-A0B584824DA1}" sibTransId="{C4F418D5-45C2-AB49-A48A-ED7CEA6CCCA3}"/>
    <dgm:cxn modelId="{BC5EFF52-DF86-E841-AD8D-7E0C79E93BAA}" srcId="{2CFDB8AB-59AA-5C40-8366-B0AD0B0764A2}" destId="{87EC4AD4-A9AC-EA43-8083-C60D16AD0D0E}" srcOrd="1" destOrd="0" parTransId="{D48D7611-60EE-894A-8D71-EF37C2001E04}" sibTransId="{70F63D35-C7A4-3346-AE0F-77D043854DB2}"/>
    <dgm:cxn modelId="{BB869F74-BC86-C148-B15B-5053CA21F512}" srcId="{2CFDB8AB-59AA-5C40-8366-B0AD0B0764A2}" destId="{55EBCC89-180B-804F-B843-3A22F7E4A0E0}" srcOrd="0" destOrd="0" parTransId="{2A7EAEF5-EB86-1542-BB87-1E2F00B98FBD}" sibTransId="{1086ACDE-E9B7-994B-AAFB-C1D3D8BBB5AA}"/>
    <dgm:cxn modelId="{5A698E90-BFE7-EF4C-B924-942C073B5662}" type="presOf" srcId="{CF669ED2-65AA-2F44-BAF1-E6797BD6FCFF}" destId="{B6ECFC44-BD37-C444-8B44-1045B889B02E}" srcOrd="0" destOrd="0" presId="urn:microsoft.com/office/officeart/2008/layout/CircularPictureCallout"/>
    <dgm:cxn modelId="{F7F4F490-9B75-B942-8D7D-F3375419DCE1}" type="presOf" srcId="{2CFDB8AB-59AA-5C40-8366-B0AD0B0764A2}" destId="{101CCE7B-3080-AE4E-8BEC-F3C56B52CFD0}" srcOrd="0" destOrd="0" presId="urn:microsoft.com/office/officeart/2008/layout/CircularPictureCallout"/>
    <dgm:cxn modelId="{45889FA0-6B8C-7244-9C8A-AF82DA238E69}" type="presOf" srcId="{EE3DA21D-D7A4-6146-98BF-B22BC640DD49}" destId="{402CA276-C577-584E-B2B4-358089F0071C}" srcOrd="0" destOrd="0" presId="urn:microsoft.com/office/officeart/2008/layout/CircularPictureCallout"/>
    <dgm:cxn modelId="{5C1EAEAF-092F-9D41-B460-FC8F15CA3D4D}" type="presOf" srcId="{346A7DF4-1D16-0C4E-B3D9-CEE3DE872B07}" destId="{18400FD6-F890-F744-9B74-4C312F101C72}" srcOrd="0" destOrd="0" presId="urn:microsoft.com/office/officeart/2008/layout/CircularPictureCallout"/>
    <dgm:cxn modelId="{1B8028BB-3793-FE42-9658-FDCE8CBC9453}" type="presOf" srcId="{1086ACDE-E9B7-994B-AAFB-C1D3D8BBB5AA}" destId="{23C085B1-3740-DF47-AD8B-08983B6DC4D7}" srcOrd="0" destOrd="0" presId="urn:microsoft.com/office/officeart/2008/layout/CircularPictureCallout"/>
    <dgm:cxn modelId="{61CEA1C1-B59E-7E4F-AA93-2A60EBFAC5B6}" type="presOf" srcId="{70F63D35-C7A4-3346-AE0F-77D043854DB2}" destId="{E519E463-E630-F449-92CB-C53C8EDFED9F}" srcOrd="0" destOrd="0" presId="urn:microsoft.com/office/officeart/2008/layout/CircularPictureCallout"/>
    <dgm:cxn modelId="{4A08D1C3-DAAD-634F-9D1A-A13D958FB9D3}" type="presOf" srcId="{D28BA1AD-82B3-1349-A254-194CD584C7B3}" destId="{ACE9EBE2-B60B-DD40-A6FB-B6B053F8AE7C}" srcOrd="0" destOrd="0" presId="urn:microsoft.com/office/officeart/2008/layout/CircularPictureCallout"/>
    <dgm:cxn modelId="{7D1444C5-753C-AC49-B4B6-E3CCA99F8A7C}" type="presOf" srcId="{AA16FB02-059E-784E-A57A-64A1923DF1C7}" destId="{DC50C7F9-7CC5-C148-BBC1-F6E669C186A2}" srcOrd="0" destOrd="0" presId="urn:microsoft.com/office/officeart/2008/layout/CircularPictureCallout"/>
    <dgm:cxn modelId="{77377AC7-5030-424C-97A2-55FBCA48800D}" srcId="{2CFDB8AB-59AA-5C40-8366-B0AD0B0764A2}" destId="{AA16FB02-059E-784E-A57A-64A1923DF1C7}" srcOrd="3" destOrd="0" parTransId="{1428E310-5186-B74A-8029-A85288A086BC}" sibTransId="{346A7DF4-1D16-0C4E-B3D9-CEE3DE872B07}"/>
    <dgm:cxn modelId="{F80097CD-F52A-3348-A6D7-9F4158879B05}" type="presOf" srcId="{1666F39F-630D-3846-A315-BCD2E66C9F65}" destId="{F8D32488-2AC4-FE40-A58F-0BB0EFA400CD}" srcOrd="0" destOrd="0" presId="urn:microsoft.com/office/officeart/2008/layout/CircularPictureCallout"/>
    <dgm:cxn modelId="{4C01E8D2-74D7-0548-B3EF-14F0FBB52D74}" type="presOf" srcId="{B3F8417D-E0A1-2D48-ABCA-1188FB608157}" destId="{73A1E847-C450-584D-A680-34C16C505976}" srcOrd="0" destOrd="0" presId="urn:microsoft.com/office/officeart/2008/layout/CircularPictureCallout"/>
    <dgm:cxn modelId="{BBAD92DC-0B97-B54F-91C3-C4E7CD7814F0}" type="presOf" srcId="{87EC4AD4-A9AC-EA43-8083-C60D16AD0D0E}" destId="{33330CA9-3540-5249-9B80-A80275854368}" srcOrd="0" destOrd="0" presId="urn:microsoft.com/office/officeart/2008/layout/CircularPictureCallout"/>
    <dgm:cxn modelId="{D4C6DFE0-F800-FB46-BCA5-713BA24E80DA}" srcId="{2CFDB8AB-59AA-5C40-8366-B0AD0B0764A2}" destId="{B3F8417D-E0A1-2D48-ABCA-1188FB608157}" srcOrd="6" destOrd="0" parTransId="{5625B937-DD6A-7948-9DAF-B9E26B617143}" sibTransId="{588BAAA0-CEDA-D34F-97DA-45A2830CFE79}"/>
    <dgm:cxn modelId="{F11106E6-1A7C-9040-BB9A-622FE2F58634}" type="presOf" srcId="{588BAAA0-CEDA-D34F-97DA-45A2830CFE79}" destId="{089BB362-28D3-2340-90C4-4BE9393010BF}" srcOrd="0" destOrd="0" presId="urn:microsoft.com/office/officeart/2008/layout/CircularPictureCallout"/>
    <dgm:cxn modelId="{2C1F8073-ED8E-F744-BBED-2050A37D819F}" type="presParOf" srcId="{101CCE7B-3080-AE4E-8BEC-F3C56B52CFD0}" destId="{E9820239-F45F-2546-A31D-815B076944BD}" srcOrd="0" destOrd="0" presId="urn:microsoft.com/office/officeart/2008/layout/CircularPictureCallout"/>
    <dgm:cxn modelId="{0A35BC34-8AF8-C841-9E84-8EC498C6D1B6}" type="presParOf" srcId="{E9820239-F45F-2546-A31D-815B076944BD}" destId="{6AB8124A-7FA4-7F4F-86EC-5BA4610D514A}" srcOrd="0" destOrd="0" presId="urn:microsoft.com/office/officeart/2008/layout/CircularPictureCallout"/>
    <dgm:cxn modelId="{2878D8D2-09FE-6243-AB94-A69FE11C8796}" type="presParOf" srcId="{6AB8124A-7FA4-7F4F-86EC-5BA4610D514A}" destId="{23C085B1-3740-DF47-AD8B-08983B6DC4D7}" srcOrd="0" destOrd="0" presId="urn:microsoft.com/office/officeart/2008/layout/CircularPictureCallout"/>
    <dgm:cxn modelId="{11BC87AC-F2F8-B646-A5DE-9B5167B68B9D}" type="presParOf" srcId="{E9820239-F45F-2546-A31D-815B076944BD}" destId="{508FEEBF-64A6-EE49-B462-9849E2759ADC}" srcOrd="1" destOrd="0" presId="urn:microsoft.com/office/officeart/2008/layout/CircularPictureCallout"/>
    <dgm:cxn modelId="{8C181727-3E71-CD46-BD82-9EC097280A2F}" type="presParOf" srcId="{E9820239-F45F-2546-A31D-815B076944BD}" destId="{FFCEBF12-94BB-B848-B217-F7BC9F16A0B6}" srcOrd="2" destOrd="0" presId="urn:microsoft.com/office/officeart/2008/layout/CircularPictureCallout"/>
    <dgm:cxn modelId="{83E447F6-0890-F64E-B7B4-2C754381051A}" type="presParOf" srcId="{FFCEBF12-94BB-B848-B217-F7BC9F16A0B6}" destId="{E519E463-E630-F449-92CB-C53C8EDFED9F}" srcOrd="0" destOrd="0" presId="urn:microsoft.com/office/officeart/2008/layout/CircularPictureCallout"/>
    <dgm:cxn modelId="{7F61BD4D-589E-CA4B-8E5D-4B531E87BD89}" type="presParOf" srcId="{E9820239-F45F-2546-A31D-815B076944BD}" destId="{96A7A49A-4BD8-1546-A0F5-CFE7EF810F50}" srcOrd="3" destOrd="0" presId="urn:microsoft.com/office/officeart/2008/layout/CircularPictureCallout"/>
    <dgm:cxn modelId="{C0A99774-9A4C-F34E-A2A7-69C10DDEAF68}" type="presParOf" srcId="{E9820239-F45F-2546-A31D-815B076944BD}" destId="{FB87B602-08C0-0B47-A9DB-D0230CBAC30F}" srcOrd="4" destOrd="0" presId="urn:microsoft.com/office/officeart/2008/layout/CircularPictureCallout"/>
    <dgm:cxn modelId="{B8176AE2-2FAB-984E-8971-B1EC1D09317C}" type="presParOf" srcId="{FB87B602-08C0-0B47-A9DB-D0230CBAC30F}" destId="{33330CA9-3540-5249-9B80-A80275854368}" srcOrd="0" destOrd="0" presId="urn:microsoft.com/office/officeart/2008/layout/CircularPictureCallout"/>
    <dgm:cxn modelId="{F7DC66AE-5EE4-0547-98AB-740629FAF683}" type="presParOf" srcId="{E9820239-F45F-2546-A31D-815B076944BD}" destId="{A0AD78E6-D191-C145-B1C4-7824A6C76E8C}" srcOrd="5" destOrd="0" presId="urn:microsoft.com/office/officeart/2008/layout/CircularPictureCallout"/>
    <dgm:cxn modelId="{7FFF3416-EF3A-0A43-9EBA-BE77B0B4890A}" type="presParOf" srcId="{A0AD78E6-D191-C145-B1C4-7824A6C76E8C}" destId="{6AF10EF9-197E-2F49-A7D0-F43339276B4C}" srcOrd="0" destOrd="0" presId="urn:microsoft.com/office/officeart/2008/layout/CircularPictureCallout"/>
    <dgm:cxn modelId="{26C5DE56-2EE0-EF4A-BCD0-BAC5519034B4}" type="presParOf" srcId="{E9820239-F45F-2546-A31D-815B076944BD}" destId="{951D291C-53DE-BC42-A4E4-900A4C1A8774}" srcOrd="6" destOrd="0" presId="urn:microsoft.com/office/officeart/2008/layout/CircularPictureCallout"/>
    <dgm:cxn modelId="{50173773-D17E-AD4A-862A-3EA2316CAACC}" type="presParOf" srcId="{E9820239-F45F-2546-A31D-815B076944BD}" destId="{BF00EC22-B1DD-2645-BEE2-E62637E571DF}" srcOrd="7" destOrd="0" presId="urn:microsoft.com/office/officeart/2008/layout/CircularPictureCallout"/>
    <dgm:cxn modelId="{0486F9B2-AF39-FA4F-A0FE-368CE371BA78}" type="presParOf" srcId="{BF00EC22-B1DD-2645-BEE2-E62637E571DF}" destId="{ACE9EBE2-B60B-DD40-A6FB-B6B053F8AE7C}" srcOrd="0" destOrd="0" presId="urn:microsoft.com/office/officeart/2008/layout/CircularPictureCallout"/>
    <dgm:cxn modelId="{AC22CFD6-DD9B-D643-80D0-10C760034199}" type="presParOf" srcId="{E9820239-F45F-2546-A31D-815B076944BD}" destId="{0AB06D67-9D67-A641-A0F6-7CCE09C772AA}" srcOrd="8" destOrd="0" presId="urn:microsoft.com/office/officeart/2008/layout/CircularPictureCallout"/>
    <dgm:cxn modelId="{2F004C2A-E8F9-B74C-83D1-3E78FD18455C}" type="presParOf" srcId="{0AB06D67-9D67-A641-A0F6-7CCE09C772AA}" destId="{18400FD6-F890-F744-9B74-4C312F101C72}" srcOrd="0" destOrd="0" presId="urn:microsoft.com/office/officeart/2008/layout/CircularPictureCallout"/>
    <dgm:cxn modelId="{E0DB3E52-FCCC-D34E-BD17-BCBF18161468}" type="presParOf" srcId="{E9820239-F45F-2546-A31D-815B076944BD}" destId="{8848F363-A110-8442-9CC4-84C153E3CFF4}" srcOrd="9" destOrd="0" presId="urn:microsoft.com/office/officeart/2008/layout/CircularPictureCallout"/>
    <dgm:cxn modelId="{ABCA4229-4214-5949-B685-A511036D6F7A}" type="presParOf" srcId="{E9820239-F45F-2546-A31D-815B076944BD}" destId="{5DB6CDCB-523E-2547-9388-7C85CFCCEEC7}" srcOrd="10" destOrd="0" presId="urn:microsoft.com/office/officeart/2008/layout/CircularPictureCallout"/>
    <dgm:cxn modelId="{BB63C0E0-8950-FB42-84B1-5F3975DF4D7B}" type="presParOf" srcId="{5DB6CDCB-523E-2547-9388-7C85CFCCEEC7}" destId="{DC50C7F9-7CC5-C148-BBC1-F6E669C186A2}" srcOrd="0" destOrd="0" presId="urn:microsoft.com/office/officeart/2008/layout/CircularPictureCallout"/>
    <dgm:cxn modelId="{77024E8F-DC8F-694C-8373-2DFE94D93D9D}" type="presParOf" srcId="{E9820239-F45F-2546-A31D-815B076944BD}" destId="{75E892FD-F017-C24E-9995-77B3FA4A7EE1}" srcOrd="11" destOrd="0" presId="urn:microsoft.com/office/officeart/2008/layout/CircularPictureCallout"/>
    <dgm:cxn modelId="{09D79B1A-3035-1049-9E70-050BB09DEA93}" type="presParOf" srcId="{75E892FD-F017-C24E-9995-77B3FA4A7EE1}" destId="{B6ECFC44-BD37-C444-8B44-1045B889B02E}" srcOrd="0" destOrd="0" presId="urn:microsoft.com/office/officeart/2008/layout/CircularPictureCallout"/>
    <dgm:cxn modelId="{AB2EDA81-7777-DF42-80F7-5618A9F492CE}" type="presParOf" srcId="{E9820239-F45F-2546-A31D-815B076944BD}" destId="{8A8ACED5-106A-3E43-9CC9-6C24F9D1AA28}" srcOrd="12" destOrd="0" presId="urn:microsoft.com/office/officeart/2008/layout/CircularPictureCallout"/>
    <dgm:cxn modelId="{0B0E8DAA-00F1-5B45-B181-DBA69C984488}" type="presParOf" srcId="{E9820239-F45F-2546-A31D-815B076944BD}" destId="{CC5CBFEF-9769-9240-8286-80A2D722A8A6}" srcOrd="13" destOrd="0" presId="urn:microsoft.com/office/officeart/2008/layout/CircularPictureCallout"/>
    <dgm:cxn modelId="{C0A2AA73-0C46-C349-9386-6735C755B5DE}" type="presParOf" srcId="{CC5CBFEF-9769-9240-8286-80A2D722A8A6}" destId="{A7997297-CDAD-914B-8C7A-9AA753DA8F69}" srcOrd="0" destOrd="0" presId="urn:microsoft.com/office/officeart/2008/layout/CircularPictureCallout"/>
    <dgm:cxn modelId="{719487E2-7709-A247-838C-1F7AF85FE19A}" type="presParOf" srcId="{E9820239-F45F-2546-A31D-815B076944BD}" destId="{6896C04E-A666-9C4D-B062-BABD9F89E472}" srcOrd="14" destOrd="0" presId="urn:microsoft.com/office/officeart/2008/layout/CircularPictureCallout"/>
    <dgm:cxn modelId="{555FA349-5E38-C64C-B0E6-8AA3A6C41DB0}" type="presParOf" srcId="{6896C04E-A666-9C4D-B062-BABD9F89E472}" destId="{402CA276-C577-584E-B2B4-358089F0071C}" srcOrd="0" destOrd="0" presId="urn:microsoft.com/office/officeart/2008/layout/CircularPictureCallout"/>
    <dgm:cxn modelId="{B1DBD0A1-281C-5540-B49E-D441EDE42D13}" type="presParOf" srcId="{E9820239-F45F-2546-A31D-815B076944BD}" destId="{A66CF0F4-BCC1-C742-BBB3-F18FA21339D7}" srcOrd="15" destOrd="0" presId="urn:microsoft.com/office/officeart/2008/layout/CircularPictureCallout"/>
    <dgm:cxn modelId="{8DA1A620-3405-C340-875E-5F96E94C910A}" type="presParOf" srcId="{E9820239-F45F-2546-A31D-815B076944BD}" destId="{5D5D1D22-8A05-E441-A74B-4E3D9E6D1BF8}" srcOrd="16" destOrd="0" presId="urn:microsoft.com/office/officeart/2008/layout/CircularPictureCallout"/>
    <dgm:cxn modelId="{A2BB24FA-618E-724F-B32A-892145C79FAF}" type="presParOf" srcId="{5D5D1D22-8A05-E441-A74B-4E3D9E6D1BF8}" destId="{F8D32488-2AC4-FE40-A58F-0BB0EFA400CD}" srcOrd="0" destOrd="0" presId="urn:microsoft.com/office/officeart/2008/layout/CircularPictureCallout"/>
    <dgm:cxn modelId="{D8B6BC06-6402-ED42-A9BC-B3A51D389056}" type="presParOf" srcId="{E9820239-F45F-2546-A31D-815B076944BD}" destId="{225E4769-E556-864C-AE6E-BB90BFE5B910}" srcOrd="17" destOrd="0" presId="urn:microsoft.com/office/officeart/2008/layout/CircularPictureCallout"/>
    <dgm:cxn modelId="{3A20AF50-053A-6546-B902-7302FA60EDB7}" type="presParOf" srcId="{225E4769-E556-864C-AE6E-BB90BFE5B910}" destId="{089BB362-28D3-2340-90C4-4BE9393010BF}" srcOrd="0" destOrd="0" presId="urn:microsoft.com/office/officeart/2008/layout/CircularPictureCallout"/>
    <dgm:cxn modelId="{545C6122-E559-1049-A370-6D79B5ADDA57}" type="presParOf" srcId="{E9820239-F45F-2546-A31D-815B076944BD}" destId="{4BAF1315-2A2D-B147-A5FF-85169E9E07E6}" srcOrd="18" destOrd="0" presId="urn:microsoft.com/office/officeart/2008/layout/CircularPictureCallout"/>
    <dgm:cxn modelId="{7851B9FB-0FF1-6D4E-BF13-55E9BDCE901E}" type="presParOf" srcId="{E9820239-F45F-2546-A31D-815B076944BD}" destId="{66802252-565A-F146-B7D5-CF4CAC58F52B}" srcOrd="19" destOrd="0" presId="urn:microsoft.com/office/officeart/2008/layout/CircularPictureCallout"/>
    <dgm:cxn modelId="{4B1DA688-7198-6843-86EC-1F7BB793A7AA}" type="presParOf" srcId="{66802252-565A-F146-B7D5-CF4CAC58F52B}" destId="{73A1E847-C450-584D-A680-34C16C505976}"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DA93C67-3625-2E4B-891C-4D69DDBF349D}"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en-US"/>
        </a:p>
      </dgm:t>
    </dgm:pt>
    <dgm:pt modelId="{D3EF3ABB-0247-B646-9038-707B593016CE}">
      <dgm:prSet phldrT="[Text]"/>
      <dgm:spPr>
        <a:solidFill>
          <a:schemeClr val="bg1">
            <a:lumMod val="50000"/>
          </a:schemeClr>
        </a:solidFill>
        <a:ln>
          <a:solidFill>
            <a:srgbClr val="163258"/>
          </a:solidFill>
        </a:ln>
      </dgm:spPr>
      <dgm:t>
        <a:bodyPr/>
        <a:lstStyle/>
        <a:p>
          <a:r>
            <a:rPr lang="en-US" b="0" i="0" dirty="0">
              <a:latin typeface="Glober" pitchFamily="2" charset="77"/>
            </a:rPr>
            <a:t>Goals</a:t>
          </a:r>
        </a:p>
      </dgm:t>
    </dgm:pt>
    <dgm:pt modelId="{41C56F5D-8AC6-374D-BBC8-EA4DDBDFC3BD}" type="parTrans" cxnId="{0DE70A5B-7C3E-2845-955C-ABCEA5075655}">
      <dgm:prSet/>
      <dgm:spPr/>
      <dgm:t>
        <a:bodyPr/>
        <a:lstStyle/>
        <a:p>
          <a:endParaRPr lang="en-US" b="0" i="0">
            <a:latin typeface="Glober" pitchFamily="2" charset="77"/>
          </a:endParaRPr>
        </a:p>
      </dgm:t>
    </dgm:pt>
    <dgm:pt modelId="{4EE2602A-82FB-3C4F-BEF6-A9848F76D4F1}" type="sibTrans" cxnId="{0DE70A5B-7C3E-2845-955C-ABCEA5075655}">
      <dgm:prSet/>
      <dgm:spPr/>
      <dgm:t>
        <a:bodyPr/>
        <a:lstStyle/>
        <a:p>
          <a:endParaRPr lang="en-US" b="0" i="0">
            <a:latin typeface="Glober" pitchFamily="2" charset="77"/>
          </a:endParaRPr>
        </a:p>
      </dgm:t>
    </dgm:pt>
    <dgm:pt modelId="{180C17EA-9DD2-5D43-BC11-ADB8521DBA4A}">
      <dgm:prSet phldrT="[Text]"/>
      <dgm:spPr>
        <a:ln>
          <a:solidFill>
            <a:srgbClr val="163258"/>
          </a:solidFill>
        </a:ln>
      </dgm:spPr>
      <dgm:t>
        <a:bodyPr/>
        <a:lstStyle/>
        <a:p>
          <a:r>
            <a:rPr lang="en-US" b="0" i="0" dirty="0">
              <a:latin typeface="Glober" pitchFamily="2" charset="77"/>
            </a:rPr>
            <a:t>Accountability</a:t>
          </a:r>
        </a:p>
      </dgm:t>
    </dgm:pt>
    <dgm:pt modelId="{1B4565D9-37DA-9C45-849C-6606382D5825}" type="parTrans" cxnId="{C51F9EBF-3916-C348-8EFA-35DC99D28C95}">
      <dgm:prSet/>
      <dgm:spPr>
        <a:ln>
          <a:solidFill>
            <a:srgbClr val="163258"/>
          </a:solidFill>
        </a:ln>
      </dgm:spPr>
      <dgm:t>
        <a:bodyPr/>
        <a:lstStyle/>
        <a:p>
          <a:endParaRPr lang="en-US" b="0" i="0">
            <a:latin typeface="Glober" pitchFamily="2" charset="77"/>
          </a:endParaRPr>
        </a:p>
      </dgm:t>
    </dgm:pt>
    <dgm:pt modelId="{A2162A24-DAF2-354A-A9D0-A05721D38F26}" type="sibTrans" cxnId="{C51F9EBF-3916-C348-8EFA-35DC99D28C95}">
      <dgm:prSet/>
      <dgm:spPr/>
      <dgm:t>
        <a:bodyPr/>
        <a:lstStyle/>
        <a:p>
          <a:endParaRPr lang="en-US" b="0" i="0">
            <a:latin typeface="Glober" pitchFamily="2" charset="77"/>
          </a:endParaRPr>
        </a:p>
      </dgm:t>
    </dgm:pt>
    <dgm:pt modelId="{4CF30C4C-6AEF-214F-8E12-EB96D884F921}">
      <dgm:prSet phldrT="[Text]"/>
      <dgm:spPr>
        <a:ln>
          <a:solidFill>
            <a:srgbClr val="163258"/>
          </a:solidFill>
        </a:ln>
      </dgm:spPr>
      <dgm:t>
        <a:bodyPr/>
        <a:lstStyle/>
        <a:p>
          <a:r>
            <a:rPr lang="en-US" b="0" i="0" dirty="0">
              <a:latin typeface="Glober" pitchFamily="2" charset="77"/>
            </a:rPr>
            <a:t>Risk Reduction</a:t>
          </a:r>
        </a:p>
      </dgm:t>
    </dgm:pt>
    <dgm:pt modelId="{96872D17-A58E-2A46-AE84-03949967F0BE}" type="parTrans" cxnId="{441822AA-3946-F84B-A824-D9176CA7BFFE}">
      <dgm:prSet/>
      <dgm:spPr>
        <a:ln>
          <a:solidFill>
            <a:srgbClr val="163258"/>
          </a:solidFill>
        </a:ln>
      </dgm:spPr>
      <dgm:t>
        <a:bodyPr/>
        <a:lstStyle/>
        <a:p>
          <a:endParaRPr lang="en-US" b="0" i="0">
            <a:latin typeface="Glober" pitchFamily="2" charset="77"/>
          </a:endParaRPr>
        </a:p>
      </dgm:t>
    </dgm:pt>
    <dgm:pt modelId="{CB44DEDF-D37B-164B-8D78-A6BDA4849B40}" type="sibTrans" cxnId="{441822AA-3946-F84B-A824-D9176CA7BFFE}">
      <dgm:prSet/>
      <dgm:spPr/>
      <dgm:t>
        <a:bodyPr/>
        <a:lstStyle/>
        <a:p>
          <a:endParaRPr lang="en-US" b="0" i="0">
            <a:latin typeface="Glober" pitchFamily="2" charset="77"/>
          </a:endParaRPr>
        </a:p>
      </dgm:t>
    </dgm:pt>
    <dgm:pt modelId="{EE1FF6F0-D5EC-A045-BFC4-1F9BB493E239}">
      <dgm:prSet phldrT="[Text]"/>
      <dgm:spPr>
        <a:solidFill>
          <a:schemeClr val="bg1">
            <a:lumMod val="50000"/>
          </a:schemeClr>
        </a:solidFill>
        <a:ln>
          <a:solidFill>
            <a:srgbClr val="163258"/>
          </a:solidFill>
        </a:ln>
      </dgm:spPr>
      <dgm:t>
        <a:bodyPr/>
        <a:lstStyle/>
        <a:p>
          <a:r>
            <a:rPr lang="en-US" b="0" i="0" dirty="0">
              <a:latin typeface="Glober" pitchFamily="2" charset="77"/>
            </a:rPr>
            <a:t>Process</a:t>
          </a:r>
        </a:p>
      </dgm:t>
    </dgm:pt>
    <dgm:pt modelId="{77BB8365-1FAA-0E40-BF5B-34FAE0D6C08D}" type="parTrans" cxnId="{920E99FC-515D-094D-AE9B-711FC25528FA}">
      <dgm:prSet/>
      <dgm:spPr/>
      <dgm:t>
        <a:bodyPr/>
        <a:lstStyle/>
        <a:p>
          <a:endParaRPr lang="en-US" b="0" i="0">
            <a:latin typeface="Glober" pitchFamily="2" charset="77"/>
          </a:endParaRPr>
        </a:p>
      </dgm:t>
    </dgm:pt>
    <dgm:pt modelId="{2B4CE549-0009-6A4C-AB9D-5FEF4EF9DC45}" type="sibTrans" cxnId="{920E99FC-515D-094D-AE9B-711FC25528FA}">
      <dgm:prSet/>
      <dgm:spPr/>
      <dgm:t>
        <a:bodyPr/>
        <a:lstStyle/>
        <a:p>
          <a:endParaRPr lang="en-US" b="0" i="0">
            <a:latin typeface="Glober" pitchFamily="2" charset="77"/>
          </a:endParaRPr>
        </a:p>
      </dgm:t>
    </dgm:pt>
    <dgm:pt modelId="{FFBDD268-E1E6-0243-A181-21EEE156E425}">
      <dgm:prSet phldrT="[Text]"/>
      <dgm:spPr>
        <a:ln>
          <a:solidFill>
            <a:srgbClr val="163258"/>
          </a:solidFill>
        </a:ln>
      </dgm:spPr>
      <dgm:t>
        <a:bodyPr/>
        <a:lstStyle/>
        <a:p>
          <a:r>
            <a:rPr lang="en-US" b="0" i="0" dirty="0">
              <a:latin typeface="Glober" pitchFamily="2" charset="77"/>
            </a:rPr>
            <a:t>Swift</a:t>
          </a:r>
        </a:p>
      </dgm:t>
    </dgm:pt>
    <dgm:pt modelId="{3741C6BD-0001-014D-B072-6F336BA0D0FA}" type="parTrans" cxnId="{BBCE6E99-99DB-1042-B203-0DE57C326D4D}">
      <dgm:prSet/>
      <dgm:spPr>
        <a:ln>
          <a:solidFill>
            <a:srgbClr val="163258"/>
          </a:solidFill>
        </a:ln>
      </dgm:spPr>
      <dgm:t>
        <a:bodyPr/>
        <a:lstStyle/>
        <a:p>
          <a:endParaRPr lang="en-US" b="0" i="0">
            <a:latin typeface="Glober" pitchFamily="2" charset="77"/>
          </a:endParaRPr>
        </a:p>
      </dgm:t>
    </dgm:pt>
    <dgm:pt modelId="{FDB05896-3F63-604B-83C6-AFEF3A4AD4F4}" type="sibTrans" cxnId="{BBCE6E99-99DB-1042-B203-0DE57C326D4D}">
      <dgm:prSet/>
      <dgm:spPr/>
      <dgm:t>
        <a:bodyPr/>
        <a:lstStyle/>
        <a:p>
          <a:endParaRPr lang="en-US" b="0" i="0">
            <a:latin typeface="Glober" pitchFamily="2" charset="77"/>
          </a:endParaRPr>
        </a:p>
      </dgm:t>
    </dgm:pt>
    <dgm:pt modelId="{103B67FA-E78B-DE45-AEE4-855419D68ECC}">
      <dgm:prSet phldrT="[Text]"/>
      <dgm:spPr>
        <a:ln>
          <a:solidFill>
            <a:srgbClr val="163258"/>
          </a:solidFill>
        </a:ln>
      </dgm:spPr>
      <dgm:t>
        <a:bodyPr/>
        <a:lstStyle/>
        <a:p>
          <a:r>
            <a:rPr lang="en-US" b="0" i="0" dirty="0">
              <a:latin typeface="Glober" pitchFamily="2" charset="77"/>
            </a:rPr>
            <a:t>Fair</a:t>
          </a:r>
        </a:p>
      </dgm:t>
    </dgm:pt>
    <dgm:pt modelId="{9DF45474-712F-3A49-AF1D-1E7C6E853CE6}" type="parTrans" cxnId="{C75A92AF-C682-8A41-943D-37D1464785BD}">
      <dgm:prSet/>
      <dgm:spPr>
        <a:ln>
          <a:solidFill>
            <a:srgbClr val="163258"/>
          </a:solidFill>
        </a:ln>
      </dgm:spPr>
      <dgm:t>
        <a:bodyPr/>
        <a:lstStyle/>
        <a:p>
          <a:endParaRPr lang="en-US" b="0" i="0">
            <a:latin typeface="Glober" pitchFamily="2" charset="77"/>
          </a:endParaRPr>
        </a:p>
      </dgm:t>
    </dgm:pt>
    <dgm:pt modelId="{8DC45EC7-9852-9B4E-A606-9BB1D07CF33D}" type="sibTrans" cxnId="{C75A92AF-C682-8A41-943D-37D1464785BD}">
      <dgm:prSet/>
      <dgm:spPr/>
      <dgm:t>
        <a:bodyPr/>
        <a:lstStyle/>
        <a:p>
          <a:endParaRPr lang="en-US" b="0" i="0">
            <a:latin typeface="Glober" pitchFamily="2" charset="77"/>
          </a:endParaRPr>
        </a:p>
      </dgm:t>
    </dgm:pt>
    <dgm:pt modelId="{10C46751-5A54-AB45-837E-8D83CE90DC55}">
      <dgm:prSet phldrT="[Text]"/>
      <dgm:spPr>
        <a:ln>
          <a:solidFill>
            <a:srgbClr val="163258"/>
          </a:solidFill>
        </a:ln>
      </dgm:spPr>
      <dgm:t>
        <a:bodyPr/>
        <a:lstStyle/>
        <a:p>
          <a:r>
            <a:rPr lang="en-US" b="0" i="0" dirty="0">
              <a:latin typeface="Glober" pitchFamily="2" charset="77"/>
            </a:rPr>
            <a:t>Certain</a:t>
          </a:r>
        </a:p>
      </dgm:t>
    </dgm:pt>
    <dgm:pt modelId="{7965F7DF-D943-0841-BBA2-80DF50933EA1}" type="parTrans" cxnId="{C8CA5D29-F02E-4647-9D41-FB503ED489EB}">
      <dgm:prSet/>
      <dgm:spPr>
        <a:ln>
          <a:solidFill>
            <a:srgbClr val="163258"/>
          </a:solidFill>
        </a:ln>
      </dgm:spPr>
      <dgm:t>
        <a:bodyPr/>
        <a:lstStyle/>
        <a:p>
          <a:endParaRPr lang="en-US" b="0" i="0">
            <a:latin typeface="Glober" pitchFamily="2" charset="77"/>
          </a:endParaRPr>
        </a:p>
      </dgm:t>
    </dgm:pt>
    <dgm:pt modelId="{8A4D96F8-E564-114A-B9AC-F8B0A9C75B1A}" type="sibTrans" cxnId="{C8CA5D29-F02E-4647-9D41-FB503ED489EB}">
      <dgm:prSet/>
      <dgm:spPr/>
      <dgm:t>
        <a:bodyPr/>
        <a:lstStyle/>
        <a:p>
          <a:endParaRPr lang="en-US" b="0" i="0">
            <a:latin typeface="Glober" pitchFamily="2" charset="77"/>
          </a:endParaRPr>
        </a:p>
      </dgm:t>
    </dgm:pt>
    <dgm:pt modelId="{AE4655AD-4971-6F42-8FD9-12B21746319A}">
      <dgm:prSet phldrT="[Text]"/>
      <dgm:spPr>
        <a:ln>
          <a:solidFill>
            <a:srgbClr val="163258"/>
          </a:solidFill>
        </a:ln>
      </dgm:spPr>
      <dgm:t>
        <a:bodyPr/>
        <a:lstStyle/>
        <a:p>
          <a:r>
            <a:rPr lang="en-US" b="0" i="0" dirty="0">
              <a:latin typeface="Glober" pitchFamily="2" charset="77"/>
            </a:rPr>
            <a:t>Consistent</a:t>
          </a:r>
        </a:p>
      </dgm:t>
    </dgm:pt>
    <dgm:pt modelId="{5DE57575-0792-A741-A5FB-10D0C87CAD8A}" type="parTrans" cxnId="{0DA4EEB7-C922-4A41-B43C-58771C4538F8}">
      <dgm:prSet/>
      <dgm:spPr>
        <a:ln>
          <a:solidFill>
            <a:srgbClr val="163258"/>
          </a:solidFill>
        </a:ln>
      </dgm:spPr>
      <dgm:t>
        <a:bodyPr/>
        <a:lstStyle/>
        <a:p>
          <a:endParaRPr lang="en-US" b="0" i="0">
            <a:latin typeface="Glober" pitchFamily="2" charset="77"/>
          </a:endParaRPr>
        </a:p>
      </dgm:t>
    </dgm:pt>
    <dgm:pt modelId="{F185CF6B-0747-3F42-9E22-A5CF0D345F63}" type="sibTrans" cxnId="{0DA4EEB7-C922-4A41-B43C-58771C4538F8}">
      <dgm:prSet/>
      <dgm:spPr/>
      <dgm:t>
        <a:bodyPr/>
        <a:lstStyle/>
        <a:p>
          <a:endParaRPr lang="en-US" b="0" i="0">
            <a:latin typeface="Glober" pitchFamily="2" charset="77"/>
          </a:endParaRPr>
        </a:p>
      </dgm:t>
    </dgm:pt>
    <dgm:pt modelId="{74895FB7-4ED6-BE4A-B709-1B67C282063C}" type="pres">
      <dgm:prSet presAssocID="{BDA93C67-3625-2E4B-891C-4D69DDBF349D}" presName="diagram" presStyleCnt="0">
        <dgm:presLayoutVars>
          <dgm:chPref val="1"/>
          <dgm:dir/>
          <dgm:animOne val="branch"/>
          <dgm:animLvl val="lvl"/>
          <dgm:resizeHandles/>
        </dgm:presLayoutVars>
      </dgm:prSet>
      <dgm:spPr/>
    </dgm:pt>
    <dgm:pt modelId="{CA4422B1-A40F-0C48-9B4E-3A821E345B85}" type="pres">
      <dgm:prSet presAssocID="{D3EF3ABB-0247-B646-9038-707B593016CE}" presName="root" presStyleCnt="0"/>
      <dgm:spPr/>
    </dgm:pt>
    <dgm:pt modelId="{08D368FB-9B1A-6F48-8285-B7A7EEA4BAB4}" type="pres">
      <dgm:prSet presAssocID="{D3EF3ABB-0247-B646-9038-707B593016CE}" presName="rootComposite" presStyleCnt="0"/>
      <dgm:spPr/>
    </dgm:pt>
    <dgm:pt modelId="{D6F44C08-0BAD-2E4F-B602-4EC70FBBFE83}" type="pres">
      <dgm:prSet presAssocID="{D3EF3ABB-0247-B646-9038-707B593016CE}" presName="rootText" presStyleLbl="node1" presStyleIdx="0" presStyleCnt="2" custScaleX="195627"/>
      <dgm:spPr/>
    </dgm:pt>
    <dgm:pt modelId="{791821FE-80EB-9148-A446-7CD30B67584C}" type="pres">
      <dgm:prSet presAssocID="{D3EF3ABB-0247-B646-9038-707B593016CE}" presName="rootConnector" presStyleLbl="node1" presStyleIdx="0" presStyleCnt="2"/>
      <dgm:spPr/>
    </dgm:pt>
    <dgm:pt modelId="{523CEFAA-45F7-6A4D-80ED-E4E360FBC69E}" type="pres">
      <dgm:prSet presAssocID="{D3EF3ABB-0247-B646-9038-707B593016CE}" presName="childShape" presStyleCnt="0"/>
      <dgm:spPr/>
    </dgm:pt>
    <dgm:pt modelId="{F511AA72-95DC-9747-8097-45B37DF25A5E}" type="pres">
      <dgm:prSet presAssocID="{1B4565D9-37DA-9C45-849C-6606382D5825}" presName="Name13" presStyleLbl="parChTrans1D2" presStyleIdx="0" presStyleCnt="6"/>
      <dgm:spPr/>
    </dgm:pt>
    <dgm:pt modelId="{01331936-153D-574F-8662-75FB16E4AA94}" type="pres">
      <dgm:prSet presAssocID="{180C17EA-9DD2-5D43-BC11-ADB8521DBA4A}" presName="childText" presStyleLbl="bgAcc1" presStyleIdx="0" presStyleCnt="6" custScaleX="176071">
        <dgm:presLayoutVars>
          <dgm:bulletEnabled val="1"/>
        </dgm:presLayoutVars>
      </dgm:prSet>
      <dgm:spPr/>
    </dgm:pt>
    <dgm:pt modelId="{5B924ED8-4331-E048-809A-B175423DACA7}" type="pres">
      <dgm:prSet presAssocID="{96872D17-A58E-2A46-AE84-03949967F0BE}" presName="Name13" presStyleLbl="parChTrans1D2" presStyleIdx="1" presStyleCnt="6"/>
      <dgm:spPr/>
    </dgm:pt>
    <dgm:pt modelId="{F2C584BA-DE1E-4E46-AE2C-AFFE3F206FC4}" type="pres">
      <dgm:prSet presAssocID="{4CF30C4C-6AEF-214F-8E12-EB96D884F921}" presName="childText" presStyleLbl="bgAcc1" presStyleIdx="1" presStyleCnt="6" custScaleX="176071">
        <dgm:presLayoutVars>
          <dgm:bulletEnabled val="1"/>
        </dgm:presLayoutVars>
      </dgm:prSet>
      <dgm:spPr/>
    </dgm:pt>
    <dgm:pt modelId="{625133A2-5D64-AD48-869F-259561CC0972}" type="pres">
      <dgm:prSet presAssocID="{EE1FF6F0-D5EC-A045-BFC4-1F9BB493E239}" presName="root" presStyleCnt="0"/>
      <dgm:spPr/>
    </dgm:pt>
    <dgm:pt modelId="{5BFBE2C3-0858-714E-B576-C9BBA67DE35B}" type="pres">
      <dgm:prSet presAssocID="{EE1FF6F0-D5EC-A045-BFC4-1F9BB493E239}" presName="rootComposite" presStyleCnt="0"/>
      <dgm:spPr/>
    </dgm:pt>
    <dgm:pt modelId="{3FFDB155-405E-0F4A-92CA-30C096E6D921}" type="pres">
      <dgm:prSet presAssocID="{EE1FF6F0-D5EC-A045-BFC4-1F9BB493E239}" presName="rootText" presStyleLbl="node1" presStyleIdx="1" presStyleCnt="2" custScaleX="195627"/>
      <dgm:spPr/>
    </dgm:pt>
    <dgm:pt modelId="{26A3BC7E-A3D9-7547-BFCE-9E8762272D7D}" type="pres">
      <dgm:prSet presAssocID="{EE1FF6F0-D5EC-A045-BFC4-1F9BB493E239}" presName="rootConnector" presStyleLbl="node1" presStyleIdx="1" presStyleCnt="2"/>
      <dgm:spPr/>
    </dgm:pt>
    <dgm:pt modelId="{31D9C14B-4F8C-DB4D-82EE-D1874366AB1B}" type="pres">
      <dgm:prSet presAssocID="{EE1FF6F0-D5EC-A045-BFC4-1F9BB493E239}" presName="childShape" presStyleCnt="0"/>
      <dgm:spPr/>
    </dgm:pt>
    <dgm:pt modelId="{5463BF0F-5ACD-CD44-8B59-7773BE05E80A}" type="pres">
      <dgm:prSet presAssocID="{3741C6BD-0001-014D-B072-6F336BA0D0FA}" presName="Name13" presStyleLbl="parChTrans1D2" presStyleIdx="2" presStyleCnt="6"/>
      <dgm:spPr/>
    </dgm:pt>
    <dgm:pt modelId="{B4119F95-E507-D642-AEA9-9F30E58A32A7}" type="pres">
      <dgm:prSet presAssocID="{FFBDD268-E1E6-0243-A181-21EEE156E425}" presName="childText" presStyleLbl="bgAcc1" presStyleIdx="2" presStyleCnt="6" custScaleX="176071">
        <dgm:presLayoutVars>
          <dgm:bulletEnabled val="1"/>
        </dgm:presLayoutVars>
      </dgm:prSet>
      <dgm:spPr/>
    </dgm:pt>
    <dgm:pt modelId="{19E5FFE9-3900-564B-87BB-DC0A1BC88FA5}" type="pres">
      <dgm:prSet presAssocID="{7965F7DF-D943-0841-BBA2-80DF50933EA1}" presName="Name13" presStyleLbl="parChTrans1D2" presStyleIdx="3" presStyleCnt="6"/>
      <dgm:spPr/>
    </dgm:pt>
    <dgm:pt modelId="{3BE3235D-FA19-EE4A-A3CB-58090A5DDFD4}" type="pres">
      <dgm:prSet presAssocID="{10C46751-5A54-AB45-837E-8D83CE90DC55}" presName="childText" presStyleLbl="bgAcc1" presStyleIdx="3" presStyleCnt="6" custScaleX="176071">
        <dgm:presLayoutVars>
          <dgm:bulletEnabled val="1"/>
        </dgm:presLayoutVars>
      </dgm:prSet>
      <dgm:spPr/>
    </dgm:pt>
    <dgm:pt modelId="{DF4D9AA4-818B-D74F-820A-7D455DB0636F}" type="pres">
      <dgm:prSet presAssocID="{5DE57575-0792-A741-A5FB-10D0C87CAD8A}" presName="Name13" presStyleLbl="parChTrans1D2" presStyleIdx="4" presStyleCnt="6"/>
      <dgm:spPr/>
    </dgm:pt>
    <dgm:pt modelId="{5394647F-92A2-9F43-B220-DFCF32621E69}" type="pres">
      <dgm:prSet presAssocID="{AE4655AD-4971-6F42-8FD9-12B21746319A}" presName="childText" presStyleLbl="bgAcc1" presStyleIdx="4" presStyleCnt="6" custScaleX="176071">
        <dgm:presLayoutVars>
          <dgm:bulletEnabled val="1"/>
        </dgm:presLayoutVars>
      </dgm:prSet>
      <dgm:spPr/>
    </dgm:pt>
    <dgm:pt modelId="{C9ABF4D5-F058-3B48-8D35-24C819E4FF52}" type="pres">
      <dgm:prSet presAssocID="{9DF45474-712F-3A49-AF1D-1E7C6E853CE6}" presName="Name13" presStyleLbl="parChTrans1D2" presStyleIdx="5" presStyleCnt="6"/>
      <dgm:spPr/>
    </dgm:pt>
    <dgm:pt modelId="{A1AEBC30-F5AE-3B43-BBF8-5DAC26B63CB7}" type="pres">
      <dgm:prSet presAssocID="{103B67FA-E78B-DE45-AEE4-855419D68ECC}" presName="childText" presStyleLbl="bgAcc1" presStyleIdx="5" presStyleCnt="6" custScaleX="176071">
        <dgm:presLayoutVars>
          <dgm:bulletEnabled val="1"/>
        </dgm:presLayoutVars>
      </dgm:prSet>
      <dgm:spPr/>
    </dgm:pt>
  </dgm:ptLst>
  <dgm:cxnLst>
    <dgm:cxn modelId="{02DE0E03-15C4-3F40-B7AE-E08DE6AE4A24}" type="presOf" srcId="{D3EF3ABB-0247-B646-9038-707B593016CE}" destId="{D6F44C08-0BAD-2E4F-B602-4EC70FBBFE83}" srcOrd="0" destOrd="0" presId="urn:microsoft.com/office/officeart/2005/8/layout/hierarchy3"/>
    <dgm:cxn modelId="{64165003-CC3B-7843-BDFC-A61C3E19C3C2}" type="presOf" srcId="{5DE57575-0792-A741-A5FB-10D0C87CAD8A}" destId="{DF4D9AA4-818B-D74F-820A-7D455DB0636F}" srcOrd="0" destOrd="0" presId="urn:microsoft.com/office/officeart/2005/8/layout/hierarchy3"/>
    <dgm:cxn modelId="{A3F1F606-3897-034C-BFEC-83016FF51D03}" type="presOf" srcId="{103B67FA-E78B-DE45-AEE4-855419D68ECC}" destId="{A1AEBC30-F5AE-3B43-BBF8-5DAC26B63CB7}" srcOrd="0" destOrd="0" presId="urn:microsoft.com/office/officeart/2005/8/layout/hierarchy3"/>
    <dgm:cxn modelId="{2287700C-BDCF-9E4F-9252-93E5724385FA}" type="presOf" srcId="{1B4565D9-37DA-9C45-849C-6606382D5825}" destId="{F511AA72-95DC-9747-8097-45B37DF25A5E}" srcOrd="0" destOrd="0" presId="urn:microsoft.com/office/officeart/2005/8/layout/hierarchy3"/>
    <dgm:cxn modelId="{AE1ECE13-82D2-7A49-BFA5-56B5859EE9AB}" type="presOf" srcId="{10C46751-5A54-AB45-837E-8D83CE90DC55}" destId="{3BE3235D-FA19-EE4A-A3CB-58090A5DDFD4}" srcOrd="0" destOrd="0" presId="urn:microsoft.com/office/officeart/2005/8/layout/hierarchy3"/>
    <dgm:cxn modelId="{755F7C19-C737-554B-ABC1-C18178FC12F5}" type="presOf" srcId="{9DF45474-712F-3A49-AF1D-1E7C6E853CE6}" destId="{C9ABF4D5-F058-3B48-8D35-24C819E4FF52}" srcOrd="0" destOrd="0" presId="urn:microsoft.com/office/officeart/2005/8/layout/hierarchy3"/>
    <dgm:cxn modelId="{39C92822-56D6-C34E-81DC-FC38FEE7CE37}" type="presOf" srcId="{96872D17-A58E-2A46-AE84-03949967F0BE}" destId="{5B924ED8-4331-E048-809A-B175423DACA7}" srcOrd="0" destOrd="0" presId="urn:microsoft.com/office/officeart/2005/8/layout/hierarchy3"/>
    <dgm:cxn modelId="{C8CA5D29-F02E-4647-9D41-FB503ED489EB}" srcId="{EE1FF6F0-D5EC-A045-BFC4-1F9BB493E239}" destId="{10C46751-5A54-AB45-837E-8D83CE90DC55}" srcOrd="1" destOrd="0" parTransId="{7965F7DF-D943-0841-BBA2-80DF50933EA1}" sibTransId="{8A4D96F8-E564-114A-B9AC-F8B0A9C75B1A}"/>
    <dgm:cxn modelId="{CDDB7C2A-A24E-704D-AE01-3093A8998C76}" type="presOf" srcId="{BDA93C67-3625-2E4B-891C-4D69DDBF349D}" destId="{74895FB7-4ED6-BE4A-B709-1B67C282063C}" srcOrd="0" destOrd="0" presId="urn:microsoft.com/office/officeart/2005/8/layout/hierarchy3"/>
    <dgm:cxn modelId="{9AA6732F-A96A-2941-84C6-50D670AFC6FA}" type="presOf" srcId="{3741C6BD-0001-014D-B072-6F336BA0D0FA}" destId="{5463BF0F-5ACD-CD44-8B59-7773BE05E80A}" srcOrd="0" destOrd="0" presId="urn:microsoft.com/office/officeart/2005/8/layout/hierarchy3"/>
    <dgm:cxn modelId="{E2970433-487C-8F40-9259-08DFF6C395C6}" type="presOf" srcId="{D3EF3ABB-0247-B646-9038-707B593016CE}" destId="{791821FE-80EB-9148-A446-7CD30B67584C}" srcOrd="1" destOrd="0" presId="urn:microsoft.com/office/officeart/2005/8/layout/hierarchy3"/>
    <dgm:cxn modelId="{0DE70A5B-7C3E-2845-955C-ABCEA5075655}" srcId="{BDA93C67-3625-2E4B-891C-4D69DDBF349D}" destId="{D3EF3ABB-0247-B646-9038-707B593016CE}" srcOrd="0" destOrd="0" parTransId="{41C56F5D-8AC6-374D-BBC8-EA4DDBDFC3BD}" sibTransId="{4EE2602A-82FB-3C4F-BEF6-A9848F76D4F1}"/>
    <dgm:cxn modelId="{012ECF6B-5DE7-1449-8C98-AADAAF0BDE0C}" type="presOf" srcId="{180C17EA-9DD2-5D43-BC11-ADB8521DBA4A}" destId="{01331936-153D-574F-8662-75FB16E4AA94}" srcOrd="0" destOrd="0" presId="urn:microsoft.com/office/officeart/2005/8/layout/hierarchy3"/>
    <dgm:cxn modelId="{46270752-47B4-454F-B0EB-90FFB8175C16}" type="presOf" srcId="{FFBDD268-E1E6-0243-A181-21EEE156E425}" destId="{B4119F95-E507-D642-AEA9-9F30E58A32A7}" srcOrd="0" destOrd="0" presId="urn:microsoft.com/office/officeart/2005/8/layout/hierarchy3"/>
    <dgm:cxn modelId="{7CB0BC7D-B59A-6242-B64E-B07FDCE3E386}" type="presOf" srcId="{EE1FF6F0-D5EC-A045-BFC4-1F9BB493E239}" destId="{3FFDB155-405E-0F4A-92CA-30C096E6D921}" srcOrd="0" destOrd="0" presId="urn:microsoft.com/office/officeart/2005/8/layout/hierarchy3"/>
    <dgm:cxn modelId="{BBCE6E99-99DB-1042-B203-0DE57C326D4D}" srcId="{EE1FF6F0-D5EC-A045-BFC4-1F9BB493E239}" destId="{FFBDD268-E1E6-0243-A181-21EEE156E425}" srcOrd="0" destOrd="0" parTransId="{3741C6BD-0001-014D-B072-6F336BA0D0FA}" sibTransId="{FDB05896-3F63-604B-83C6-AFEF3A4AD4F4}"/>
    <dgm:cxn modelId="{441822AA-3946-F84B-A824-D9176CA7BFFE}" srcId="{D3EF3ABB-0247-B646-9038-707B593016CE}" destId="{4CF30C4C-6AEF-214F-8E12-EB96D884F921}" srcOrd="1" destOrd="0" parTransId="{96872D17-A58E-2A46-AE84-03949967F0BE}" sibTransId="{CB44DEDF-D37B-164B-8D78-A6BDA4849B40}"/>
    <dgm:cxn modelId="{C75A92AF-C682-8A41-943D-37D1464785BD}" srcId="{EE1FF6F0-D5EC-A045-BFC4-1F9BB493E239}" destId="{103B67FA-E78B-DE45-AEE4-855419D68ECC}" srcOrd="3" destOrd="0" parTransId="{9DF45474-712F-3A49-AF1D-1E7C6E853CE6}" sibTransId="{8DC45EC7-9852-9B4E-A606-9BB1D07CF33D}"/>
    <dgm:cxn modelId="{0DA4EEB7-C922-4A41-B43C-58771C4538F8}" srcId="{EE1FF6F0-D5EC-A045-BFC4-1F9BB493E239}" destId="{AE4655AD-4971-6F42-8FD9-12B21746319A}" srcOrd="2" destOrd="0" parTransId="{5DE57575-0792-A741-A5FB-10D0C87CAD8A}" sibTransId="{F185CF6B-0747-3F42-9E22-A5CF0D345F63}"/>
    <dgm:cxn modelId="{C51F9EBF-3916-C348-8EFA-35DC99D28C95}" srcId="{D3EF3ABB-0247-B646-9038-707B593016CE}" destId="{180C17EA-9DD2-5D43-BC11-ADB8521DBA4A}" srcOrd="0" destOrd="0" parTransId="{1B4565D9-37DA-9C45-849C-6606382D5825}" sibTransId="{A2162A24-DAF2-354A-A9D0-A05721D38F26}"/>
    <dgm:cxn modelId="{C2CED1EB-7237-6341-9B7C-1675572E56B5}" type="presOf" srcId="{EE1FF6F0-D5EC-A045-BFC4-1F9BB493E239}" destId="{26A3BC7E-A3D9-7547-BFCE-9E8762272D7D}" srcOrd="1" destOrd="0" presId="urn:microsoft.com/office/officeart/2005/8/layout/hierarchy3"/>
    <dgm:cxn modelId="{C16AF4EF-AD65-7441-BEC3-CB71E04BE4E2}" type="presOf" srcId="{7965F7DF-D943-0841-BBA2-80DF50933EA1}" destId="{19E5FFE9-3900-564B-87BB-DC0A1BC88FA5}" srcOrd="0" destOrd="0" presId="urn:microsoft.com/office/officeart/2005/8/layout/hierarchy3"/>
    <dgm:cxn modelId="{5D12ACF8-B213-264F-BBC0-C28E494D37EA}" type="presOf" srcId="{4CF30C4C-6AEF-214F-8E12-EB96D884F921}" destId="{F2C584BA-DE1E-4E46-AE2C-AFFE3F206FC4}" srcOrd="0" destOrd="0" presId="urn:microsoft.com/office/officeart/2005/8/layout/hierarchy3"/>
    <dgm:cxn modelId="{920E99FC-515D-094D-AE9B-711FC25528FA}" srcId="{BDA93C67-3625-2E4B-891C-4D69DDBF349D}" destId="{EE1FF6F0-D5EC-A045-BFC4-1F9BB493E239}" srcOrd="1" destOrd="0" parTransId="{77BB8365-1FAA-0E40-BF5B-34FAE0D6C08D}" sibTransId="{2B4CE549-0009-6A4C-AB9D-5FEF4EF9DC45}"/>
    <dgm:cxn modelId="{8EE051FF-421B-744E-BA77-BE0C7E36112A}" type="presOf" srcId="{AE4655AD-4971-6F42-8FD9-12B21746319A}" destId="{5394647F-92A2-9F43-B220-DFCF32621E69}" srcOrd="0" destOrd="0" presId="urn:microsoft.com/office/officeart/2005/8/layout/hierarchy3"/>
    <dgm:cxn modelId="{73CEA5DF-3173-374A-AD92-5CEC3028771C}" type="presParOf" srcId="{74895FB7-4ED6-BE4A-B709-1B67C282063C}" destId="{CA4422B1-A40F-0C48-9B4E-3A821E345B85}" srcOrd="0" destOrd="0" presId="urn:microsoft.com/office/officeart/2005/8/layout/hierarchy3"/>
    <dgm:cxn modelId="{17D5D6B1-7588-6A4B-81E8-F60B08EFD09E}" type="presParOf" srcId="{CA4422B1-A40F-0C48-9B4E-3A821E345B85}" destId="{08D368FB-9B1A-6F48-8285-B7A7EEA4BAB4}" srcOrd="0" destOrd="0" presId="urn:microsoft.com/office/officeart/2005/8/layout/hierarchy3"/>
    <dgm:cxn modelId="{9E15BA0B-E10C-C843-A3A3-632414A3966A}" type="presParOf" srcId="{08D368FB-9B1A-6F48-8285-B7A7EEA4BAB4}" destId="{D6F44C08-0BAD-2E4F-B602-4EC70FBBFE83}" srcOrd="0" destOrd="0" presId="urn:microsoft.com/office/officeart/2005/8/layout/hierarchy3"/>
    <dgm:cxn modelId="{6E21DC63-9671-434C-93A8-B720EFFCB298}" type="presParOf" srcId="{08D368FB-9B1A-6F48-8285-B7A7EEA4BAB4}" destId="{791821FE-80EB-9148-A446-7CD30B67584C}" srcOrd="1" destOrd="0" presId="urn:microsoft.com/office/officeart/2005/8/layout/hierarchy3"/>
    <dgm:cxn modelId="{14B9E6E4-3B5E-D448-B9B2-A9F6F3ED7B25}" type="presParOf" srcId="{CA4422B1-A40F-0C48-9B4E-3A821E345B85}" destId="{523CEFAA-45F7-6A4D-80ED-E4E360FBC69E}" srcOrd="1" destOrd="0" presId="urn:microsoft.com/office/officeart/2005/8/layout/hierarchy3"/>
    <dgm:cxn modelId="{3E75FB6D-82B4-8F41-91AA-60350BB04FBF}" type="presParOf" srcId="{523CEFAA-45F7-6A4D-80ED-E4E360FBC69E}" destId="{F511AA72-95DC-9747-8097-45B37DF25A5E}" srcOrd="0" destOrd="0" presId="urn:microsoft.com/office/officeart/2005/8/layout/hierarchy3"/>
    <dgm:cxn modelId="{304F76BB-8C16-AF4E-8B5F-31599F1B6C4E}" type="presParOf" srcId="{523CEFAA-45F7-6A4D-80ED-E4E360FBC69E}" destId="{01331936-153D-574F-8662-75FB16E4AA94}" srcOrd="1" destOrd="0" presId="urn:microsoft.com/office/officeart/2005/8/layout/hierarchy3"/>
    <dgm:cxn modelId="{926EB5D7-88AA-C541-B7B0-A4D5585CD0E7}" type="presParOf" srcId="{523CEFAA-45F7-6A4D-80ED-E4E360FBC69E}" destId="{5B924ED8-4331-E048-809A-B175423DACA7}" srcOrd="2" destOrd="0" presId="urn:microsoft.com/office/officeart/2005/8/layout/hierarchy3"/>
    <dgm:cxn modelId="{FE519F90-F4CC-5746-9521-6781D3C91687}" type="presParOf" srcId="{523CEFAA-45F7-6A4D-80ED-E4E360FBC69E}" destId="{F2C584BA-DE1E-4E46-AE2C-AFFE3F206FC4}" srcOrd="3" destOrd="0" presId="urn:microsoft.com/office/officeart/2005/8/layout/hierarchy3"/>
    <dgm:cxn modelId="{E2A29F51-AB83-E54E-8CFD-7212B1476248}" type="presParOf" srcId="{74895FB7-4ED6-BE4A-B709-1B67C282063C}" destId="{625133A2-5D64-AD48-869F-259561CC0972}" srcOrd="1" destOrd="0" presId="urn:microsoft.com/office/officeart/2005/8/layout/hierarchy3"/>
    <dgm:cxn modelId="{500886CB-BD19-D244-B625-2E5BCCFC92FC}" type="presParOf" srcId="{625133A2-5D64-AD48-869F-259561CC0972}" destId="{5BFBE2C3-0858-714E-B576-C9BBA67DE35B}" srcOrd="0" destOrd="0" presId="urn:microsoft.com/office/officeart/2005/8/layout/hierarchy3"/>
    <dgm:cxn modelId="{F2B8F3CF-D850-184E-B009-D1D374A80456}" type="presParOf" srcId="{5BFBE2C3-0858-714E-B576-C9BBA67DE35B}" destId="{3FFDB155-405E-0F4A-92CA-30C096E6D921}" srcOrd="0" destOrd="0" presId="urn:microsoft.com/office/officeart/2005/8/layout/hierarchy3"/>
    <dgm:cxn modelId="{18F083B8-8A17-9349-909C-70982DEB3C14}" type="presParOf" srcId="{5BFBE2C3-0858-714E-B576-C9BBA67DE35B}" destId="{26A3BC7E-A3D9-7547-BFCE-9E8762272D7D}" srcOrd="1" destOrd="0" presId="urn:microsoft.com/office/officeart/2005/8/layout/hierarchy3"/>
    <dgm:cxn modelId="{76A0DFAF-9ECD-5A41-A2FA-74DF0835E31C}" type="presParOf" srcId="{625133A2-5D64-AD48-869F-259561CC0972}" destId="{31D9C14B-4F8C-DB4D-82EE-D1874366AB1B}" srcOrd="1" destOrd="0" presId="urn:microsoft.com/office/officeart/2005/8/layout/hierarchy3"/>
    <dgm:cxn modelId="{6F980A0F-A4F5-EE4B-A3B0-33F916481D45}" type="presParOf" srcId="{31D9C14B-4F8C-DB4D-82EE-D1874366AB1B}" destId="{5463BF0F-5ACD-CD44-8B59-7773BE05E80A}" srcOrd="0" destOrd="0" presId="urn:microsoft.com/office/officeart/2005/8/layout/hierarchy3"/>
    <dgm:cxn modelId="{716E6170-E21A-D244-9B57-5818C3F2A126}" type="presParOf" srcId="{31D9C14B-4F8C-DB4D-82EE-D1874366AB1B}" destId="{B4119F95-E507-D642-AEA9-9F30E58A32A7}" srcOrd="1" destOrd="0" presId="urn:microsoft.com/office/officeart/2005/8/layout/hierarchy3"/>
    <dgm:cxn modelId="{E124C163-C2F6-D94E-A410-C8EBD43DBCC8}" type="presParOf" srcId="{31D9C14B-4F8C-DB4D-82EE-D1874366AB1B}" destId="{19E5FFE9-3900-564B-87BB-DC0A1BC88FA5}" srcOrd="2" destOrd="0" presId="urn:microsoft.com/office/officeart/2005/8/layout/hierarchy3"/>
    <dgm:cxn modelId="{69D31252-4CE3-7740-8D90-44092CE0A3DB}" type="presParOf" srcId="{31D9C14B-4F8C-DB4D-82EE-D1874366AB1B}" destId="{3BE3235D-FA19-EE4A-A3CB-58090A5DDFD4}" srcOrd="3" destOrd="0" presId="urn:microsoft.com/office/officeart/2005/8/layout/hierarchy3"/>
    <dgm:cxn modelId="{3ABAD0E6-980E-4943-9D88-C7B992922D56}" type="presParOf" srcId="{31D9C14B-4F8C-DB4D-82EE-D1874366AB1B}" destId="{DF4D9AA4-818B-D74F-820A-7D455DB0636F}" srcOrd="4" destOrd="0" presId="urn:microsoft.com/office/officeart/2005/8/layout/hierarchy3"/>
    <dgm:cxn modelId="{1FA5E45A-90D5-0843-8750-22145ACD89AB}" type="presParOf" srcId="{31D9C14B-4F8C-DB4D-82EE-D1874366AB1B}" destId="{5394647F-92A2-9F43-B220-DFCF32621E69}" srcOrd="5" destOrd="0" presId="urn:microsoft.com/office/officeart/2005/8/layout/hierarchy3"/>
    <dgm:cxn modelId="{BD73F8E6-AC9E-A447-9C39-41DE81E99B6C}" type="presParOf" srcId="{31D9C14B-4F8C-DB4D-82EE-D1874366AB1B}" destId="{C9ABF4D5-F058-3B48-8D35-24C819E4FF52}" srcOrd="6" destOrd="0" presId="urn:microsoft.com/office/officeart/2005/8/layout/hierarchy3"/>
    <dgm:cxn modelId="{2A629033-69C8-6E4E-B2CA-8FA07D5C869B}" type="presParOf" srcId="{31D9C14B-4F8C-DB4D-82EE-D1874366AB1B}" destId="{A1AEBC30-F5AE-3B43-BBF8-5DAC26B63CB7}"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E0DBAE4-198E-EB41-A82A-F5281CC1F635}"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DD625B4C-181A-0547-8FF0-3DAE15FBC038}">
      <dgm:prSet phldrT="[Text]"/>
      <dgm:spPr/>
      <dgm:t>
        <a:bodyPr/>
        <a:lstStyle/>
        <a:p>
          <a:r>
            <a:rPr lang="en-US" b="0" i="0" dirty="0">
              <a:latin typeface="Glober" pitchFamily="2" charset="77"/>
            </a:rPr>
            <a:t>Goals</a:t>
          </a:r>
        </a:p>
      </dgm:t>
    </dgm:pt>
    <dgm:pt modelId="{E6AA55B0-E10E-4844-9F11-D10E5FE99F21}" type="parTrans" cxnId="{A757B287-37FD-1F40-8CDE-F0EC0CFE5B61}">
      <dgm:prSet/>
      <dgm:spPr/>
      <dgm:t>
        <a:bodyPr/>
        <a:lstStyle/>
        <a:p>
          <a:endParaRPr lang="en-US" b="0" i="0">
            <a:latin typeface="Glober" pitchFamily="2" charset="77"/>
          </a:endParaRPr>
        </a:p>
      </dgm:t>
    </dgm:pt>
    <dgm:pt modelId="{2717341C-D112-5C47-ACB2-EF31509FD21E}" type="sibTrans" cxnId="{A757B287-37FD-1F40-8CDE-F0EC0CFE5B61}">
      <dgm:prSet/>
      <dgm:spPr/>
      <dgm:t>
        <a:bodyPr/>
        <a:lstStyle/>
        <a:p>
          <a:endParaRPr lang="en-US" b="0" i="0">
            <a:latin typeface="Glober" pitchFamily="2" charset="77"/>
          </a:endParaRPr>
        </a:p>
      </dgm:t>
    </dgm:pt>
    <dgm:pt modelId="{2CFCB72A-BB94-5646-849B-CD708A30D021}">
      <dgm:prSet phldrT="[Text]" custT="1"/>
      <dgm:spPr/>
      <dgm:t>
        <a:bodyPr/>
        <a:lstStyle/>
        <a:p>
          <a:r>
            <a:rPr lang="en-US" sz="2000" b="0" i="0" dirty="0">
              <a:latin typeface="Glober" pitchFamily="2" charset="77"/>
            </a:rPr>
            <a:t>Accountability</a:t>
          </a:r>
        </a:p>
      </dgm:t>
    </dgm:pt>
    <dgm:pt modelId="{0C55C03E-271E-524F-9725-36BC33D81D2B}" type="parTrans" cxnId="{8A6DB793-5D29-DB46-8C48-B8995F4C129B}">
      <dgm:prSet/>
      <dgm:spPr/>
      <dgm:t>
        <a:bodyPr/>
        <a:lstStyle/>
        <a:p>
          <a:endParaRPr lang="en-US" b="0" i="0">
            <a:latin typeface="Glober" pitchFamily="2" charset="77"/>
          </a:endParaRPr>
        </a:p>
      </dgm:t>
    </dgm:pt>
    <dgm:pt modelId="{80DCAF68-AE2E-944F-AFF7-0E4E45C0A4C3}" type="sibTrans" cxnId="{8A6DB793-5D29-DB46-8C48-B8995F4C129B}">
      <dgm:prSet/>
      <dgm:spPr/>
      <dgm:t>
        <a:bodyPr/>
        <a:lstStyle/>
        <a:p>
          <a:endParaRPr lang="en-US" b="0" i="0">
            <a:latin typeface="Glober" pitchFamily="2" charset="77"/>
          </a:endParaRPr>
        </a:p>
      </dgm:t>
    </dgm:pt>
    <dgm:pt modelId="{1195D03C-0700-F041-B039-3503C943473D}">
      <dgm:prSet phldrT="[Text]" custT="1"/>
      <dgm:spPr/>
      <dgm:t>
        <a:bodyPr/>
        <a:lstStyle/>
        <a:p>
          <a:r>
            <a:rPr lang="en-US" sz="2000" b="0" i="0" dirty="0">
              <a:latin typeface="Glober" pitchFamily="2" charset="77"/>
            </a:rPr>
            <a:t>Risk Reduction</a:t>
          </a:r>
        </a:p>
      </dgm:t>
    </dgm:pt>
    <dgm:pt modelId="{60A78381-DD01-454A-87B0-85D806F25BD4}" type="parTrans" cxnId="{A5816A9B-AD60-4247-B8AB-103649CB8794}">
      <dgm:prSet/>
      <dgm:spPr/>
      <dgm:t>
        <a:bodyPr/>
        <a:lstStyle/>
        <a:p>
          <a:endParaRPr lang="en-US" b="0" i="0">
            <a:latin typeface="Glober" pitchFamily="2" charset="77"/>
          </a:endParaRPr>
        </a:p>
      </dgm:t>
    </dgm:pt>
    <dgm:pt modelId="{98406EC7-001E-854E-AC4E-4C0F943D0A1A}" type="sibTrans" cxnId="{A5816A9B-AD60-4247-B8AB-103649CB8794}">
      <dgm:prSet/>
      <dgm:spPr/>
      <dgm:t>
        <a:bodyPr/>
        <a:lstStyle/>
        <a:p>
          <a:endParaRPr lang="en-US" b="0" i="0">
            <a:latin typeface="Glober" pitchFamily="2" charset="77"/>
          </a:endParaRPr>
        </a:p>
      </dgm:t>
    </dgm:pt>
    <dgm:pt modelId="{12BB381B-6A09-FD41-9B99-BE507423D84D}">
      <dgm:prSet phldrT="[Text]"/>
      <dgm:spPr/>
      <dgm:t>
        <a:bodyPr/>
        <a:lstStyle/>
        <a:p>
          <a:r>
            <a:rPr lang="en-US" b="0" i="0" dirty="0">
              <a:latin typeface="Glober" pitchFamily="2" charset="77"/>
            </a:rPr>
            <a:t>Process</a:t>
          </a:r>
        </a:p>
      </dgm:t>
    </dgm:pt>
    <dgm:pt modelId="{882D2E6E-29BD-6F41-B471-A8840F157193}" type="parTrans" cxnId="{8DCF1746-EC37-D44A-AE71-92B45D348347}">
      <dgm:prSet/>
      <dgm:spPr/>
      <dgm:t>
        <a:bodyPr/>
        <a:lstStyle/>
        <a:p>
          <a:endParaRPr lang="en-US" b="0" i="0">
            <a:latin typeface="Glober" pitchFamily="2" charset="77"/>
          </a:endParaRPr>
        </a:p>
      </dgm:t>
    </dgm:pt>
    <dgm:pt modelId="{F487D5D6-221D-FB4C-B89B-93F34C0339B4}" type="sibTrans" cxnId="{8DCF1746-EC37-D44A-AE71-92B45D348347}">
      <dgm:prSet/>
      <dgm:spPr/>
      <dgm:t>
        <a:bodyPr/>
        <a:lstStyle/>
        <a:p>
          <a:endParaRPr lang="en-US" b="0" i="0">
            <a:latin typeface="Glober" pitchFamily="2" charset="77"/>
          </a:endParaRPr>
        </a:p>
      </dgm:t>
    </dgm:pt>
    <dgm:pt modelId="{B351A271-F9AD-AB40-9BBF-02103DF6C4EE}">
      <dgm:prSet phldrT="[Text]" custT="1"/>
      <dgm:spPr/>
      <dgm:t>
        <a:bodyPr/>
        <a:lstStyle/>
        <a:p>
          <a:r>
            <a:rPr lang="en-US" sz="2000" b="0" i="0" dirty="0">
              <a:latin typeface="Glober" pitchFamily="2" charset="77"/>
            </a:rPr>
            <a:t>Swift</a:t>
          </a:r>
          <a:endParaRPr lang="en-US" sz="1800" b="0" i="0" dirty="0">
            <a:latin typeface="Glober" pitchFamily="2" charset="77"/>
          </a:endParaRPr>
        </a:p>
      </dgm:t>
    </dgm:pt>
    <dgm:pt modelId="{34974B5A-DC10-C340-8C6F-DE9073877543}" type="parTrans" cxnId="{D1BB7C82-FA3E-B642-8C78-D73011F8EAD4}">
      <dgm:prSet/>
      <dgm:spPr/>
      <dgm:t>
        <a:bodyPr/>
        <a:lstStyle/>
        <a:p>
          <a:endParaRPr lang="en-US" b="0" i="0">
            <a:latin typeface="Glober" pitchFamily="2" charset="77"/>
          </a:endParaRPr>
        </a:p>
      </dgm:t>
    </dgm:pt>
    <dgm:pt modelId="{36C6CACB-11BE-C24C-8901-78658DFF43A7}" type="sibTrans" cxnId="{D1BB7C82-FA3E-B642-8C78-D73011F8EAD4}">
      <dgm:prSet/>
      <dgm:spPr/>
      <dgm:t>
        <a:bodyPr/>
        <a:lstStyle/>
        <a:p>
          <a:endParaRPr lang="en-US" b="0" i="0">
            <a:latin typeface="Glober" pitchFamily="2" charset="77"/>
          </a:endParaRPr>
        </a:p>
      </dgm:t>
    </dgm:pt>
    <dgm:pt modelId="{04A32FF2-0A30-114B-B0C8-D8EE859444D9}">
      <dgm:prSet phldrT="[Text]"/>
      <dgm:spPr/>
      <dgm:t>
        <a:bodyPr/>
        <a:lstStyle/>
        <a:p>
          <a:r>
            <a:rPr lang="en-US" b="0" i="0" dirty="0">
              <a:latin typeface="Glober" pitchFamily="2" charset="77"/>
            </a:rPr>
            <a:t>Tools</a:t>
          </a:r>
        </a:p>
      </dgm:t>
    </dgm:pt>
    <dgm:pt modelId="{FE6DB20F-F681-594E-B0C2-10A2B9F5EC6B}" type="parTrans" cxnId="{76FD7F88-14FC-CD40-A8BB-81D4D98BD972}">
      <dgm:prSet/>
      <dgm:spPr/>
      <dgm:t>
        <a:bodyPr/>
        <a:lstStyle/>
        <a:p>
          <a:endParaRPr lang="en-US" b="0" i="0">
            <a:latin typeface="Glober" pitchFamily="2" charset="77"/>
          </a:endParaRPr>
        </a:p>
      </dgm:t>
    </dgm:pt>
    <dgm:pt modelId="{F1EB8693-A045-324F-B903-1F825419ED78}" type="sibTrans" cxnId="{76FD7F88-14FC-CD40-A8BB-81D4D98BD972}">
      <dgm:prSet/>
      <dgm:spPr/>
      <dgm:t>
        <a:bodyPr/>
        <a:lstStyle/>
        <a:p>
          <a:endParaRPr lang="en-US" b="0" i="0">
            <a:latin typeface="Glober" pitchFamily="2" charset="77"/>
          </a:endParaRPr>
        </a:p>
      </dgm:t>
    </dgm:pt>
    <dgm:pt modelId="{FC396F29-7CAC-B248-95B4-018062485426}">
      <dgm:prSet phldrT="[Text]" custT="1"/>
      <dgm:spPr/>
      <dgm:t>
        <a:bodyPr/>
        <a:lstStyle/>
        <a:p>
          <a:r>
            <a:rPr lang="en-US" sz="2000" b="0" i="0" dirty="0">
              <a:latin typeface="Glober" pitchFamily="2" charset="77"/>
            </a:rPr>
            <a:t>Policies, grids &amp; guidelines</a:t>
          </a:r>
        </a:p>
      </dgm:t>
    </dgm:pt>
    <dgm:pt modelId="{6C6B039D-628F-474A-88B1-95603B923E5F}" type="parTrans" cxnId="{F2D7A2F4-8727-1545-87B1-0D7F1257C15B}">
      <dgm:prSet/>
      <dgm:spPr/>
      <dgm:t>
        <a:bodyPr/>
        <a:lstStyle/>
        <a:p>
          <a:endParaRPr lang="en-US" b="0" i="0">
            <a:latin typeface="Glober" pitchFamily="2" charset="77"/>
          </a:endParaRPr>
        </a:p>
      </dgm:t>
    </dgm:pt>
    <dgm:pt modelId="{617748C7-1795-024A-9D76-C0240128D1E9}" type="sibTrans" cxnId="{F2D7A2F4-8727-1545-87B1-0D7F1257C15B}">
      <dgm:prSet/>
      <dgm:spPr/>
      <dgm:t>
        <a:bodyPr/>
        <a:lstStyle/>
        <a:p>
          <a:endParaRPr lang="en-US" b="0" i="0">
            <a:latin typeface="Glober" pitchFamily="2" charset="77"/>
          </a:endParaRPr>
        </a:p>
      </dgm:t>
    </dgm:pt>
    <dgm:pt modelId="{C3BA1901-56CA-E940-A0EC-CA4A7880C91C}">
      <dgm:prSet phldrT="[Text]" custT="1"/>
      <dgm:spPr/>
      <dgm:t>
        <a:bodyPr/>
        <a:lstStyle/>
        <a:p>
          <a:r>
            <a:rPr lang="en-US" sz="1900" b="0" i="0" dirty="0">
              <a:latin typeface="Glober" pitchFamily="2" charset="77"/>
            </a:rPr>
            <a:t>Graduated continuum of rewards, incentives, services &amp; sanctions</a:t>
          </a:r>
        </a:p>
      </dgm:t>
    </dgm:pt>
    <dgm:pt modelId="{02302B8E-FCB2-9344-A248-99203AF346AA}" type="parTrans" cxnId="{638089E5-BEE5-4F47-B377-9EEE42F028DA}">
      <dgm:prSet/>
      <dgm:spPr/>
      <dgm:t>
        <a:bodyPr/>
        <a:lstStyle/>
        <a:p>
          <a:endParaRPr lang="en-US" b="0" i="0">
            <a:latin typeface="Glober" pitchFamily="2" charset="77"/>
          </a:endParaRPr>
        </a:p>
      </dgm:t>
    </dgm:pt>
    <dgm:pt modelId="{64F955DD-9880-264D-BB7E-5A37DAE6BCDC}" type="sibTrans" cxnId="{638089E5-BEE5-4F47-B377-9EEE42F028DA}">
      <dgm:prSet/>
      <dgm:spPr/>
      <dgm:t>
        <a:bodyPr/>
        <a:lstStyle/>
        <a:p>
          <a:endParaRPr lang="en-US" b="0" i="0">
            <a:latin typeface="Glober" pitchFamily="2" charset="77"/>
          </a:endParaRPr>
        </a:p>
      </dgm:t>
    </dgm:pt>
    <dgm:pt modelId="{9340B86D-0C8F-E641-8955-816D9695A944}">
      <dgm:prSet phldrT="[Text]"/>
      <dgm:spPr/>
      <dgm:t>
        <a:bodyPr/>
        <a:lstStyle/>
        <a:p>
          <a:r>
            <a:rPr lang="en-US" sz="3600" b="0" i="0" dirty="0">
              <a:latin typeface="Glober" pitchFamily="2" charset="77"/>
            </a:rPr>
            <a:t>Factors</a:t>
          </a:r>
        </a:p>
      </dgm:t>
    </dgm:pt>
    <dgm:pt modelId="{B16B2D14-43C7-1941-AF84-858734191EA5}" type="parTrans" cxnId="{E27D64BB-7230-9C42-A944-0A9655522DE0}">
      <dgm:prSet/>
      <dgm:spPr/>
      <dgm:t>
        <a:bodyPr/>
        <a:lstStyle/>
        <a:p>
          <a:endParaRPr lang="en-US" b="0" i="0">
            <a:latin typeface="Glober" pitchFamily="2" charset="77"/>
          </a:endParaRPr>
        </a:p>
      </dgm:t>
    </dgm:pt>
    <dgm:pt modelId="{7039C710-A308-7341-8073-EAE629062888}" type="sibTrans" cxnId="{E27D64BB-7230-9C42-A944-0A9655522DE0}">
      <dgm:prSet/>
      <dgm:spPr/>
      <dgm:t>
        <a:bodyPr/>
        <a:lstStyle/>
        <a:p>
          <a:endParaRPr lang="en-US" b="0" i="0">
            <a:latin typeface="Glober" pitchFamily="2" charset="77"/>
          </a:endParaRPr>
        </a:p>
      </dgm:t>
    </dgm:pt>
    <dgm:pt modelId="{29AE9F49-BA2A-8A4B-813E-11B605EC64DD}">
      <dgm:prSet phldrT="[Text]" custT="1"/>
      <dgm:spPr/>
      <dgm:t>
        <a:bodyPr/>
        <a:lstStyle/>
        <a:p>
          <a:r>
            <a:rPr lang="en-US" sz="1800" b="0" i="0" dirty="0">
              <a:latin typeface="Glober" pitchFamily="2" charset="77"/>
            </a:rPr>
            <a:t>Criminal history</a:t>
          </a:r>
        </a:p>
      </dgm:t>
    </dgm:pt>
    <dgm:pt modelId="{B05D9A4F-68EF-B64A-BB98-2EA7525ECA6B}" type="parTrans" cxnId="{8F8F6D4C-2EBD-E049-80B8-70BF285E2DA6}">
      <dgm:prSet/>
      <dgm:spPr/>
      <dgm:t>
        <a:bodyPr/>
        <a:lstStyle/>
        <a:p>
          <a:endParaRPr lang="en-US" b="0" i="0">
            <a:latin typeface="Glober" pitchFamily="2" charset="77"/>
          </a:endParaRPr>
        </a:p>
      </dgm:t>
    </dgm:pt>
    <dgm:pt modelId="{0E0197F8-422D-0E4C-A5F2-D109607BF774}" type="sibTrans" cxnId="{8F8F6D4C-2EBD-E049-80B8-70BF285E2DA6}">
      <dgm:prSet/>
      <dgm:spPr/>
      <dgm:t>
        <a:bodyPr/>
        <a:lstStyle/>
        <a:p>
          <a:endParaRPr lang="en-US" b="0" i="0">
            <a:latin typeface="Glober" pitchFamily="2" charset="77"/>
          </a:endParaRPr>
        </a:p>
      </dgm:t>
    </dgm:pt>
    <dgm:pt modelId="{59426269-86CC-4540-BD00-E8D494199B77}">
      <dgm:prSet phldrT="[Text]" custT="1"/>
      <dgm:spPr/>
      <dgm:t>
        <a:bodyPr/>
        <a:lstStyle/>
        <a:p>
          <a:r>
            <a:rPr lang="en-US" sz="2000" b="0" i="0" dirty="0">
              <a:latin typeface="Glober" pitchFamily="2" charset="77"/>
            </a:rPr>
            <a:t>Certain</a:t>
          </a:r>
          <a:endParaRPr lang="en-US" sz="1800" b="0" i="0" dirty="0">
            <a:latin typeface="Glober" pitchFamily="2" charset="77"/>
          </a:endParaRPr>
        </a:p>
      </dgm:t>
    </dgm:pt>
    <dgm:pt modelId="{5DA9E4D9-9E8F-C847-8AF4-7153BCBF7EF1}" type="parTrans" cxnId="{B4F98D6B-D913-1A41-90F1-97DB630C3542}">
      <dgm:prSet/>
      <dgm:spPr/>
      <dgm:t>
        <a:bodyPr/>
        <a:lstStyle/>
        <a:p>
          <a:endParaRPr lang="en-US" b="0" i="0">
            <a:latin typeface="Glober" pitchFamily="2" charset="77"/>
          </a:endParaRPr>
        </a:p>
      </dgm:t>
    </dgm:pt>
    <dgm:pt modelId="{67003CBD-9EF8-2949-A783-44607DA31D87}" type="sibTrans" cxnId="{B4F98D6B-D913-1A41-90F1-97DB630C3542}">
      <dgm:prSet/>
      <dgm:spPr/>
      <dgm:t>
        <a:bodyPr/>
        <a:lstStyle/>
        <a:p>
          <a:endParaRPr lang="en-US" b="0" i="0">
            <a:latin typeface="Glober" pitchFamily="2" charset="77"/>
          </a:endParaRPr>
        </a:p>
      </dgm:t>
    </dgm:pt>
    <dgm:pt modelId="{9AF1380E-E2A8-094F-B6FA-231A10FBDDC4}">
      <dgm:prSet phldrT="[Text]" custT="1"/>
      <dgm:spPr/>
      <dgm:t>
        <a:bodyPr/>
        <a:lstStyle/>
        <a:p>
          <a:r>
            <a:rPr lang="en-US" sz="2000" b="0" i="0" dirty="0">
              <a:latin typeface="Glober" pitchFamily="2" charset="77"/>
            </a:rPr>
            <a:t>Consistent</a:t>
          </a:r>
          <a:endParaRPr lang="en-US" sz="1800" b="0" i="0" dirty="0">
            <a:latin typeface="Glober" pitchFamily="2" charset="77"/>
          </a:endParaRPr>
        </a:p>
      </dgm:t>
    </dgm:pt>
    <dgm:pt modelId="{3B9B6B43-C9A7-374B-9C27-0DC26D5C755D}" type="parTrans" cxnId="{451CD7E7-77BE-7448-A150-69741E890F0B}">
      <dgm:prSet/>
      <dgm:spPr/>
      <dgm:t>
        <a:bodyPr/>
        <a:lstStyle/>
        <a:p>
          <a:endParaRPr lang="en-US" b="0" i="0">
            <a:latin typeface="Glober" pitchFamily="2" charset="77"/>
          </a:endParaRPr>
        </a:p>
      </dgm:t>
    </dgm:pt>
    <dgm:pt modelId="{1F96C367-263F-9146-B0DB-AE7A1C3BB616}" type="sibTrans" cxnId="{451CD7E7-77BE-7448-A150-69741E890F0B}">
      <dgm:prSet/>
      <dgm:spPr/>
      <dgm:t>
        <a:bodyPr/>
        <a:lstStyle/>
        <a:p>
          <a:endParaRPr lang="en-US" b="0" i="0">
            <a:latin typeface="Glober" pitchFamily="2" charset="77"/>
          </a:endParaRPr>
        </a:p>
      </dgm:t>
    </dgm:pt>
    <dgm:pt modelId="{752FBC11-8209-0342-A3C2-73544640521A}">
      <dgm:prSet phldrT="[Text]" custT="1"/>
      <dgm:spPr/>
      <dgm:t>
        <a:bodyPr/>
        <a:lstStyle/>
        <a:p>
          <a:r>
            <a:rPr lang="en-US" sz="2000" b="0" i="0" dirty="0">
              <a:latin typeface="Glober" pitchFamily="2" charset="77"/>
            </a:rPr>
            <a:t>Fair</a:t>
          </a:r>
          <a:endParaRPr lang="en-US" sz="1800" b="0" i="0" dirty="0">
            <a:latin typeface="Glober" pitchFamily="2" charset="77"/>
          </a:endParaRPr>
        </a:p>
      </dgm:t>
    </dgm:pt>
    <dgm:pt modelId="{5BE23311-7122-DA44-BAEF-6D00145BDB26}" type="parTrans" cxnId="{F7BFA239-A174-0341-AEB7-964A8C2242B5}">
      <dgm:prSet/>
      <dgm:spPr/>
      <dgm:t>
        <a:bodyPr/>
        <a:lstStyle/>
        <a:p>
          <a:endParaRPr lang="en-US" b="0" i="0">
            <a:latin typeface="Glober" pitchFamily="2" charset="77"/>
          </a:endParaRPr>
        </a:p>
      </dgm:t>
    </dgm:pt>
    <dgm:pt modelId="{D4FE60EB-AC01-ED42-B2BF-2B72BD7421F7}" type="sibTrans" cxnId="{F7BFA239-A174-0341-AEB7-964A8C2242B5}">
      <dgm:prSet/>
      <dgm:spPr/>
      <dgm:t>
        <a:bodyPr/>
        <a:lstStyle/>
        <a:p>
          <a:endParaRPr lang="en-US" b="0" i="0">
            <a:latin typeface="Glober" pitchFamily="2" charset="77"/>
          </a:endParaRPr>
        </a:p>
      </dgm:t>
    </dgm:pt>
    <dgm:pt modelId="{C5C966A3-49FD-294C-84F9-6E51C4AE0EE6}">
      <dgm:prSet custT="1"/>
      <dgm:spPr/>
      <dgm:t>
        <a:bodyPr/>
        <a:lstStyle/>
        <a:p>
          <a:r>
            <a:rPr lang="en-US" sz="1800" b="0" i="0" dirty="0">
              <a:latin typeface="Glober" pitchFamily="2" charset="77"/>
            </a:rPr>
            <a:t>Violation/compliance history</a:t>
          </a:r>
        </a:p>
      </dgm:t>
    </dgm:pt>
    <dgm:pt modelId="{6E985963-C583-CB41-87A3-5B9BF51D31CF}" type="parTrans" cxnId="{25D67B10-3B65-8D4C-AAC6-DC96D6448538}">
      <dgm:prSet/>
      <dgm:spPr/>
      <dgm:t>
        <a:bodyPr/>
        <a:lstStyle/>
        <a:p>
          <a:endParaRPr lang="en-US" b="0" i="0">
            <a:latin typeface="Glober" pitchFamily="2" charset="77"/>
          </a:endParaRPr>
        </a:p>
      </dgm:t>
    </dgm:pt>
    <dgm:pt modelId="{743AC197-6BD7-F249-AB72-85116F80093D}" type="sibTrans" cxnId="{25D67B10-3B65-8D4C-AAC6-DC96D6448538}">
      <dgm:prSet/>
      <dgm:spPr/>
      <dgm:t>
        <a:bodyPr/>
        <a:lstStyle/>
        <a:p>
          <a:endParaRPr lang="en-US" b="0" i="0">
            <a:latin typeface="Glober" pitchFamily="2" charset="77"/>
          </a:endParaRPr>
        </a:p>
      </dgm:t>
    </dgm:pt>
    <dgm:pt modelId="{710026B6-0EBC-C945-B58A-A63C3EB88DC8}">
      <dgm:prSet custT="1"/>
      <dgm:spPr/>
      <dgm:t>
        <a:bodyPr/>
        <a:lstStyle/>
        <a:p>
          <a:r>
            <a:rPr lang="en-US" sz="1800" b="0" i="0" dirty="0">
              <a:latin typeface="Glober" pitchFamily="2" charset="77"/>
            </a:rPr>
            <a:t>Current risk </a:t>
          </a:r>
          <a:r>
            <a:rPr lang="en-US" sz="2000" b="0" i="0" dirty="0">
              <a:latin typeface="Glober" pitchFamily="2" charset="77"/>
            </a:rPr>
            <a:t>level</a:t>
          </a:r>
          <a:r>
            <a:rPr lang="en-US" sz="1800" b="0" i="0" dirty="0">
              <a:latin typeface="Glober" pitchFamily="2" charset="77"/>
            </a:rPr>
            <a:t> </a:t>
          </a:r>
        </a:p>
      </dgm:t>
    </dgm:pt>
    <dgm:pt modelId="{DEA30FD1-FBC6-0044-BDE7-F56B252B6400}" type="parTrans" cxnId="{9DEC51A8-9944-B140-A7BF-6896C459D4E4}">
      <dgm:prSet/>
      <dgm:spPr/>
      <dgm:t>
        <a:bodyPr/>
        <a:lstStyle/>
        <a:p>
          <a:endParaRPr lang="en-US" b="0" i="0">
            <a:latin typeface="Glober" pitchFamily="2" charset="77"/>
          </a:endParaRPr>
        </a:p>
      </dgm:t>
    </dgm:pt>
    <dgm:pt modelId="{8C3F2B3F-22CF-154A-8F8E-F7A7E40868F0}" type="sibTrans" cxnId="{9DEC51A8-9944-B140-A7BF-6896C459D4E4}">
      <dgm:prSet/>
      <dgm:spPr/>
      <dgm:t>
        <a:bodyPr/>
        <a:lstStyle/>
        <a:p>
          <a:endParaRPr lang="en-US" b="0" i="0">
            <a:latin typeface="Glober" pitchFamily="2" charset="77"/>
          </a:endParaRPr>
        </a:p>
      </dgm:t>
    </dgm:pt>
    <dgm:pt modelId="{971DD2BC-B702-9649-A99C-3BD7FA017BF7}">
      <dgm:prSet custT="1"/>
      <dgm:spPr/>
      <dgm:t>
        <a:bodyPr/>
        <a:lstStyle/>
        <a:p>
          <a:r>
            <a:rPr lang="en-US" sz="1800" b="0" i="0" dirty="0">
              <a:latin typeface="Glober" pitchFamily="2" charset="77"/>
            </a:rPr>
            <a:t>Motivation to change</a:t>
          </a:r>
        </a:p>
      </dgm:t>
    </dgm:pt>
    <dgm:pt modelId="{2268693D-AE49-C344-9A3B-8391DB4266C0}" type="parTrans" cxnId="{6F24DE31-EC39-6745-A840-00C93589E2C2}">
      <dgm:prSet/>
      <dgm:spPr/>
      <dgm:t>
        <a:bodyPr/>
        <a:lstStyle/>
        <a:p>
          <a:endParaRPr lang="en-US" b="0" i="0">
            <a:latin typeface="Glober" pitchFamily="2" charset="77"/>
          </a:endParaRPr>
        </a:p>
      </dgm:t>
    </dgm:pt>
    <dgm:pt modelId="{28BCC5E6-2794-D547-B9BB-EE921626B324}" type="sibTrans" cxnId="{6F24DE31-EC39-6745-A840-00C93589E2C2}">
      <dgm:prSet/>
      <dgm:spPr/>
      <dgm:t>
        <a:bodyPr/>
        <a:lstStyle/>
        <a:p>
          <a:endParaRPr lang="en-US" b="0" i="0">
            <a:latin typeface="Glober" pitchFamily="2" charset="77"/>
          </a:endParaRPr>
        </a:p>
      </dgm:t>
    </dgm:pt>
    <dgm:pt modelId="{E6AC11FD-5D49-A84E-9BF6-795799E32C98}">
      <dgm:prSet custT="1"/>
      <dgm:spPr/>
      <dgm:t>
        <a:bodyPr/>
        <a:lstStyle/>
        <a:p>
          <a:r>
            <a:rPr lang="en-US" sz="1800" b="0" i="0" dirty="0">
              <a:latin typeface="Glober" pitchFamily="2" charset="77"/>
            </a:rPr>
            <a:t>Relationship of violation to distal/proximal objectives</a:t>
          </a:r>
        </a:p>
      </dgm:t>
    </dgm:pt>
    <dgm:pt modelId="{2E6D06D9-0134-2F41-AB4D-90C576A42F19}" type="parTrans" cxnId="{CA8C8C46-5960-7D4B-A176-2502647C9E87}">
      <dgm:prSet/>
      <dgm:spPr/>
      <dgm:t>
        <a:bodyPr/>
        <a:lstStyle/>
        <a:p>
          <a:endParaRPr lang="en-US" b="0" i="0">
            <a:latin typeface="Glober" pitchFamily="2" charset="77"/>
          </a:endParaRPr>
        </a:p>
      </dgm:t>
    </dgm:pt>
    <dgm:pt modelId="{2398E0EE-470A-9A40-A386-0170A68F95E3}" type="sibTrans" cxnId="{CA8C8C46-5960-7D4B-A176-2502647C9E87}">
      <dgm:prSet/>
      <dgm:spPr/>
      <dgm:t>
        <a:bodyPr/>
        <a:lstStyle/>
        <a:p>
          <a:endParaRPr lang="en-US" b="0" i="0">
            <a:latin typeface="Glober" pitchFamily="2" charset="77"/>
          </a:endParaRPr>
        </a:p>
      </dgm:t>
    </dgm:pt>
    <dgm:pt modelId="{F52AA55D-7498-6B4C-9FFD-2112CFAE3DFB}">
      <dgm:prSet custT="1"/>
      <dgm:spPr/>
      <dgm:t>
        <a:bodyPr/>
        <a:lstStyle/>
        <a:p>
          <a:r>
            <a:rPr lang="en-US" sz="1800" b="0" i="0" dirty="0">
              <a:latin typeface="Glober" pitchFamily="2" charset="77"/>
            </a:rPr>
            <a:t>Relationship of violation to critical risk factors</a:t>
          </a:r>
        </a:p>
      </dgm:t>
    </dgm:pt>
    <dgm:pt modelId="{47FB1B27-2D09-BE41-ACD1-923A296662AD}" type="parTrans" cxnId="{FFF7D51D-0263-4A4C-B8BC-D5F601469406}">
      <dgm:prSet/>
      <dgm:spPr/>
      <dgm:t>
        <a:bodyPr/>
        <a:lstStyle/>
        <a:p>
          <a:endParaRPr lang="en-US" b="0" i="0">
            <a:latin typeface="Glober" pitchFamily="2" charset="77"/>
          </a:endParaRPr>
        </a:p>
      </dgm:t>
    </dgm:pt>
    <dgm:pt modelId="{805E6BCA-6B10-1743-9CED-DAA99CA9578C}" type="sibTrans" cxnId="{FFF7D51D-0263-4A4C-B8BC-D5F601469406}">
      <dgm:prSet/>
      <dgm:spPr/>
      <dgm:t>
        <a:bodyPr/>
        <a:lstStyle/>
        <a:p>
          <a:endParaRPr lang="en-US" b="0" i="0">
            <a:latin typeface="Glober" pitchFamily="2" charset="77"/>
          </a:endParaRPr>
        </a:p>
      </dgm:t>
    </dgm:pt>
    <dgm:pt modelId="{E7D0A155-FCC2-6243-97D1-EE6E7C83E77B}" type="pres">
      <dgm:prSet presAssocID="{6E0DBAE4-198E-EB41-A82A-F5281CC1F635}" presName="vert0" presStyleCnt="0">
        <dgm:presLayoutVars>
          <dgm:dir/>
          <dgm:animOne val="branch"/>
          <dgm:animLvl val="lvl"/>
        </dgm:presLayoutVars>
      </dgm:prSet>
      <dgm:spPr/>
    </dgm:pt>
    <dgm:pt modelId="{38C951BA-BE8D-174F-B9BA-E02481453A1E}" type="pres">
      <dgm:prSet presAssocID="{DD625B4C-181A-0547-8FF0-3DAE15FBC038}" presName="thickLine" presStyleLbl="alignNode1" presStyleIdx="0" presStyleCnt="4"/>
      <dgm:spPr/>
    </dgm:pt>
    <dgm:pt modelId="{7978EDAA-79E2-BA4B-8A97-590FE5853651}" type="pres">
      <dgm:prSet presAssocID="{DD625B4C-181A-0547-8FF0-3DAE15FBC038}" presName="horz1" presStyleCnt="0"/>
      <dgm:spPr/>
    </dgm:pt>
    <dgm:pt modelId="{E1A6FEEE-2863-8C4C-9990-D9EFD60A995B}" type="pres">
      <dgm:prSet presAssocID="{DD625B4C-181A-0547-8FF0-3DAE15FBC038}" presName="tx1" presStyleLbl="revTx" presStyleIdx="0" presStyleCnt="18"/>
      <dgm:spPr/>
    </dgm:pt>
    <dgm:pt modelId="{1FA3CC45-3A07-5D46-8838-49174CA18F4A}" type="pres">
      <dgm:prSet presAssocID="{DD625B4C-181A-0547-8FF0-3DAE15FBC038}" presName="vert1" presStyleCnt="0"/>
      <dgm:spPr/>
    </dgm:pt>
    <dgm:pt modelId="{21D7BE2B-E98B-354B-B407-EDF7A6D83F72}" type="pres">
      <dgm:prSet presAssocID="{2CFCB72A-BB94-5646-849B-CD708A30D021}" presName="vertSpace2a" presStyleCnt="0"/>
      <dgm:spPr/>
    </dgm:pt>
    <dgm:pt modelId="{A0D6B5A9-836E-9B42-AF61-BF07A0A80660}" type="pres">
      <dgm:prSet presAssocID="{2CFCB72A-BB94-5646-849B-CD708A30D021}" presName="horz2" presStyleCnt="0"/>
      <dgm:spPr/>
    </dgm:pt>
    <dgm:pt modelId="{25E3A56A-232C-0F47-AE7F-03412750230E}" type="pres">
      <dgm:prSet presAssocID="{2CFCB72A-BB94-5646-849B-CD708A30D021}" presName="horzSpace2" presStyleCnt="0"/>
      <dgm:spPr/>
    </dgm:pt>
    <dgm:pt modelId="{2F7B65D6-94FE-FE43-837C-A4D2BCAAF8DE}" type="pres">
      <dgm:prSet presAssocID="{2CFCB72A-BB94-5646-849B-CD708A30D021}" presName="tx2" presStyleLbl="revTx" presStyleIdx="1" presStyleCnt="18"/>
      <dgm:spPr/>
    </dgm:pt>
    <dgm:pt modelId="{91B446D5-DA5B-AA42-8D3F-9BABD18ADAA8}" type="pres">
      <dgm:prSet presAssocID="{2CFCB72A-BB94-5646-849B-CD708A30D021}" presName="vert2" presStyleCnt="0"/>
      <dgm:spPr/>
    </dgm:pt>
    <dgm:pt modelId="{93394610-93EB-8149-919D-84EA095299DB}" type="pres">
      <dgm:prSet presAssocID="{2CFCB72A-BB94-5646-849B-CD708A30D021}" presName="thinLine2b" presStyleLbl="callout" presStyleIdx="0" presStyleCnt="14"/>
      <dgm:spPr/>
    </dgm:pt>
    <dgm:pt modelId="{1DD35B54-4280-BB4A-A676-F06623FE2E72}" type="pres">
      <dgm:prSet presAssocID="{2CFCB72A-BB94-5646-849B-CD708A30D021}" presName="vertSpace2b" presStyleCnt="0"/>
      <dgm:spPr/>
    </dgm:pt>
    <dgm:pt modelId="{7DF2FE65-A253-E941-A208-FF61A270DE05}" type="pres">
      <dgm:prSet presAssocID="{1195D03C-0700-F041-B039-3503C943473D}" presName="horz2" presStyleCnt="0"/>
      <dgm:spPr/>
    </dgm:pt>
    <dgm:pt modelId="{B050CF70-8F11-7742-A0A6-2940EDA504D0}" type="pres">
      <dgm:prSet presAssocID="{1195D03C-0700-F041-B039-3503C943473D}" presName="horzSpace2" presStyleCnt="0"/>
      <dgm:spPr/>
    </dgm:pt>
    <dgm:pt modelId="{06EEDDD6-A7C3-E04F-AB5E-4A2873928340}" type="pres">
      <dgm:prSet presAssocID="{1195D03C-0700-F041-B039-3503C943473D}" presName="tx2" presStyleLbl="revTx" presStyleIdx="2" presStyleCnt="18"/>
      <dgm:spPr/>
    </dgm:pt>
    <dgm:pt modelId="{5F212EBE-332B-6B46-9FD7-BE3763DA6DD0}" type="pres">
      <dgm:prSet presAssocID="{1195D03C-0700-F041-B039-3503C943473D}" presName="vert2" presStyleCnt="0"/>
      <dgm:spPr/>
    </dgm:pt>
    <dgm:pt modelId="{F0B1A5B0-3591-9C4D-939A-35250BA8BC08}" type="pres">
      <dgm:prSet presAssocID="{1195D03C-0700-F041-B039-3503C943473D}" presName="thinLine2b" presStyleLbl="callout" presStyleIdx="1" presStyleCnt="14"/>
      <dgm:spPr/>
    </dgm:pt>
    <dgm:pt modelId="{A4E2EE52-27C8-A549-B973-46E045744DBD}" type="pres">
      <dgm:prSet presAssocID="{1195D03C-0700-F041-B039-3503C943473D}" presName="vertSpace2b" presStyleCnt="0"/>
      <dgm:spPr/>
    </dgm:pt>
    <dgm:pt modelId="{B0BC57EC-2C3D-9941-8CD0-67EA02D7BC2C}" type="pres">
      <dgm:prSet presAssocID="{12BB381B-6A09-FD41-9B99-BE507423D84D}" presName="thickLine" presStyleLbl="alignNode1" presStyleIdx="1" presStyleCnt="4" custLinFactNeighborX="1329" custLinFactNeighborY="-2923"/>
      <dgm:spPr/>
    </dgm:pt>
    <dgm:pt modelId="{9FF9293D-D773-D74A-9656-195AB7EE24E6}" type="pres">
      <dgm:prSet presAssocID="{12BB381B-6A09-FD41-9B99-BE507423D84D}" presName="horz1" presStyleCnt="0"/>
      <dgm:spPr/>
    </dgm:pt>
    <dgm:pt modelId="{3236C131-C924-DD47-8DA9-3B6C229BBCE2}" type="pres">
      <dgm:prSet presAssocID="{12BB381B-6A09-FD41-9B99-BE507423D84D}" presName="tx1" presStyleLbl="revTx" presStyleIdx="3" presStyleCnt="18"/>
      <dgm:spPr/>
    </dgm:pt>
    <dgm:pt modelId="{E6C122D1-7F05-DF4C-B23D-8929D8731B99}" type="pres">
      <dgm:prSet presAssocID="{12BB381B-6A09-FD41-9B99-BE507423D84D}" presName="vert1" presStyleCnt="0"/>
      <dgm:spPr/>
    </dgm:pt>
    <dgm:pt modelId="{4B81A5FF-ED5A-0C47-BA34-163816D3D2AB}" type="pres">
      <dgm:prSet presAssocID="{B351A271-F9AD-AB40-9BBF-02103DF6C4EE}" presName="vertSpace2a" presStyleCnt="0"/>
      <dgm:spPr/>
    </dgm:pt>
    <dgm:pt modelId="{0A7A834E-B4F5-434A-893A-027808327661}" type="pres">
      <dgm:prSet presAssocID="{B351A271-F9AD-AB40-9BBF-02103DF6C4EE}" presName="horz2" presStyleCnt="0"/>
      <dgm:spPr/>
    </dgm:pt>
    <dgm:pt modelId="{ADDDAEF3-F718-C942-A262-DFBAC4577136}" type="pres">
      <dgm:prSet presAssocID="{B351A271-F9AD-AB40-9BBF-02103DF6C4EE}" presName="horzSpace2" presStyleCnt="0"/>
      <dgm:spPr/>
    </dgm:pt>
    <dgm:pt modelId="{F2296818-37FC-2F46-ABA1-D0B5028689C2}" type="pres">
      <dgm:prSet presAssocID="{B351A271-F9AD-AB40-9BBF-02103DF6C4EE}" presName="tx2" presStyleLbl="revTx" presStyleIdx="4" presStyleCnt="18"/>
      <dgm:spPr/>
    </dgm:pt>
    <dgm:pt modelId="{94A9D00E-3837-8A41-A1AF-11A1DEBEBAC1}" type="pres">
      <dgm:prSet presAssocID="{B351A271-F9AD-AB40-9BBF-02103DF6C4EE}" presName="vert2" presStyleCnt="0"/>
      <dgm:spPr/>
    </dgm:pt>
    <dgm:pt modelId="{5F56A55A-A94F-1146-8C82-4EF203069C1A}" type="pres">
      <dgm:prSet presAssocID="{B351A271-F9AD-AB40-9BBF-02103DF6C4EE}" presName="thinLine2b" presStyleLbl="callout" presStyleIdx="2" presStyleCnt="14"/>
      <dgm:spPr/>
    </dgm:pt>
    <dgm:pt modelId="{40699739-B9A6-E846-A399-8313624F969B}" type="pres">
      <dgm:prSet presAssocID="{B351A271-F9AD-AB40-9BBF-02103DF6C4EE}" presName="vertSpace2b" presStyleCnt="0"/>
      <dgm:spPr/>
    </dgm:pt>
    <dgm:pt modelId="{56FF4BBA-457D-1549-9948-85AEA77F6B32}" type="pres">
      <dgm:prSet presAssocID="{59426269-86CC-4540-BD00-E8D494199B77}" presName="horz2" presStyleCnt="0"/>
      <dgm:spPr/>
    </dgm:pt>
    <dgm:pt modelId="{5C74E069-1B61-7D46-8A33-C5C51C9CF92C}" type="pres">
      <dgm:prSet presAssocID="{59426269-86CC-4540-BD00-E8D494199B77}" presName="horzSpace2" presStyleCnt="0"/>
      <dgm:spPr/>
    </dgm:pt>
    <dgm:pt modelId="{23C888F4-A3F5-A043-89B0-F39B623C4BF4}" type="pres">
      <dgm:prSet presAssocID="{59426269-86CC-4540-BD00-E8D494199B77}" presName="tx2" presStyleLbl="revTx" presStyleIdx="5" presStyleCnt="18"/>
      <dgm:spPr/>
    </dgm:pt>
    <dgm:pt modelId="{916D9D90-11F6-3443-B21D-33371DD3C2AB}" type="pres">
      <dgm:prSet presAssocID="{59426269-86CC-4540-BD00-E8D494199B77}" presName="vert2" presStyleCnt="0"/>
      <dgm:spPr/>
    </dgm:pt>
    <dgm:pt modelId="{C2FB3075-F5DA-F046-821E-8619630CAE6A}" type="pres">
      <dgm:prSet presAssocID="{59426269-86CC-4540-BD00-E8D494199B77}" presName="thinLine2b" presStyleLbl="callout" presStyleIdx="3" presStyleCnt="14"/>
      <dgm:spPr/>
    </dgm:pt>
    <dgm:pt modelId="{1400CA10-2200-AD48-9D13-8E3EEB401F12}" type="pres">
      <dgm:prSet presAssocID="{59426269-86CC-4540-BD00-E8D494199B77}" presName="vertSpace2b" presStyleCnt="0"/>
      <dgm:spPr/>
    </dgm:pt>
    <dgm:pt modelId="{B3A3E7CB-C9F6-9D46-B4AF-C163D43BF995}" type="pres">
      <dgm:prSet presAssocID="{9AF1380E-E2A8-094F-B6FA-231A10FBDDC4}" presName="horz2" presStyleCnt="0"/>
      <dgm:spPr/>
    </dgm:pt>
    <dgm:pt modelId="{E25CA9C0-AD09-D043-9333-C9B120685C7E}" type="pres">
      <dgm:prSet presAssocID="{9AF1380E-E2A8-094F-B6FA-231A10FBDDC4}" presName="horzSpace2" presStyleCnt="0"/>
      <dgm:spPr/>
    </dgm:pt>
    <dgm:pt modelId="{7D6516C9-A645-5845-94E5-EA1C98C9725F}" type="pres">
      <dgm:prSet presAssocID="{9AF1380E-E2A8-094F-B6FA-231A10FBDDC4}" presName="tx2" presStyleLbl="revTx" presStyleIdx="6" presStyleCnt="18"/>
      <dgm:spPr/>
    </dgm:pt>
    <dgm:pt modelId="{22D77555-269F-DB41-AB30-4EC999B88C7A}" type="pres">
      <dgm:prSet presAssocID="{9AF1380E-E2A8-094F-B6FA-231A10FBDDC4}" presName="vert2" presStyleCnt="0"/>
      <dgm:spPr/>
    </dgm:pt>
    <dgm:pt modelId="{36F278F7-591E-3649-9852-758FD0DB7993}" type="pres">
      <dgm:prSet presAssocID="{9AF1380E-E2A8-094F-B6FA-231A10FBDDC4}" presName="thinLine2b" presStyleLbl="callout" presStyleIdx="4" presStyleCnt="14"/>
      <dgm:spPr/>
    </dgm:pt>
    <dgm:pt modelId="{F26ED9F4-E1D6-3849-B6DB-0CFAECF8040B}" type="pres">
      <dgm:prSet presAssocID="{9AF1380E-E2A8-094F-B6FA-231A10FBDDC4}" presName="vertSpace2b" presStyleCnt="0"/>
      <dgm:spPr/>
    </dgm:pt>
    <dgm:pt modelId="{2E4D6D8D-B2F7-6946-A699-E450785AD58D}" type="pres">
      <dgm:prSet presAssocID="{752FBC11-8209-0342-A3C2-73544640521A}" presName="horz2" presStyleCnt="0"/>
      <dgm:spPr/>
    </dgm:pt>
    <dgm:pt modelId="{5CF9B9EE-73F6-5344-8B0B-AF704FE32C09}" type="pres">
      <dgm:prSet presAssocID="{752FBC11-8209-0342-A3C2-73544640521A}" presName="horzSpace2" presStyleCnt="0"/>
      <dgm:spPr/>
    </dgm:pt>
    <dgm:pt modelId="{6058E325-20E8-6B4F-AF27-142C62632973}" type="pres">
      <dgm:prSet presAssocID="{752FBC11-8209-0342-A3C2-73544640521A}" presName="tx2" presStyleLbl="revTx" presStyleIdx="7" presStyleCnt="18"/>
      <dgm:spPr/>
    </dgm:pt>
    <dgm:pt modelId="{9C3E01E2-0CBE-B44D-B6F5-7B5791790EDD}" type="pres">
      <dgm:prSet presAssocID="{752FBC11-8209-0342-A3C2-73544640521A}" presName="vert2" presStyleCnt="0"/>
      <dgm:spPr/>
    </dgm:pt>
    <dgm:pt modelId="{2AB02A3C-8CF9-6D4F-B5B2-F0F8EF12FB20}" type="pres">
      <dgm:prSet presAssocID="{752FBC11-8209-0342-A3C2-73544640521A}" presName="thinLine2b" presStyleLbl="callout" presStyleIdx="5" presStyleCnt="14"/>
      <dgm:spPr/>
    </dgm:pt>
    <dgm:pt modelId="{5732C724-756F-1641-A371-E5EB84FEBCB5}" type="pres">
      <dgm:prSet presAssocID="{752FBC11-8209-0342-A3C2-73544640521A}" presName="vertSpace2b" presStyleCnt="0"/>
      <dgm:spPr/>
    </dgm:pt>
    <dgm:pt modelId="{1E9B3EB0-01B1-CD4B-90A1-6C57986EF2E1}" type="pres">
      <dgm:prSet presAssocID="{04A32FF2-0A30-114B-B0C8-D8EE859444D9}" presName="thickLine" presStyleLbl="alignNode1" presStyleIdx="2" presStyleCnt="4" custLinFactNeighborX="1329" custLinFactNeighborY="0"/>
      <dgm:spPr/>
    </dgm:pt>
    <dgm:pt modelId="{4B2CC235-7720-9C45-A9D7-8FD6FEBAAD99}" type="pres">
      <dgm:prSet presAssocID="{04A32FF2-0A30-114B-B0C8-D8EE859444D9}" presName="horz1" presStyleCnt="0"/>
      <dgm:spPr/>
    </dgm:pt>
    <dgm:pt modelId="{562BB845-3EE9-3E43-B9E0-B0DBE607EA62}" type="pres">
      <dgm:prSet presAssocID="{04A32FF2-0A30-114B-B0C8-D8EE859444D9}" presName="tx1" presStyleLbl="revTx" presStyleIdx="8" presStyleCnt="18"/>
      <dgm:spPr/>
    </dgm:pt>
    <dgm:pt modelId="{639DEDAF-697B-9E4E-9B06-2C97AD6C9247}" type="pres">
      <dgm:prSet presAssocID="{04A32FF2-0A30-114B-B0C8-D8EE859444D9}" presName="vert1" presStyleCnt="0"/>
      <dgm:spPr/>
    </dgm:pt>
    <dgm:pt modelId="{DAAF9630-F8EB-8442-AAA5-1F6F08C5390E}" type="pres">
      <dgm:prSet presAssocID="{FC396F29-7CAC-B248-95B4-018062485426}" presName="vertSpace2a" presStyleCnt="0"/>
      <dgm:spPr/>
    </dgm:pt>
    <dgm:pt modelId="{7B5E9C0C-537B-E34B-B1F7-FFC65BF67679}" type="pres">
      <dgm:prSet presAssocID="{FC396F29-7CAC-B248-95B4-018062485426}" presName="horz2" presStyleCnt="0"/>
      <dgm:spPr/>
    </dgm:pt>
    <dgm:pt modelId="{B2BDF32E-33D4-AB42-BC90-A8A066AC741F}" type="pres">
      <dgm:prSet presAssocID="{FC396F29-7CAC-B248-95B4-018062485426}" presName="horzSpace2" presStyleCnt="0"/>
      <dgm:spPr/>
    </dgm:pt>
    <dgm:pt modelId="{0E1F24D1-3DC5-CB45-A7F9-B52004D8A58E}" type="pres">
      <dgm:prSet presAssocID="{FC396F29-7CAC-B248-95B4-018062485426}" presName="tx2" presStyleLbl="revTx" presStyleIdx="9" presStyleCnt="18"/>
      <dgm:spPr/>
    </dgm:pt>
    <dgm:pt modelId="{C9DCE6AA-9BFA-3341-ABCE-1615591A535A}" type="pres">
      <dgm:prSet presAssocID="{FC396F29-7CAC-B248-95B4-018062485426}" presName="vert2" presStyleCnt="0"/>
      <dgm:spPr/>
    </dgm:pt>
    <dgm:pt modelId="{53B87293-458D-3F4E-B8E4-466406D8B983}" type="pres">
      <dgm:prSet presAssocID="{FC396F29-7CAC-B248-95B4-018062485426}" presName="thinLine2b" presStyleLbl="callout" presStyleIdx="6" presStyleCnt="14" custLinFactY="-419046" custLinFactNeighborY="-500000"/>
      <dgm:spPr/>
    </dgm:pt>
    <dgm:pt modelId="{64D29A9D-E5E0-EC4A-BB1C-77F4332D1494}" type="pres">
      <dgm:prSet presAssocID="{FC396F29-7CAC-B248-95B4-018062485426}" presName="vertSpace2b" presStyleCnt="0"/>
      <dgm:spPr/>
    </dgm:pt>
    <dgm:pt modelId="{42FD855D-C3BC-B34F-9ECA-87A203143551}" type="pres">
      <dgm:prSet presAssocID="{C3BA1901-56CA-E940-A0EC-CA4A7880C91C}" presName="horz2" presStyleCnt="0"/>
      <dgm:spPr/>
    </dgm:pt>
    <dgm:pt modelId="{9E30BD86-81D8-094A-9F72-0E1E102AA0B6}" type="pres">
      <dgm:prSet presAssocID="{C3BA1901-56CA-E940-A0EC-CA4A7880C91C}" presName="horzSpace2" presStyleCnt="0"/>
      <dgm:spPr/>
    </dgm:pt>
    <dgm:pt modelId="{A68E3D30-9096-BE4E-879B-75881BB567CE}" type="pres">
      <dgm:prSet presAssocID="{C3BA1901-56CA-E940-A0EC-CA4A7880C91C}" presName="tx2" presStyleLbl="revTx" presStyleIdx="10" presStyleCnt="18" custLinFactNeighborX="-193" custLinFactNeighborY="-36537"/>
      <dgm:spPr/>
    </dgm:pt>
    <dgm:pt modelId="{68D8D8FD-AA96-6640-8C65-C443E4D1E960}" type="pres">
      <dgm:prSet presAssocID="{C3BA1901-56CA-E940-A0EC-CA4A7880C91C}" presName="vert2" presStyleCnt="0"/>
      <dgm:spPr/>
    </dgm:pt>
    <dgm:pt modelId="{F4EEFB20-9738-6C46-BAC6-3B77A4E709CF}" type="pres">
      <dgm:prSet presAssocID="{C3BA1901-56CA-E940-A0EC-CA4A7880C91C}" presName="thinLine2b" presStyleLbl="callout" presStyleIdx="7" presStyleCnt="14" custLinFactY="-300000" custLinFactNeighborX="-103" custLinFactNeighborY="-314589"/>
      <dgm:spPr/>
    </dgm:pt>
    <dgm:pt modelId="{2A23FAF5-E076-6740-B653-299D067694ED}" type="pres">
      <dgm:prSet presAssocID="{C3BA1901-56CA-E940-A0EC-CA4A7880C91C}" presName="vertSpace2b" presStyleCnt="0"/>
      <dgm:spPr/>
    </dgm:pt>
    <dgm:pt modelId="{4C8C5B90-2F2C-A54C-9370-E716E8E19917}" type="pres">
      <dgm:prSet presAssocID="{9340B86D-0C8F-E641-8955-816D9695A944}" presName="thickLine" presStyleLbl="alignNode1" presStyleIdx="3" presStyleCnt="4" custLinFactNeighborX="-181" custLinFactNeighborY="-38002"/>
      <dgm:spPr/>
    </dgm:pt>
    <dgm:pt modelId="{7EA7B466-2F81-F643-BD97-79E861D328EB}" type="pres">
      <dgm:prSet presAssocID="{9340B86D-0C8F-E641-8955-816D9695A944}" presName="horz1" presStyleCnt="0"/>
      <dgm:spPr/>
    </dgm:pt>
    <dgm:pt modelId="{90840D12-DB11-8040-8830-5CA3AB1F3B2C}" type="pres">
      <dgm:prSet presAssocID="{9340B86D-0C8F-E641-8955-816D9695A944}" presName="tx1" presStyleLbl="revTx" presStyleIdx="11" presStyleCnt="18"/>
      <dgm:spPr/>
    </dgm:pt>
    <dgm:pt modelId="{AFAAA653-593A-3240-A8C4-E5CB497F15FD}" type="pres">
      <dgm:prSet presAssocID="{9340B86D-0C8F-E641-8955-816D9695A944}" presName="vert1" presStyleCnt="0"/>
      <dgm:spPr/>
    </dgm:pt>
    <dgm:pt modelId="{6A894485-CAF1-3743-A20E-F54FB498F0BC}" type="pres">
      <dgm:prSet presAssocID="{29AE9F49-BA2A-8A4B-813E-11B605EC64DD}" presName="vertSpace2a" presStyleCnt="0"/>
      <dgm:spPr/>
    </dgm:pt>
    <dgm:pt modelId="{42C903F4-F95D-CC49-9321-58DFADE7B4E1}" type="pres">
      <dgm:prSet presAssocID="{29AE9F49-BA2A-8A4B-813E-11B605EC64DD}" presName="horz2" presStyleCnt="0"/>
      <dgm:spPr/>
    </dgm:pt>
    <dgm:pt modelId="{560E8B00-D632-E144-9160-C3183024E55B}" type="pres">
      <dgm:prSet presAssocID="{29AE9F49-BA2A-8A4B-813E-11B605EC64DD}" presName="horzSpace2" presStyleCnt="0"/>
      <dgm:spPr/>
    </dgm:pt>
    <dgm:pt modelId="{09011BD1-BF6A-B74B-9298-AF0B2E3B0E64}" type="pres">
      <dgm:prSet presAssocID="{29AE9F49-BA2A-8A4B-813E-11B605EC64DD}" presName="tx2" presStyleLbl="revTx" presStyleIdx="12" presStyleCnt="18" custScaleY="219836" custLinFactY="-97910" custLinFactNeighborY="-100000"/>
      <dgm:spPr/>
    </dgm:pt>
    <dgm:pt modelId="{F5024502-A752-D749-A1B3-64E0644CB6F9}" type="pres">
      <dgm:prSet presAssocID="{29AE9F49-BA2A-8A4B-813E-11B605EC64DD}" presName="vert2" presStyleCnt="0"/>
      <dgm:spPr/>
    </dgm:pt>
    <dgm:pt modelId="{CC95FD3C-6178-6F4D-8FFE-10A9B6EA6735}" type="pres">
      <dgm:prSet presAssocID="{29AE9F49-BA2A-8A4B-813E-11B605EC64DD}" presName="thinLine2b" presStyleLbl="callout" presStyleIdx="8" presStyleCnt="14" custLinFactY="-500000" custLinFactNeighborY="-573405"/>
      <dgm:spPr/>
    </dgm:pt>
    <dgm:pt modelId="{1268F706-CD28-154A-856D-201982945C2D}" type="pres">
      <dgm:prSet presAssocID="{29AE9F49-BA2A-8A4B-813E-11B605EC64DD}" presName="vertSpace2b" presStyleCnt="0"/>
      <dgm:spPr/>
    </dgm:pt>
    <dgm:pt modelId="{6E9BBBCD-4473-704C-B955-D372E70DF916}" type="pres">
      <dgm:prSet presAssocID="{C5C966A3-49FD-294C-84F9-6E51C4AE0EE6}" presName="horz2" presStyleCnt="0"/>
      <dgm:spPr/>
    </dgm:pt>
    <dgm:pt modelId="{AEA0CA05-0BD9-B74F-9044-D7696FC74FAA}" type="pres">
      <dgm:prSet presAssocID="{C5C966A3-49FD-294C-84F9-6E51C4AE0EE6}" presName="horzSpace2" presStyleCnt="0"/>
      <dgm:spPr/>
    </dgm:pt>
    <dgm:pt modelId="{E56C2538-0282-B649-9FE1-E61E70923C7E}" type="pres">
      <dgm:prSet presAssocID="{C5C966A3-49FD-294C-84F9-6E51C4AE0EE6}" presName="tx2" presStyleLbl="revTx" presStyleIdx="13" presStyleCnt="18" custScaleY="219836" custLinFactY="-58328" custLinFactNeighborY="-100000"/>
      <dgm:spPr/>
    </dgm:pt>
    <dgm:pt modelId="{B11FB2BC-9134-DF48-94A4-4BA33493CF3F}" type="pres">
      <dgm:prSet presAssocID="{C5C966A3-49FD-294C-84F9-6E51C4AE0EE6}" presName="vert2" presStyleCnt="0"/>
      <dgm:spPr/>
    </dgm:pt>
    <dgm:pt modelId="{DC7D2244-BD74-184C-9279-4DCD47129D3C}" type="pres">
      <dgm:prSet presAssocID="{C5C966A3-49FD-294C-84F9-6E51C4AE0EE6}" presName="thinLine2b" presStyleLbl="callout" presStyleIdx="9" presStyleCnt="14" custLinFactY="-345624" custLinFactNeighborY="-400000"/>
      <dgm:spPr/>
    </dgm:pt>
    <dgm:pt modelId="{2827CDAA-D378-F941-BC0D-3AA760E4E216}" type="pres">
      <dgm:prSet presAssocID="{C5C966A3-49FD-294C-84F9-6E51C4AE0EE6}" presName="vertSpace2b" presStyleCnt="0"/>
      <dgm:spPr/>
    </dgm:pt>
    <dgm:pt modelId="{BF357312-1B2F-5948-9697-CB5E7915A849}" type="pres">
      <dgm:prSet presAssocID="{710026B6-0EBC-C945-B58A-A63C3EB88DC8}" presName="horz2" presStyleCnt="0"/>
      <dgm:spPr/>
    </dgm:pt>
    <dgm:pt modelId="{7DF02948-6E69-D749-AACD-E9998E0C6672}" type="pres">
      <dgm:prSet presAssocID="{710026B6-0EBC-C945-B58A-A63C3EB88DC8}" presName="horzSpace2" presStyleCnt="0"/>
      <dgm:spPr/>
    </dgm:pt>
    <dgm:pt modelId="{2F1651D4-7089-6445-B9AA-2C10AA892405}" type="pres">
      <dgm:prSet presAssocID="{710026B6-0EBC-C945-B58A-A63C3EB88DC8}" presName="tx2" presStyleLbl="revTx" presStyleIdx="14" presStyleCnt="18" custScaleY="219836" custLinFactY="-31940" custLinFactNeighborY="-100000"/>
      <dgm:spPr/>
    </dgm:pt>
    <dgm:pt modelId="{486E2568-116B-1B4E-9C79-97A9C7275738}" type="pres">
      <dgm:prSet presAssocID="{710026B6-0EBC-C945-B58A-A63C3EB88DC8}" presName="vert2" presStyleCnt="0"/>
      <dgm:spPr/>
    </dgm:pt>
    <dgm:pt modelId="{3DD05D3C-3CE8-8144-B7C4-A0BF364A54FC}" type="pres">
      <dgm:prSet presAssocID="{710026B6-0EBC-C945-B58A-A63C3EB88DC8}" presName="thinLine2b" presStyleLbl="callout" presStyleIdx="10" presStyleCnt="14" custLinFactY="-270764" custLinFactNeighborY="-300000"/>
      <dgm:spPr/>
    </dgm:pt>
    <dgm:pt modelId="{2531BD8E-71D2-4A48-AFC9-C049D5B0DBC8}" type="pres">
      <dgm:prSet presAssocID="{710026B6-0EBC-C945-B58A-A63C3EB88DC8}" presName="vertSpace2b" presStyleCnt="0"/>
      <dgm:spPr/>
    </dgm:pt>
    <dgm:pt modelId="{74CF94D2-CE3A-4E4D-849F-877F02DAACBE}" type="pres">
      <dgm:prSet presAssocID="{971DD2BC-B702-9649-A99C-3BD7FA017BF7}" presName="horz2" presStyleCnt="0"/>
      <dgm:spPr/>
    </dgm:pt>
    <dgm:pt modelId="{3C40A71E-CCA3-D348-8FD0-4501CF7A43C2}" type="pres">
      <dgm:prSet presAssocID="{971DD2BC-B702-9649-A99C-3BD7FA017BF7}" presName="horzSpace2" presStyleCnt="0"/>
      <dgm:spPr/>
    </dgm:pt>
    <dgm:pt modelId="{50360862-9434-984D-BC4B-D29DA8F8351B}" type="pres">
      <dgm:prSet presAssocID="{971DD2BC-B702-9649-A99C-3BD7FA017BF7}" presName="tx2" presStyleLbl="revTx" presStyleIdx="15" presStyleCnt="18" custScaleY="219836" custLinFactY="-5552" custLinFactNeighborY="-100000"/>
      <dgm:spPr/>
    </dgm:pt>
    <dgm:pt modelId="{35BB9C5B-D69E-124D-BFDD-3805C234CEC9}" type="pres">
      <dgm:prSet presAssocID="{971DD2BC-B702-9649-A99C-3BD7FA017BF7}" presName="vert2" presStyleCnt="0"/>
      <dgm:spPr/>
    </dgm:pt>
    <dgm:pt modelId="{02772C03-BDCC-D04E-A9E8-D5BA1B9C6596}" type="pres">
      <dgm:prSet presAssocID="{971DD2BC-B702-9649-A99C-3BD7FA017BF7}" presName="thinLine2b" presStyleLbl="callout" presStyleIdx="11" presStyleCnt="14" custLinFactY="-195903" custLinFactNeighborY="-200000"/>
      <dgm:spPr/>
    </dgm:pt>
    <dgm:pt modelId="{4A2465EA-6FC1-A74B-8923-974B9BA4618F}" type="pres">
      <dgm:prSet presAssocID="{971DD2BC-B702-9649-A99C-3BD7FA017BF7}" presName="vertSpace2b" presStyleCnt="0"/>
      <dgm:spPr/>
    </dgm:pt>
    <dgm:pt modelId="{CCF125E9-C209-0548-A4F4-45FD1E231B92}" type="pres">
      <dgm:prSet presAssocID="{E6AC11FD-5D49-A84E-9BF6-795799E32C98}" presName="horz2" presStyleCnt="0"/>
      <dgm:spPr/>
    </dgm:pt>
    <dgm:pt modelId="{407F5ED4-4F76-9A47-8B35-8DDB43A33E8A}" type="pres">
      <dgm:prSet presAssocID="{E6AC11FD-5D49-A84E-9BF6-795799E32C98}" presName="horzSpace2" presStyleCnt="0"/>
      <dgm:spPr/>
    </dgm:pt>
    <dgm:pt modelId="{B0D34B1B-9EED-A242-B9CA-0DAC0BCE60BB}" type="pres">
      <dgm:prSet presAssocID="{E6AC11FD-5D49-A84E-9BF6-795799E32C98}" presName="tx2" presStyleLbl="revTx" presStyleIdx="16" presStyleCnt="18" custScaleY="219836" custLinFactNeighborY="-65970"/>
      <dgm:spPr/>
    </dgm:pt>
    <dgm:pt modelId="{976FEA41-5D9D-C345-83E0-6CCACEFF2A36}" type="pres">
      <dgm:prSet presAssocID="{E6AC11FD-5D49-A84E-9BF6-795799E32C98}" presName="vert2" presStyleCnt="0"/>
      <dgm:spPr/>
    </dgm:pt>
    <dgm:pt modelId="{70BB7205-E5C9-F94C-9F05-ACA6E27943E3}" type="pres">
      <dgm:prSet presAssocID="{E6AC11FD-5D49-A84E-9BF6-795799E32C98}" presName="thinLine2b" presStyleLbl="callout" presStyleIdx="12" presStyleCnt="14" custLinFactY="-74861" custLinFactNeighborY="-100000"/>
      <dgm:spPr/>
    </dgm:pt>
    <dgm:pt modelId="{14844DF0-9B77-414A-BFCB-0F0DE2F04A97}" type="pres">
      <dgm:prSet presAssocID="{E6AC11FD-5D49-A84E-9BF6-795799E32C98}" presName="vertSpace2b" presStyleCnt="0"/>
      <dgm:spPr/>
    </dgm:pt>
    <dgm:pt modelId="{A5F624D5-8166-4744-B9F7-694264617A28}" type="pres">
      <dgm:prSet presAssocID="{F52AA55D-7498-6B4C-9FFD-2112CFAE3DFB}" presName="horz2" presStyleCnt="0"/>
      <dgm:spPr/>
    </dgm:pt>
    <dgm:pt modelId="{F215FE0C-E622-9A48-BD48-74BF66837824}" type="pres">
      <dgm:prSet presAssocID="{F52AA55D-7498-6B4C-9FFD-2112CFAE3DFB}" presName="horzSpace2" presStyleCnt="0"/>
      <dgm:spPr/>
    </dgm:pt>
    <dgm:pt modelId="{7F8331F4-4304-BA41-BB07-9AF253DA5F51}" type="pres">
      <dgm:prSet presAssocID="{F52AA55D-7498-6B4C-9FFD-2112CFAE3DFB}" presName="tx2" presStyleLbl="revTx" presStyleIdx="17" presStyleCnt="18" custScaleY="219836" custLinFactNeighborY="-39582"/>
      <dgm:spPr/>
    </dgm:pt>
    <dgm:pt modelId="{66CD7174-AE73-EA43-8B0E-4430838E4DAA}" type="pres">
      <dgm:prSet presAssocID="{F52AA55D-7498-6B4C-9FFD-2112CFAE3DFB}" presName="vert2" presStyleCnt="0"/>
      <dgm:spPr/>
    </dgm:pt>
    <dgm:pt modelId="{12F62389-92D0-B84E-BC49-138E4535C506}" type="pres">
      <dgm:prSet presAssocID="{F52AA55D-7498-6B4C-9FFD-2112CFAE3DFB}" presName="thinLine2b" presStyleLbl="callout" presStyleIdx="13" presStyleCnt="14"/>
      <dgm:spPr/>
    </dgm:pt>
    <dgm:pt modelId="{B010F343-09BD-804B-806C-3CA5605F4B7B}" type="pres">
      <dgm:prSet presAssocID="{F52AA55D-7498-6B4C-9FFD-2112CFAE3DFB}" presName="vertSpace2b" presStyleCnt="0"/>
      <dgm:spPr/>
    </dgm:pt>
  </dgm:ptLst>
  <dgm:cxnLst>
    <dgm:cxn modelId="{936ACE03-7138-5D4A-8902-D7A170ACDFD9}" type="presOf" srcId="{29AE9F49-BA2A-8A4B-813E-11B605EC64DD}" destId="{09011BD1-BF6A-B74B-9298-AF0B2E3B0E64}" srcOrd="0" destOrd="0" presId="urn:microsoft.com/office/officeart/2008/layout/LinedList"/>
    <dgm:cxn modelId="{25D67B10-3B65-8D4C-AAC6-DC96D6448538}" srcId="{9340B86D-0C8F-E641-8955-816D9695A944}" destId="{C5C966A3-49FD-294C-84F9-6E51C4AE0EE6}" srcOrd="1" destOrd="0" parTransId="{6E985963-C583-CB41-87A3-5B9BF51D31CF}" sibTransId="{743AC197-6BD7-F249-AB72-85116F80093D}"/>
    <dgm:cxn modelId="{07D11816-BC73-7140-B7C9-4DF037D5E531}" type="presOf" srcId="{9340B86D-0C8F-E641-8955-816D9695A944}" destId="{90840D12-DB11-8040-8830-5CA3AB1F3B2C}" srcOrd="0" destOrd="0" presId="urn:microsoft.com/office/officeart/2008/layout/LinedList"/>
    <dgm:cxn modelId="{E4B36016-3765-5640-A476-87C288F79E7B}" type="presOf" srcId="{971DD2BC-B702-9649-A99C-3BD7FA017BF7}" destId="{50360862-9434-984D-BC4B-D29DA8F8351B}" srcOrd="0" destOrd="0" presId="urn:microsoft.com/office/officeart/2008/layout/LinedList"/>
    <dgm:cxn modelId="{FFF7D51D-0263-4A4C-B8BC-D5F601469406}" srcId="{9340B86D-0C8F-E641-8955-816D9695A944}" destId="{F52AA55D-7498-6B4C-9FFD-2112CFAE3DFB}" srcOrd="5" destOrd="0" parTransId="{47FB1B27-2D09-BE41-ACD1-923A296662AD}" sibTransId="{805E6BCA-6B10-1743-9CED-DAA99CA9578C}"/>
    <dgm:cxn modelId="{83D8311F-3A1B-0B43-B697-49ACC1378147}" type="presOf" srcId="{FC396F29-7CAC-B248-95B4-018062485426}" destId="{0E1F24D1-3DC5-CB45-A7F9-B52004D8A58E}" srcOrd="0" destOrd="0" presId="urn:microsoft.com/office/officeart/2008/layout/LinedList"/>
    <dgm:cxn modelId="{B19F9527-9273-C94A-884B-F4BCBE68FA06}" type="presOf" srcId="{59426269-86CC-4540-BD00-E8D494199B77}" destId="{23C888F4-A3F5-A043-89B0-F39B623C4BF4}" srcOrd="0" destOrd="0" presId="urn:microsoft.com/office/officeart/2008/layout/LinedList"/>
    <dgm:cxn modelId="{192D5B2B-6EB4-6E43-B692-A4EF658234C7}" type="presOf" srcId="{9AF1380E-E2A8-094F-B6FA-231A10FBDDC4}" destId="{7D6516C9-A645-5845-94E5-EA1C98C9725F}" srcOrd="0" destOrd="0" presId="urn:microsoft.com/office/officeart/2008/layout/LinedList"/>
    <dgm:cxn modelId="{6F24DE31-EC39-6745-A840-00C93589E2C2}" srcId="{9340B86D-0C8F-E641-8955-816D9695A944}" destId="{971DD2BC-B702-9649-A99C-3BD7FA017BF7}" srcOrd="3" destOrd="0" parTransId="{2268693D-AE49-C344-9A3B-8391DB4266C0}" sibTransId="{28BCC5E6-2794-D547-B9BB-EE921626B324}"/>
    <dgm:cxn modelId="{D0E42935-37AC-7A49-9C48-C31052D8872A}" type="presOf" srcId="{710026B6-0EBC-C945-B58A-A63C3EB88DC8}" destId="{2F1651D4-7089-6445-B9AA-2C10AA892405}" srcOrd="0" destOrd="0" presId="urn:microsoft.com/office/officeart/2008/layout/LinedList"/>
    <dgm:cxn modelId="{F7BFA239-A174-0341-AEB7-964A8C2242B5}" srcId="{12BB381B-6A09-FD41-9B99-BE507423D84D}" destId="{752FBC11-8209-0342-A3C2-73544640521A}" srcOrd="3" destOrd="0" parTransId="{5BE23311-7122-DA44-BAEF-6D00145BDB26}" sibTransId="{D4FE60EB-AC01-ED42-B2BF-2B72BD7421F7}"/>
    <dgm:cxn modelId="{8DCF1746-EC37-D44A-AE71-92B45D348347}" srcId="{6E0DBAE4-198E-EB41-A82A-F5281CC1F635}" destId="{12BB381B-6A09-FD41-9B99-BE507423D84D}" srcOrd="1" destOrd="0" parTransId="{882D2E6E-29BD-6F41-B471-A8840F157193}" sibTransId="{F487D5D6-221D-FB4C-B89B-93F34C0339B4}"/>
    <dgm:cxn modelId="{CA8C8C46-5960-7D4B-A176-2502647C9E87}" srcId="{9340B86D-0C8F-E641-8955-816D9695A944}" destId="{E6AC11FD-5D49-A84E-9BF6-795799E32C98}" srcOrd="4" destOrd="0" parTransId="{2E6D06D9-0134-2F41-AB4D-90C576A42F19}" sibTransId="{2398E0EE-470A-9A40-A386-0170A68F95E3}"/>
    <dgm:cxn modelId="{B4F98D6B-D913-1A41-90F1-97DB630C3542}" srcId="{12BB381B-6A09-FD41-9B99-BE507423D84D}" destId="{59426269-86CC-4540-BD00-E8D494199B77}" srcOrd="1" destOrd="0" parTransId="{5DA9E4D9-9E8F-C847-8AF4-7153BCBF7EF1}" sibTransId="{67003CBD-9EF8-2949-A783-44607DA31D87}"/>
    <dgm:cxn modelId="{8F8F6D4C-2EBD-E049-80B8-70BF285E2DA6}" srcId="{9340B86D-0C8F-E641-8955-816D9695A944}" destId="{29AE9F49-BA2A-8A4B-813E-11B605EC64DD}" srcOrd="0" destOrd="0" parTransId="{B05D9A4F-68EF-B64A-BB98-2EA7525ECA6B}" sibTransId="{0E0197F8-422D-0E4C-A5F2-D109607BF774}"/>
    <dgm:cxn modelId="{3BBF3D50-C80C-B241-9151-1F3FEC805A0B}" type="presOf" srcId="{1195D03C-0700-F041-B039-3503C943473D}" destId="{06EEDDD6-A7C3-E04F-AB5E-4A2873928340}" srcOrd="0" destOrd="0" presId="urn:microsoft.com/office/officeart/2008/layout/LinedList"/>
    <dgm:cxn modelId="{6AA13B72-B20B-5E4D-8226-C4F377F565DC}" type="presOf" srcId="{DD625B4C-181A-0547-8FF0-3DAE15FBC038}" destId="{E1A6FEEE-2863-8C4C-9990-D9EFD60A995B}" srcOrd="0" destOrd="0" presId="urn:microsoft.com/office/officeart/2008/layout/LinedList"/>
    <dgm:cxn modelId="{E9195078-9F08-054C-BE05-9BE6985E04EA}" type="presOf" srcId="{12BB381B-6A09-FD41-9B99-BE507423D84D}" destId="{3236C131-C924-DD47-8DA9-3B6C229BBCE2}" srcOrd="0" destOrd="0" presId="urn:microsoft.com/office/officeart/2008/layout/LinedList"/>
    <dgm:cxn modelId="{D1BB7C82-FA3E-B642-8C78-D73011F8EAD4}" srcId="{12BB381B-6A09-FD41-9B99-BE507423D84D}" destId="{B351A271-F9AD-AB40-9BBF-02103DF6C4EE}" srcOrd="0" destOrd="0" parTransId="{34974B5A-DC10-C340-8C6F-DE9073877543}" sibTransId="{36C6CACB-11BE-C24C-8901-78658DFF43A7}"/>
    <dgm:cxn modelId="{A757B287-37FD-1F40-8CDE-F0EC0CFE5B61}" srcId="{6E0DBAE4-198E-EB41-A82A-F5281CC1F635}" destId="{DD625B4C-181A-0547-8FF0-3DAE15FBC038}" srcOrd="0" destOrd="0" parTransId="{E6AA55B0-E10E-4844-9F11-D10E5FE99F21}" sibTransId="{2717341C-D112-5C47-ACB2-EF31509FD21E}"/>
    <dgm:cxn modelId="{76FD7F88-14FC-CD40-A8BB-81D4D98BD972}" srcId="{6E0DBAE4-198E-EB41-A82A-F5281CC1F635}" destId="{04A32FF2-0A30-114B-B0C8-D8EE859444D9}" srcOrd="2" destOrd="0" parTransId="{FE6DB20F-F681-594E-B0C2-10A2B9F5EC6B}" sibTransId="{F1EB8693-A045-324F-B903-1F825419ED78}"/>
    <dgm:cxn modelId="{1EB59789-9D91-E841-85D2-F6BD73E08DA4}" type="presOf" srcId="{04A32FF2-0A30-114B-B0C8-D8EE859444D9}" destId="{562BB845-3EE9-3E43-B9E0-B0DBE607EA62}" srcOrd="0" destOrd="0" presId="urn:microsoft.com/office/officeart/2008/layout/LinedList"/>
    <dgm:cxn modelId="{8A6DB793-5D29-DB46-8C48-B8995F4C129B}" srcId="{DD625B4C-181A-0547-8FF0-3DAE15FBC038}" destId="{2CFCB72A-BB94-5646-849B-CD708A30D021}" srcOrd="0" destOrd="0" parTransId="{0C55C03E-271E-524F-9725-36BC33D81D2B}" sibTransId="{80DCAF68-AE2E-944F-AFF7-0E4E45C0A4C3}"/>
    <dgm:cxn modelId="{A5816A9B-AD60-4247-B8AB-103649CB8794}" srcId="{DD625B4C-181A-0547-8FF0-3DAE15FBC038}" destId="{1195D03C-0700-F041-B039-3503C943473D}" srcOrd="1" destOrd="0" parTransId="{60A78381-DD01-454A-87B0-85D806F25BD4}" sibTransId="{98406EC7-001E-854E-AC4E-4C0F943D0A1A}"/>
    <dgm:cxn modelId="{9DEC51A8-9944-B140-A7BF-6896C459D4E4}" srcId="{9340B86D-0C8F-E641-8955-816D9695A944}" destId="{710026B6-0EBC-C945-B58A-A63C3EB88DC8}" srcOrd="2" destOrd="0" parTransId="{DEA30FD1-FBC6-0044-BDE7-F56B252B6400}" sibTransId="{8C3F2B3F-22CF-154A-8F8E-F7A7E40868F0}"/>
    <dgm:cxn modelId="{3FBAF0AB-399E-2B4D-8597-D7125F31A888}" type="presOf" srcId="{C3BA1901-56CA-E940-A0EC-CA4A7880C91C}" destId="{A68E3D30-9096-BE4E-879B-75881BB567CE}" srcOrd="0" destOrd="0" presId="urn:microsoft.com/office/officeart/2008/layout/LinedList"/>
    <dgm:cxn modelId="{E27D64BB-7230-9C42-A944-0A9655522DE0}" srcId="{6E0DBAE4-198E-EB41-A82A-F5281CC1F635}" destId="{9340B86D-0C8F-E641-8955-816D9695A944}" srcOrd="3" destOrd="0" parTransId="{B16B2D14-43C7-1941-AF84-858734191EA5}" sibTransId="{7039C710-A308-7341-8073-EAE629062888}"/>
    <dgm:cxn modelId="{B8E2A2C3-A344-F74B-A65C-061C85B4EE94}" type="presOf" srcId="{E6AC11FD-5D49-A84E-9BF6-795799E32C98}" destId="{B0D34B1B-9EED-A242-B9CA-0DAC0BCE60BB}" srcOrd="0" destOrd="0" presId="urn:microsoft.com/office/officeart/2008/layout/LinedList"/>
    <dgm:cxn modelId="{DE21DDC5-77C9-F04C-A04A-F20D45B5DAFD}" type="presOf" srcId="{F52AA55D-7498-6B4C-9FFD-2112CFAE3DFB}" destId="{7F8331F4-4304-BA41-BB07-9AF253DA5F51}" srcOrd="0" destOrd="0" presId="urn:microsoft.com/office/officeart/2008/layout/LinedList"/>
    <dgm:cxn modelId="{B6A2F7CF-3276-7642-A0D2-896782B0D852}" type="presOf" srcId="{C5C966A3-49FD-294C-84F9-6E51C4AE0EE6}" destId="{E56C2538-0282-B649-9FE1-E61E70923C7E}" srcOrd="0" destOrd="0" presId="urn:microsoft.com/office/officeart/2008/layout/LinedList"/>
    <dgm:cxn modelId="{977125D3-9AC0-E04D-BD17-9C72300DBA09}" type="presOf" srcId="{6E0DBAE4-198E-EB41-A82A-F5281CC1F635}" destId="{E7D0A155-FCC2-6243-97D1-EE6E7C83E77B}" srcOrd="0" destOrd="0" presId="urn:microsoft.com/office/officeart/2008/layout/LinedList"/>
    <dgm:cxn modelId="{638089E5-BEE5-4F47-B377-9EEE42F028DA}" srcId="{04A32FF2-0A30-114B-B0C8-D8EE859444D9}" destId="{C3BA1901-56CA-E940-A0EC-CA4A7880C91C}" srcOrd="1" destOrd="0" parTransId="{02302B8E-FCB2-9344-A248-99203AF346AA}" sibTransId="{64F955DD-9880-264D-BB7E-5A37DAE6BCDC}"/>
    <dgm:cxn modelId="{451CD7E7-77BE-7448-A150-69741E890F0B}" srcId="{12BB381B-6A09-FD41-9B99-BE507423D84D}" destId="{9AF1380E-E2A8-094F-B6FA-231A10FBDDC4}" srcOrd="2" destOrd="0" parTransId="{3B9B6B43-C9A7-374B-9C27-0DC26D5C755D}" sibTransId="{1F96C367-263F-9146-B0DB-AE7A1C3BB616}"/>
    <dgm:cxn modelId="{58F230F0-E8E0-C94D-B187-7E86419E160E}" type="presOf" srcId="{752FBC11-8209-0342-A3C2-73544640521A}" destId="{6058E325-20E8-6B4F-AF27-142C62632973}" srcOrd="0" destOrd="0" presId="urn:microsoft.com/office/officeart/2008/layout/LinedList"/>
    <dgm:cxn modelId="{F2D7A2F4-8727-1545-87B1-0D7F1257C15B}" srcId="{04A32FF2-0A30-114B-B0C8-D8EE859444D9}" destId="{FC396F29-7CAC-B248-95B4-018062485426}" srcOrd="0" destOrd="0" parTransId="{6C6B039D-628F-474A-88B1-95603B923E5F}" sibTransId="{617748C7-1795-024A-9D76-C0240128D1E9}"/>
    <dgm:cxn modelId="{5C0F70F7-EE51-7B4B-9035-49FD5D51B2F5}" type="presOf" srcId="{B351A271-F9AD-AB40-9BBF-02103DF6C4EE}" destId="{F2296818-37FC-2F46-ABA1-D0B5028689C2}" srcOrd="0" destOrd="0" presId="urn:microsoft.com/office/officeart/2008/layout/LinedList"/>
    <dgm:cxn modelId="{C84460FE-DABD-E940-B5EC-7B61F0565B36}" type="presOf" srcId="{2CFCB72A-BB94-5646-849B-CD708A30D021}" destId="{2F7B65D6-94FE-FE43-837C-A4D2BCAAF8DE}" srcOrd="0" destOrd="0" presId="urn:microsoft.com/office/officeart/2008/layout/LinedList"/>
    <dgm:cxn modelId="{D2FC5231-D6AB-244A-AC94-C5D5B927EE91}" type="presParOf" srcId="{E7D0A155-FCC2-6243-97D1-EE6E7C83E77B}" destId="{38C951BA-BE8D-174F-B9BA-E02481453A1E}" srcOrd="0" destOrd="0" presId="urn:microsoft.com/office/officeart/2008/layout/LinedList"/>
    <dgm:cxn modelId="{BA814CB9-3748-0449-8C7F-B9219580A3DF}" type="presParOf" srcId="{E7D0A155-FCC2-6243-97D1-EE6E7C83E77B}" destId="{7978EDAA-79E2-BA4B-8A97-590FE5853651}" srcOrd="1" destOrd="0" presId="urn:microsoft.com/office/officeart/2008/layout/LinedList"/>
    <dgm:cxn modelId="{0BE111A2-11E5-4448-9699-D8A12A3DE1C1}" type="presParOf" srcId="{7978EDAA-79E2-BA4B-8A97-590FE5853651}" destId="{E1A6FEEE-2863-8C4C-9990-D9EFD60A995B}" srcOrd="0" destOrd="0" presId="urn:microsoft.com/office/officeart/2008/layout/LinedList"/>
    <dgm:cxn modelId="{4467D4AB-9856-1643-B399-43D6B359CCE2}" type="presParOf" srcId="{7978EDAA-79E2-BA4B-8A97-590FE5853651}" destId="{1FA3CC45-3A07-5D46-8838-49174CA18F4A}" srcOrd="1" destOrd="0" presId="urn:microsoft.com/office/officeart/2008/layout/LinedList"/>
    <dgm:cxn modelId="{C34175FC-68BF-FD48-BDEE-8B76B231E059}" type="presParOf" srcId="{1FA3CC45-3A07-5D46-8838-49174CA18F4A}" destId="{21D7BE2B-E98B-354B-B407-EDF7A6D83F72}" srcOrd="0" destOrd="0" presId="urn:microsoft.com/office/officeart/2008/layout/LinedList"/>
    <dgm:cxn modelId="{7A14CBD6-DCFF-B64D-BDB0-DBF4CCAFF191}" type="presParOf" srcId="{1FA3CC45-3A07-5D46-8838-49174CA18F4A}" destId="{A0D6B5A9-836E-9B42-AF61-BF07A0A80660}" srcOrd="1" destOrd="0" presId="urn:microsoft.com/office/officeart/2008/layout/LinedList"/>
    <dgm:cxn modelId="{225AE370-DB5A-4447-82EA-A5830A9138D4}" type="presParOf" srcId="{A0D6B5A9-836E-9B42-AF61-BF07A0A80660}" destId="{25E3A56A-232C-0F47-AE7F-03412750230E}" srcOrd="0" destOrd="0" presId="urn:microsoft.com/office/officeart/2008/layout/LinedList"/>
    <dgm:cxn modelId="{CDDBDE0E-A387-1741-AD04-097262097C82}" type="presParOf" srcId="{A0D6B5A9-836E-9B42-AF61-BF07A0A80660}" destId="{2F7B65D6-94FE-FE43-837C-A4D2BCAAF8DE}" srcOrd="1" destOrd="0" presId="urn:microsoft.com/office/officeart/2008/layout/LinedList"/>
    <dgm:cxn modelId="{4434C936-E80A-8442-AD2B-D0F6051FCB07}" type="presParOf" srcId="{A0D6B5A9-836E-9B42-AF61-BF07A0A80660}" destId="{91B446D5-DA5B-AA42-8D3F-9BABD18ADAA8}" srcOrd="2" destOrd="0" presId="urn:microsoft.com/office/officeart/2008/layout/LinedList"/>
    <dgm:cxn modelId="{AEB07E79-BA5A-544D-B457-AF9F17FC1CD4}" type="presParOf" srcId="{1FA3CC45-3A07-5D46-8838-49174CA18F4A}" destId="{93394610-93EB-8149-919D-84EA095299DB}" srcOrd="2" destOrd="0" presId="urn:microsoft.com/office/officeart/2008/layout/LinedList"/>
    <dgm:cxn modelId="{34AAF8BE-425E-2A48-9E30-2FBB06CD30D5}" type="presParOf" srcId="{1FA3CC45-3A07-5D46-8838-49174CA18F4A}" destId="{1DD35B54-4280-BB4A-A676-F06623FE2E72}" srcOrd="3" destOrd="0" presId="urn:microsoft.com/office/officeart/2008/layout/LinedList"/>
    <dgm:cxn modelId="{52071897-54FB-DF42-A269-8D7BFF3B619F}" type="presParOf" srcId="{1FA3CC45-3A07-5D46-8838-49174CA18F4A}" destId="{7DF2FE65-A253-E941-A208-FF61A270DE05}" srcOrd="4" destOrd="0" presId="urn:microsoft.com/office/officeart/2008/layout/LinedList"/>
    <dgm:cxn modelId="{F1E8555E-3CBD-EC48-A1D1-E5F75FDCABD4}" type="presParOf" srcId="{7DF2FE65-A253-E941-A208-FF61A270DE05}" destId="{B050CF70-8F11-7742-A0A6-2940EDA504D0}" srcOrd="0" destOrd="0" presId="urn:microsoft.com/office/officeart/2008/layout/LinedList"/>
    <dgm:cxn modelId="{EDF393D5-C7DC-DB4B-B894-D1328E92B75A}" type="presParOf" srcId="{7DF2FE65-A253-E941-A208-FF61A270DE05}" destId="{06EEDDD6-A7C3-E04F-AB5E-4A2873928340}" srcOrd="1" destOrd="0" presId="urn:microsoft.com/office/officeart/2008/layout/LinedList"/>
    <dgm:cxn modelId="{F1A1081D-495F-6B47-A9A7-B236F0585719}" type="presParOf" srcId="{7DF2FE65-A253-E941-A208-FF61A270DE05}" destId="{5F212EBE-332B-6B46-9FD7-BE3763DA6DD0}" srcOrd="2" destOrd="0" presId="urn:microsoft.com/office/officeart/2008/layout/LinedList"/>
    <dgm:cxn modelId="{5F53E263-E228-AF4F-9450-AC5AB7E03134}" type="presParOf" srcId="{1FA3CC45-3A07-5D46-8838-49174CA18F4A}" destId="{F0B1A5B0-3591-9C4D-939A-35250BA8BC08}" srcOrd="5" destOrd="0" presId="urn:microsoft.com/office/officeart/2008/layout/LinedList"/>
    <dgm:cxn modelId="{CFAF56A8-9EE1-BC45-9EAB-3F007869A466}" type="presParOf" srcId="{1FA3CC45-3A07-5D46-8838-49174CA18F4A}" destId="{A4E2EE52-27C8-A549-B973-46E045744DBD}" srcOrd="6" destOrd="0" presId="urn:microsoft.com/office/officeart/2008/layout/LinedList"/>
    <dgm:cxn modelId="{06563CAD-A72C-2146-B05F-493BC425CCF7}" type="presParOf" srcId="{E7D0A155-FCC2-6243-97D1-EE6E7C83E77B}" destId="{B0BC57EC-2C3D-9941-8CD0-67EA02D7BC2C}" srcOrd="2" destOrd="0" presId="urn:microsoft.com/office/officeart/2008/layout/LinedList"/>
    <dgm:cxn modelId="{643F82AB-4669-ED49-BC36-B4E837CC7F0D}" type="presParOf" srcId="{E7D0A155-FCC2-6243-97D1-EE6E7C83E77B}" destId="{9FF9293D-D773-D74A-9656-195AB7EE24E6}" srcOrd="3" destOrd="0" presId="urn:microsoft.com/office/officeart/2008/layout/LinedList"/>
    <dgm:cxn modelId="{2D1A7A6F-0E10-2045-A7DF-372219B3D6C5}" type="presParOf" srcId="{9FF9293D-D773-D74A-9656-195AB7EE24E6}" destId="{3236C131-C924-DD47-8DA9-3B6C229BBCE2}" srcOrd="0" destOrd="0" presId="urn:microsoft.com/office/officeart/2008/layout/LinedList"/>
    <dgm:cxn modelId="{323C9425-683E-A74C-9467-D50A72C00AA4}" type="presParOf" srcId="{9FF9293D-D773-D74A-9656-195AB7EE24E6}" destId="{E6C122D1-7F05-DF4C-B23D-8929D8731B99}" srcOrd="1" destOrd="0" presId="urn:microsoft.com/office/officeart/2008/layout/LinedList"/>
    <dgm:cxn modelId="{59060773-7348-3C4A-85C9-D14BD0D5A426}" type="presParOf" srcId="{E6C122D1-7F05-DF4C-B23D-8929D8731B99}" destId="{4B81A5FF-ED5A-0C47-BA34-163816D3D2AB}" srcOrd="0" destOrd="0" presId="urn:microsoft.com/office/officeart/2008/layout/LinedList"/>
    <dgm:cxn modelId="{FB217458-D703-6B4B-A386-4CB6F2FD3D8F}" type="presParOf" srcId="{E6C122D1-7F05-DF4C-B23D-8929D8731B99}" destId="{0A7A834E-B4F5-434A-893A-027808327661}" srcOrd="1" destOrd="0" presId="urn:microsoft.com/office/officeart/2008/layout/LinedList"/>
    <dgm:cxn modelId="{10BD54F6-12FE-8C41-87F7-89591DFAF882}" type="presParOf" srcId="{0A7A834E-B4F5-434A-893A-027808327661}" destId="{ADDDAEF3-F718-C942-A262-DFBAC4577136}" srcOrd="0" destOrd="0" presId="urn:microsoft.com/office/officeart/2008/layout/LinedList"/>
    <dgm:cxn modelId="{8E41DD68-D4D2-CD49-A1A3-F5FBEFE6B02B}" type="presParOf" srcId="{0A7A834E-B4F5-434A-893A-027808327661}" destId="{F2296818-37FC-2F46-ABA1-D0B5028689C2}" srcOrd="1" destOrd="0" presId="urn:microsoft.com/office/officeart/2008/layout/LinedList"/>
    <dgm:cxn modelId="{18431501-0843-0B4D-92EE-A256BE0B4275}" type="presParOf" srcId="{0A7A834E-B4F5-434A-893A-027808327661}" destId="{94A9D00E-3837-8A41-A1AF-11A1DEBEBAC1}" srcOrd="2" destOrd="0" presId="urn:microsoft.com/office/officeart/2008/layout/LinedList"/>
    <dgm:cxn modelId="{87DCBB7E-EF7D-9948-BF18-F2D27DF2AF2F}" type="presParOf" srcId="{E6C122D1-7F05-DF4C-B23D-8929D8731B99}" destId="{5F56A55A-A94F-1146-8C82-4EF203069C1A}" srcOrd="2" destOrd="0" presId="urn:microsoft.com/office/officeart/2008/layout/LinedList"/>
    <dgm:cxn modelId="{1797C5C5-0C35-D54E-BFA1-19EAF0761D24}" type="presParOf" srcId="{E6C122D1-7F05-DF4C-B23D-8929D8731B99}" destId="{40699739-B9A6-E846-A399-8313624F969B}" srcOrd="3" destOrd="0" presId="urn:microsoft.com/office/officeart/2008/layout/LinedList"/>
    <dgm:cxn modelId="{39EECC0F-6C40-894B-B258-E607FAAA51FD}" type="presParOf" srcId="{E6C122D1-7F05-DF4C-B23D-8929D8731B99}" destId="{56FF4BBA-457D-1549-9948-85AEA77F6B32}" srcOrd="4" destOrd="0" presId="urn:microsoft.com/office/officeart/2008/layout/LinedList"/>
    <dgm:cxn modelId="{DC702E71-FF88-BD4D-8B19-A3C0F3AF9F9E}" type="presParOf" srcId="{56FF4BBA-457D-1549-9948-85AEA77F6B32}" destId="{5C74E069-1B61-7D46-8A33-C5C51C9CF92C}" srcOrd="0" destOrd="0" presId="urn:microsoft.com/office/officeart/2008/layout/LinedList"/>
    <dgm:cxn modelId="{BF95441D-316D-6F46-9298-4D84B9312A17}" type="presParOf" srcId="{56FF4BBA-457D-1549-9948-85AEA77F6B32}" destId="{23C888F4-A3F5-A043-89B0-F39B623C4BF4}" srcOrd="1" destOrd="0" presId="urn:microsoft.com/office/officeart/2008/layout/LinedList"/>
    <dgm:cxn modelId="{528E203B-A9AB-FF4F-AAD0-54E102AAF6A1}" type="presParOf" srcId="{56FF4BBA-457D-1549-9948-85AEA77F6B32}" destId="{916D9D90-11F6-3443-B21D-33371DD3C2AB}" srcOrd="2" destOrd="0" presId="urn:microsoft.com/office/officeart/2008/layout/LinedList"/>
    <dgm:cxn modelId="{AAC2BEA3-D68E-0C48-9B12-DE844571509A}" type="presParOf" srcId="{E6C122D1-7F05-DF4C-B23D-8929D8731B99}" destId="{C2FB3075-F5DA-F046-821E-8619630CAE6A}" srcOrd="5" destOrd="0" presId="urn:microsoft.com/office/officeart/2008/layout/LinedList"/>
    <dgm:cxn modelId="{71081071-6AB4-4A48-9D12-F9067B6F06E1}" type="presParOf" srcId="{E6C122D1-7F05-DF4C-B23D-8929D8731B99}" destId="{1400CA10-2200-AD48-9D13-8E3EEB401F12}" srcOrd="6" destOrd="0" presId="urn:microsoft.com/office/officeart/2008/layout/LinedList"/>
    <dgm:cxn modelId="{50DCA7AA-7A28-8B4C-A53D-666E05B6DA68}" type="presParOf" srcId="{E6C122D1-7F05-DF4C-B23D-8929D8731B99}" destId="{B3A3E7CB-C9F6-9D46-B4AF-C163D43BF995}" srcOrd="7" destOrd="0" presId="urn:microsoft.com/office/officeart/2008/layout/LinedList"/>
    <dgm:cxn modelId="{1B224904-ABA2-324C-8D41-019707DC1B78}" type="presParOf" srcId="{B3A3E7CB-C9F6-9D46-B4AF-C163D43BF995}" destId="{E25CA9C0-AD09-D043-9333-C9B120685C7E}" srcOrd="0" destOrd="0" presId="urn:microsoft.com/office/officeart/2008/layout/LinedList"/>
    <dgm:cxn modelId="{24CA1281-8FBF-1F4E-89C4-F65FFF89B9E3}" type="presParOf" srcId="{B3A3E7CB-C9F6-9D46-B4AF-C163D43BF995}" destId="{7D6516C9-A645-5845-94E5-EA1C98C9725F}" srcOrd="1" destOrd="0" presId="urn:microsoft.com/office/officeart/2008/layout/LinedList"/>
    <dgm:cxn modelId="{4412EF89-FCA8-C643-A1C3-D2BBEE94F55B}" type="presParOf" srcId="{B3A3E7CB-C9F6-9D46-B4AF-C163D43BF995}" destId="{22D77555-269F-DB41-AB30-4EC999B88C7A}" srcOrd="2" destOrd="0" presId="urn:microsoft.com/office/officeart/2008/layout/LinedList"/>
    <dgm:cxn modelId="{BFE3EE6A-620F-714E-92F9-EF3D259501E7}" type="presParOf" srcId="{E6C122D1-7F05-DF4C-B23D-8929D8731B99}" destId="{36F278F7-591E-3649-9852-758FD0DB7993}" srcOrd="8" destOrd="0" presId="urn:microsoft.com/office/officeart/2008/layout/LinedList"/>
    <dgm:cxn modelId="{FE6B9686-C259-D647-BEFB-CF8A99AD0CC2}" type="presParOf" srcId="{E6C122D1-7F05-DF4C-B23D-8929D8731B99}" destId="{F26ED9F4-E1D6-3849-B6DB-0CFAECF8040B}" srcOrd="9" destOrd="0" presId="urn:microsoft.com/office/officeart/2008/layout/LinedList"/>
    <dgm:cxn modelId="{9DC7218D-1F3B-D64F-9AE4-37C452378AF4}" type="presParOf" srcId="{E6C122D1-7F05-DF4C-B23D-8929D8731B99}" destId="{2E4D6D8D-B2F7-6946-A699-E450785AD58D}" srcOrd="10" destOrd="0" presId="urn:microsoft.com/office/officeart/2008/layout/LinedList"/>
    <dgm:cxn modelId="{477C2319-FDF0-114A-9CE6-90ECCA16487F}" type="presParOf" srcId="{2E4D6D8D-B2F7-6946-A699-E450785AD58D}" destId="{5CF9B9EE-73F6-5344-8B0B-AF704FE32C09}" srcOrd="0" destOrd="0" presId="urn:microsoft.com/office/officeart/2008/layout/LinedList"/>
    <dgm:cxn modelId="{2A0F3F70-3D0D-1C44-8C36-793A46E04020}" type="presParOf" srcId="{2E4D6D8D-B2F7-6946-A699-E450785AD58D}" destId="{6058E325-20E8-6B4F-AF27-142C62632973}" srcOrd="1" destOrd="0" presId="urn:microsoft.com/office/officeart/2008/layout/LinedList"/>
    <dgm:cxn modelId="{B3EF4924-6349-0744-8627-27F30BB9FABD}" type="presParOf" srcId="{2E4D6D8D-B2F7-6946-A699-E450785AD58D}" destId="{9C3E01E2-0CBE-B44D-B6F5-7B5791790EDD}" srcOrd="2" destOrd="0" presId="urn:microsoft.com/office/officeart/2008/layout/LinedList"/>
    <dgm:cxn modelId="{DC13E32F-754B-AA45-854E-F0E6F9A14D9B}" type="presParOf" srcId="{E6C122D1-7F05-DF4C-B23D-8929D8731B99}" destId="{2AB02A3C-8CF9-6D4F-B5B2-F0F8EF12FB20}" srcOrd="11" destOrd="0" presId="urn:microsoft.com/office/officeart/2008/layout/LinedList"/>
    <dgm:cxn modelId="{5C908478-7594-4E4D-A185-31D9455CFBAB}" type="presParOf" srcId="{E6C122D1-7F05-DF4C-B23D-8929D8731B99}" destId="{5732C724-756F-1641-A371-E5EB84FEBCB5}" srcOrd="12" destOrd="0" presId="urn:microsoft.com/office/officeart/2008/layout/LinedList"/>
    <dgm:cxn modelId="{BDABC55A-7ECF-9548-B8C2-B2A09F24B23C}" type="presParOf" srcId="{E7D0A155-FCC2-6243-97D1-EE6E7C83E77B}" destId="{1E9B3EB0-01B1-CD4B-90A1-6C57986EF2E1}" srcOrd="4" destOrd="0" presId="urn:microsoft.com/office/officeart/2008/layout/LinedList"/>
    <dgm:cxn modelId="{921363F3-9FDC-1841-9FD2-F08A8E328DE9}" type="presParOf" srcId="{E7D0A155-FCC2-6243-97D1-EE6E7C83E77B}" destId="{4B2CC235-7720-9C45-A9D7-8FD6FEBAAD99}" srcOrd="5" destOrd="0" presId="urn:microsoft.com/office/officeart/2008/layout/LinedList"/>
    <dgm:cxn modelId="{BBF428BB-418C-4D4C-A23D-496D179B00E7}" type="presParOf" srcId="{4B2CC235-7720-9C45-A9D7-8FD6FEBAAD99}" destId="{562BB845-3EE9-3E43-B9E0-B0DBE607EA62}" srcOrd="0" destOrd="0" presId="urn:microsoft.com/office/officeart/2008/layout/LinedList"/>
    <dgm:cxn modelId="{691D614F-D53D-F341-AE90-BF02F50AC9DA}" type="presParOf" srcId="{4B2CC235-7720-9C45-A9D7-8FD6FEBAAD99}" destId="{639DEDAF-697B-9E4E-9B06-2C97AD6C9247}" srcOrd="1" destOrd="0" presId="urn:microsoft.com/office/officeart/2008/layout/LinedList"/>
    <dgm:cxn modelId="{9C30FD3C-4257-D243-B419-6D25A671E53A}" type="presParOf" srcId="{639DEDAF-697B-9E4E-9B06-2C97AD6C9247}" destId="{DAAF9630-F8EB-8442-AAA5-1F6F08C5390E}" srcOrd="0" destOrd="0" presId="urn:microsoft.com/office/officeart/2008/layout/LinedList"/>
    <dgm:cxn modelId="{2962D65B-EAAC-9C4B-9B80-E0F80887384B}" type="presParOf" srcId="{639DEDAF-697B-9E4E-9B06-2C97AD6C9247}" destId="{7B5E9C0C-537B-E34B-B1F7-FFC65BF67679}" srcOrd="1" destOrd="0" presId="urn:microsoft.com/office/officeart/2008/layout/LinedList"/>
    <dgm:cxn modelId="{63B8B73D-583B-574F-B7C4-24F59301E263}" type="presParOf" srcId="{7B5E9C0C-537B-E34B-B1F7-FFC65BF67679}" destId="{B2BDF32E-33D4-AB42-BC90-A8A066AC741F}" srcOrd="0" destOrd="0" presId="urn:microsoft.com/office/officeart/2008/layout/LinedList"/>
    <dgm:cxn modelId="{7869B79E-7B0F-7941-AEFC-FEF3CA83A527}" type="presParOf" srcId="{7B5E9C0C-537B-E34B-B1F7-FFC65BF67679}" destId="{0E1F24D1-3DC5-CB45-A7F9-B52004D8A58E}" srcOrd="1" destOrd="0" presId="urn:microsoft.com/office/officeart/2008/layout/LinedList"/>
    <dgm:cxn modelId="{60C7B263-A36D-1B46-A12A-EFCE45A7B881}" type="presParOf" srcId="{7B5E9C0C-537B-E34B-B1F7-FFC65BF67679}" destId="{C9DCE6AA-9BFA-3341-ABCE-1615591A535A}" srcOrd="2" destOrd="0" presId="urn:microsoft.com/office/officeart/2008/layout/LinedList"/>
    <dgm:cxn modelId="{E6038916-E55A-6249-B34D-1CF7C6867D06}" type="presParOf" srcId="{639DEDAF-697B-9E4E-9B06-2C97AD6C9247}" destId="{53B87293-458D-3F4E-B8E4-466406D8B983}" srcOrd="2" destOrd="0" presId="urn:microsoft.com/office/officeart/2008/layout/LinedList"/>
    <dgm:cxn modelId="{7B010351-D422-F145-AA6F-1468440EEB70}" type="presParOf" srcId="{639DEDAF-697B-9E4E-9B06-2C97AD6C9247}" destId="{64D29A9D-E5E0-EC4A-BB1C-77F4332D1494}" srcOrd="3" destOrd="0" presId="urn:microsoft.com/office/officeart/2008/layout/LinedList"/>
    <dgm:cxn modelId="{C03058D4-8C1B-0E49-82F2-E471408AD21C}" type="presParOf" srcId="{639DEDAF-697B-9E4E-9B06-2C97AD6C9247}" destId="{42FD855D-C3BC-B34F-9ECA-87A203143551}" srcOrd="4" destOrd="0" presId="urn:microsoft.com/office/officeart/2008/layout/LinedList"/>
    <dgm:cxn modelId="{0403A33A-A20E-5F40-98CA-D5611F33C26F}" type="presParOf" srcId="{42FD855D-C3BC-B34F-9ECA-87A203143551}" destId="{9E30BD86-81D8-094A-9F72-0E1E102AA0B6}" srcOrd="0" destOrd="0" presId="urn:microsoft.com/office/officeart/2008/layout/LinedList"/>
    <dgm:cxn modelId="{C0B6A3AD-AE35-2748-8054-8F72FD73A59E}" type="presParOf" srcId="{42FD855D-C3BC-B34F-9ECA-87A203143551}" destId="{A68E3D30-9096-BE4E-879B-75881BB567CE}" srcOrd="1" destOrd="0" presId="urn:microsoft.com/office/officeart/2008/layout/LinedList"/>
    <dgm:cxn modelId="{AD7D959A-0144-A04F-8791-33356DFCB6E8}" type="presParOf" srcId="{42FD855D-C3BC-B34F-9ECA-87A203143551}" destId="{68D8D8FD-AA96-6640-8C65-C443E4D1E960}" srcOrd="2" destOrd="0" presId="urn:microsoft.com/office/officeart/2008/layout/LinedList"/>
    <dgm:cxn modelId="{72E8B9CD-5D7E-9841-BE97-1917BC584F78}" type="presParOf" srcId="{639DEDAF-697B-9E4E-9B06-2C97AD6C9247}" destId="{F4EEFB20-9738-6C46-BAC6-3B77A4E709CF}" srcOrd="5" destOrd="0" presId="urn:microsoft.com/office/officeart/2008/layout/LinedList"/>
    <dgm:cxn modelId="{337C8198-1474-684F-9208-C70937207E3F}" type="presParOf" srcId="{639DEDAF-697B-9E4E-9B06-2C97AD6C9247}" destId="{2A23FAF5-E076-6740-B653-299D067694ED}" srcOrd="6" destOrd="0" presId="urn:microsoft.com/office/officeart/2008/layout/LinedList"/>
    <dgm:cxn modelId="{0D69291E-C135-314D-8091-7B3C160FD941}" type="presParOf" srcId="{E7D0A155-FCC2-6243-97D1-EE6E7C83E77B}" destId="{4C8C5B90-2F2C-A54C-9370-E716E8E19917}" srcOrd="6" destOrd="0" presId="urn:microsoft.com/office/officeart/2008/layout/LinedList"/>
    <dgm:cxn modelId="{10A5BCC7-FD25-8846-9C34-209AC7105785}" type="presParOf" srcId="{E7D0A155-FCC2-6243-97D1-EE6E7C83E77B}" destId="{7EA7B466-2F81-F643-BD97-79E861D328EB}" srcOrd="7" destOrd="0" presId="urn:microsoft.com/office/officeart/2008/layout/LinedList"/>
    <dgm:cxn modelId="{8BC8B9EC-21D5-B648-94EC-D022BEBFA417}" type="presParOf" srcId="{7EA7B466-2F81-F643-BD97-79E861D328EB}" destId="{90840D12-DB11-8040-8830-5CA3AB1F3B2C}" srcOrd="0" destOrd="0" presId="urn:microsoft.com/office/officeart/2008/layout/LinedList"/>
    <dgm:cxn modelId="{9CBDE849-1DB3-B446-8B3A-748406AB2F35}" type="presParOf" srcId="{7EA7B466-2F81-F643-BD97-79E861D328EB}" destId="{AFAAA653-593A-3240-A8C4-E5CB497F15FD}" srcOrd="1" destOrd="0" presId="urn:microsoft.com/office/officeart/2008/layout/LinedList"/>
    <dgm:cxn modelId="{D7B0A104-8345-E943-A96A-B46ED32E4C39}" type="presParOf" srcId="{AFAAA653-593A-3240-A8C4-E5CB497F15FD}" destId="{6A894485-CAF1-3743-A20E-F54FB498F0BC}" srcOrd="0" destOrd="0" presId="urn:microsoft.com/office/officeart/2008/layout/LinedList"/>
    <dgm:cxn modelId="{70211263-4075-3340-86AC-75F4C344A976}" type="presParOf" srcId="{AFAAA653-593A-3240-A8C4-E5CB497F15FD}" destId="{42C903F4-F95D-CC49-9321-58DFADE7B4E1}" srcOrd="1" destOrd="0" presId="urn:microsoft.com/office/officeart/2008/layout/LinedList"/>
    <dgm:cxn modelId="{CDE83715-32A2-D742-B4F2-9DAF82C02C45}" type="presParOf" srcId="{42C903F4-F95D-CC49-9321-58DFADE7B4E1}" destId="{560E8B00-D632-E144-9160-C3183024E55B}" srcOrd="0" destOrd="0" presId="urn:microsoft.com/office/officeart/2008/layout/LinedList"/>
    <dgm:cxn modelId="{68B39FB0-8598-7649-9F25-1440CC0562EE}" type="presParOf" srcId="{42C903F4-F95D-CC49-9321-58DFADE7B4E1}" destId="{09011BD1-BF6A-B74B-9298-AF0B2E3B0E64}" srcOrd="1" destOrd="0" presId="urn:microsoft.com/office/officeart/2008/layout/LinedList"/>
    <dgm:cxn modelId="{C9DFDCF8-5560-4E4C-A523-4118323D9AD6}" type="presParOf" srcId="{42C903F4-F95D-CC49-9321-58DFADE7B4E1}" destId="{F5024502-A752-D749-A1B3-64E0644CB6F9}" srcOrd="2" destOrd="0" presId="urn:microsoft.com/office/officeart/2008/layout/LinedList"/>
    <dgm:cxn modelId="{409EC092-8420-1246-854A-5EDB682ED399}" type="presParOf" srcId="{AFAAA653-593A-3240-A8C4-E5CB497F15FD}" destId="{CC95FD3C-6178-6F4D-8FFE-10A9B6EA6735}" srcOrd="2" destOrd="0" presId="urn:microsoft.com/office/officeart/2008/layout/LinedList"/>
    <dgm:cxn modelId="{58A728E7-F928-C44B-B7A5-7B30FC729A00}" type="presParOf" srcId="{AFAAA653-593A-3240-A8C4-E5CB497F15FD}" destId="{1268F706-CD28-154A-856D-201982945C2D}" srcOrd="3" destOrd="0" presId="urn:microsoft.com/office/officeart/2008/layout/LinedList"/>
    <dgm:cxn modelId="{D210AF24-10E2-DD41-BCD0-0A5ED76BC9BC}" type="presParOf" srcId="{AFAAA653-593A-3240-A8C4-E5CB497F15FD}" destId="{6E9BBBCD-4473-704C-B955-D372E70DF916}" srcOrd="4" destOrd="0" presId="urn:microsoft.com/office/officeart/2008/layout/LinedList"/>
    <dgm:cxn modelId="{5BA8C521-F441-544F-8648-86FCF9AA0044}" type="presParOf" srcId="{6E9BBBCD-4473-704C-B955-D372E70DF916}" destId="{AEA0CA05-0BD9-B74F-9044-D7696FC74FAA}" srcOrd="0" destOrd="0" presId="urn:microsoft.com/office/officeart/2008/layout/LinedList"/>
    <dgm:cxn modelId="{17ED9D4B-16AB-F448-93C4-DE0FB46B139B}" type="presParOf" srcId="{6E9BBBCD-4473-704C-B955-D372E70DF916}" destId="{E56C2538-0282-B649-9FE1-E61E70923C7E}" srcOrd="1" destOrd="0" presId="urn:microsoft.com/office/officeart/2008/layout/LinedList"/>
    <dgm:cxn modelId="{FAD9ABC0-4B8A-D647-90FD-5B9BCD840649}" type="presParOf" srcId="{6E9BBBCD-4473-704C-B955-D372E70DF916}" destId="{B11FB2BC-9134-DF48-94A4-4BA33493CF3F}" srcOrd="2" destOrd="0" presId="urn:microsoft.com/office/officeart/2008/layout/LinedList"/>
    <dgm:cxn modelId="{470C2BC7-A912-D047-8510-C858E2F2AD2E}" type="presParOf" srcId="{AFAAA653-593A-3240-A8C4-E5CB497F15FD}" destId="{DC7D2244-BD74-184C-9279-4DCD47129D3C}" srcOrd="5" destOrd="0" presId="urn:microsoft.com/office/officeart/2008/layout/LinedList"/>
    <dgm:cxn modelId="{891FB945-BA9E-E14E-B97B-6ED921171112}" type="presParOf" srcId="{AFAAA653-593A-3240-A8C4-E5CB497F15FD}" destId="{2827CDAA-D378-F941-BC0D-3AA760E4E216}" srcOrd="6" destOrd="0" presId="urn:microsoft.com/office/officeart/2008/layout/LinedList"/>
    <dgm:cxn modelId="{979077A1-856B-2C4B-A4BB-DB6F9460027A}" type="presParOf" srcId="{AFAAA653-593A-3240-A8C4-E5CB497F15FD}" destId="{BF357312-1B2F-5948-9697-CB5E7915A849}" srcOrd="7" destOrd="0" presId="urn:microsoft.com/office/officeart/2008/layout/LinedList"/>
    <dgm:cxn modelId="{9BDB1DC8-419C-CF44-BE77-5735013466A9}" type="presParOf" srcId="{BF357312-1B2F-5948-9697-CB5E7915A849}" destId="{7DF02948-6E69-D749-AACD-E9998E0C6672}" srcOrd="0" destOrd="0" presId="urn:microsoft.com/office/officeart/2008/layout/LinedList"/>
    <dgm:cxn modelId="{D558B549-F5C1-B048-BDBF-A9A168F2AD4E}" type="presParOf" srcId="{BF357312-1B2F-5948-9697-CB5E7915A849}" destId="{2F1651D4-7089-6445-B9AA-2C10AA892405}" srcOrd="1" destOrd="0" presId="urn:microsoft.com/office/officeart/2008/layout/LinedList"/>
    <dgm:cxn modelId="{4CAA70AC-7785-0D49-A694-55736285F4C9}" type="presParOf" srcId="{BF357312-1B2F-5948-9697-CB5E7915A849}" destId="{486E2568-116B-1B4E-9C79-97A9C7275738}" srcOrd="2" destOrd="0" presId="urn:microsoft.com/office/officeart/2008/layout/LinedList"/>
    <dgm:cxn modelId="{7D03B610-9FA1-DC4C-AF2B-52FB8AB09317}" type="presParOf" srcId="{AFAAA653-593A-3240-A8C4-E5CB497F15FD}" destId="{3DD05D3C-3CE8-8144-B7C4-A0BF364A54FC}" srcOrd="8" destOrd="0" presId="urn:microsoft.com/office/officeart/2008/layout/LinedList"/>
    <dgm:cxn modelId="{4FB0D922-652A-004D-8DB8-98CF6DB3F539}" type="presParOf" srcId="{AFAAA653-593A-3240-A8C4-E5CB497F15FD}" destId="{2531BD8E-71D2-4A48-AFC9-C049D5B0DBC8}" srcOrd="9" destOrd="0" presId="urn:microsoft.com/office/officeart/2008/layout/LinedList"/>
    <dgm:cxn modelId="{E3A7FE7B-0A41-E949-84A8-CF111DF55645}" type="presParOf" srcId="{AFAAA653-593A-3240-A8C4-E5CB497F15FD}" destId="{74CF94D2-CE3A-4E4D-849F-877F02DAACBE}" srcOrd="10" destOrd="0" presId="urn:microsoft.com/office/officeart/2008/layout/LinedList"/>
    <dgm:cxn modelId="{9EB1898D-E9B0-034C-8EAB-D534CFD53FFB}" type="presParOf" srcId="{74CF94D2-CE3A-4E4D-849F-877F02DAACBE}" destId="{3C40A71E-CCA3-D348-8FD0-4501CF7A43C2}" srcOrd="0" destOrd="0" presId="urn:microsoft.com/office/officeart/2008/layout/LinedList"/>
    <dgm:cxn modelId="{2D7A8740-4A3B-CC4A-81C5-307DFB0452E8}" type="presParOf" srcId="{74CF94D2-CE3A-4E4D-849F-877F02DAACBE}" destId="{50360862-9434-984D-BC4B-D29DA8F8351B}" srcOrd="1" destOrd="0" presId="urn:microsoft.com/office/officeart/2008/layout/LinedList"/>
    <dgm:cxn modelId="{0E96BB81-A930-C944-992C-6F570CA04B5C}" type="presParOf" srcId="{74CF94D2-CE3A-4E4D-849F-877F02DAACBE}" destId="{35BB9C5B-D69E-124D-BFDD-3805C234CEC9}" srcOrd="2" destOrd="0" presId="urn:microsoft.com/office/officeart/2008/layout/LinedList"/>
    <dgm:cxn modelId="{412AED7D-7AB9-6147-BF8C-A9FF02ECBA2C}" type="presParOf" srcId="{AFAAA653-593A-3240-A8C4-E5CB497F15FD}" destId="{02772C03-BDCC-D04E-A9E8-D5BA1B9C6596}" srcOrd="11" destOrd="0" presId="urn:microsoft.com/office/officeart/2008/layout/LinedList"/>
    <dgm:cxn modelId="{2E8B0DC0-E2CF-C040-A5AD-84CF7267A59B}" type="presParOf" srcId="{AFAAA653-593A-3240-A8C4-E5CB497F15FD}" destId="{4A2465EA-6FC1-A74B-8923-974B9BA4618F}" srcOrd="12" destOrd="0" presId="urn:microsoft.com/office/officeart/2008/layout/LinedList"/>
    <dgm:cxn modelId="{44E3697F-1BC6-8145-A46B-1EFDC137CA6E}" type="presParOf" srcId="{AFAAA653-593A-3240-A8C4-E5CB497F15FD}" destId="{CCF125E9-C209-0548-A4F4-45FD1E231B92}" srcOrd="13" destOrd="0" presId="urn:microsoft.com/office/officeart/2008/layout/LinedList"/>
    <dgm:cxn modelId="{56ED9F9F-0E5F-0F4C-B8F2-F9B50FCE9410}" type="presParOf" srcId="{CCF125E9-C209-0548-A4F4-45FD1E231B92}" destId="{407F5ED4-4F76-9A47-8B35-8DDB43A33E8A}" srcOrd="0" destOrd="0" presId="urn:microsoft.com/office/officeart/2008/layout/LinedList"/>
    <dgm:cxn modelId="{AA6F97B3-4F23-F747-AFE5-F1254339A8F4}" type="presParOf" srcId="{CCF125E9-C209-0548-A4F4-45FD1E231B92}" destId="{B0D34B1B-9EED-A242-B9CA-0DAC0BCE60BB}" srcOrd="1" destOrd="0" presId="urn:microsoft.com/office/officeart/2008/layout/LinedList"/>
    <dgm:cxn modelId="{2BC3E8B5-6978-9E4C-997E-5FF266ACB6FF}" type="presParOf" srcId="{CCF125E9-C209-0548-A4F4-45FD1E231B92}" destId="{976FEA41-5D9D-C345-83E0-6CCACEFF2A36}" srcOrd="2" destOrd="0" presId="urn:microsoft.com/office/officeart/2008/layout/LinedList"/>
    <dgm:cxn modelId="{04394E32-A4F1-414A-878C-7BE68B3A1977}" type="presParOf" srcId="{AFAAA653-593A-3240-A8C4-E5CB497F15FD}" destId="{70BB7205-E5C9-F94C-9F05-ACA6E27943E3}" srcOrd="14" destOrd="0" presId="urn:microsoft.com/office/officeart/2008/layout/LinedList"/>
    <dgm:cxn modelId="{3D6B3E2F-36EE-A543-B718-79755DD5C190}" type="presParOf" srcId="{AFAAA653-593A-3240-A8C4-E5CB497F15FD}" destId="{14844DF0-9B77-414A-BFCB-0F0DE2F04A97}" srcOrd="15" destOrd="0" presId="urn:microsoft.com/office/officeart/2008/layout/LinedList"/>
    <dgm:cxn modelId="{AC0E7624-8F76-6542-8B0D-9055C98C785E}" type="presParOf" srcId="{AFAAA653-593A-3240-A8C4-E5CB497F15FD}" destId="{A5F624D5-8166-4744-B9F7-694264617A28}" srcOrd="16" destOrd="0" presId="urn:microsoft.com/office/officeart/2008/layout/LinedList"/>
    <dgm:cxn modelId="{25E50CA8-0AD4-0242-AE2B-EDF589F5ACA9}" type="presParOf" srcId="{A5F624D5-8166-4744-B9F7-694264617A28}" destId="{F215FE0C-E622-9A48-BD48-74BF66837824}" srcOrd="0" destOrd="0" presId="urn:microsoft.com/office/officeart/2008/layout/LinedList"/>
    <dgm:cxn modelId="{3FE4B17C-D75E-DD4D-B043-C674D73AC2DA}" type="presParOf" srcId="{A5F624D5-8166-4744-B9F7-694264617A28}" destId="{7F8331F4-4304-BA41-BB07-9AF253DA5F51}" srcOrd="1" destOrd="0" presId="urn:microsoft.com/office/officeart/2008/layout/LinedList"/>
    <dgm:cxn modelId="{1BFE0E9F-BA23-594A-8705-7E2C1EFFD8BC}" type="presParOf" srcId="{A5F624D5-8166-4744-B9F7-694264617A28}" destId="{66CD7174-AE73-EA43-8B0E-4430838E4DAA}" srcOrd="2" destOrd="0" presId="urn:microsoft.com/office/officeart/2008/layout/LinedList"/>
    <dgm:cxn modelId="{D0C8DE2F-0C94-2C4D-BED4-9FA0FF52864A}" type="presParOf" srcId="{AFAAA653-593A-3240-A8C4-E5CB497F15FD}" destId="{12F62389-92D0-B84E-BC49-138E4535C506}" srcOrd="17" destOrd="0" presId="urn:microsoft.com/office/officeart/2008/layout/LinedList"/>
    <dgm:cxn modelId="{DDBFE222-C8D3-CA49-B6BD-6EB34A7DCD32}" type="presParOf" srcId="{AFAAA653-593A-3240-A8C4-E5CB497F15FD}" destId="{B010F343-09BD-804B-806C-3CA5605F4B7B}"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C7C8AE2-5B54-FF44-8D13-4B6AB6AF3BC9}" type="doc">
      <dgm:prSet loTypeId="urn:microsoft.com/office/officeart/2008/layout/PictureStrips" loCatId="" qsTypeId="urn:microsoft.com/office/officeart/2005/8/quickstyle/simple1" qsCatId="simple" csTypeId="urn:microsoft.com/office/officeart/2005/8/colors/accent1_2" csCatId="accent1" phldr="1"/>
      <dgm:spPr/>
      <dgm:t>
        <a:bodyPr/>
        <a:lstStyle/>
        <a:p>
          <a:endParaRPr lang="en-US"/>
        </a:p>
      </dgm:t>
    </dgm:pt>
    <dgm:pt modelId="{469BA77E-1420-1049-995C-442A561BBBBF}">
      <dgm:prSet phldrT="[Text]"/>
      <dgm:spPr>
        <a:solidFill>
          <a:schemeClr val="lt1">
            <a:hueOff val="0"/>
            <a:satOff val="0"/>
            <a:lumOff val="0"/>
          </a:schemeClr>
        </a:solidFill>
        <a:ln>
          <a:solidFill>
            <a:srgbClr val="163258"/>
          </a:solidFill>
        </a:ln>
      </dgm:spPr>
      <dgm:t>
        <a:bodyPr/>
        <a:lstStyle/>
        <a:p>
          <a:r>
            <a:rPr lang="en-US" b="0" i="0" dirty="0">
              <a:latin typeface="Glober" pitchFamily="2" charset="77"/>
            </a:rPr>
            <a:t>6. Consider specific responsivity challenges facing female defendants, e.g., mental health, trauma, child care, financial, housing, and transportation. </a:t>
          </a:r>
        </a:p>
      </dgm:t>
    </dgm:pt>
    <dgm:pt modelId="{E978279C-2E47-2840-B84F-9C78E43B6186}" type="parTrans" cxnId="{79CD56E8-8052-B847-8E54-D76476EEF158}">
      <dgm:prSet/>
      <dgm:spPr/>
      <dgm:t>
        <a:bodyPr/>
        <a:lstStyle/>
        <a:p>
          <a:endParaRPr lang="en-US"/>
        </a:p>
      </dgm:t>
    </dgm:pt>
    <dgm:pt modelId="{DE2AF5D2-C660-1942-A105-09787B00C176}" type="sibTrans" cxnId="{79CD56E8-8052-B847-8E54-D76476EEF158}">
      <dgm:prSet/>
      <dgm:spPr/>
      <dgm:t>
        <a:bodyPr/>
        <a:lstStyle/>
        <a:p>
          <a:endParaRPr lang="en-US"/>
        </a:p>
      </dgm:t>
    </dgm:pt>
    <dgm:pt modelId="{8441F215-D87B-2B44-871D-F873954E485A}">
      <dgm:prSet phldrT="[Text]"/>
      <dgm:spPr>
        <a:solidFill>
          <a:schemeClr val="lt1">
            <a:hueOff val="0"/>
            <a:satOff val="0"/>
            <a:lumOff val="0"/>
          </a:schemeClr>
        </a:solidFill>
        <a:ln>
          <a:solidFill>
            <a:srgbClr val="163258"/>
          </a:solidFill>
        </a:ln>
      </dgm:spPr>
      <dgm:t>
        <a:bodyPr/>
        <a:lstStyle/>
        <a:p>
          <a:r>
            <a:rPr lang="en-US" b="0" i="0" dirty="0">
              <a:latin typeface="Glober" pitchFamily="2" charset="77"/>
            </a:rPr>
            <a:t>9. Closely monitor drug use and driving activity for high-risk/low-need individuals. </a:t>
          </a:r>
        </a:p>
      </dgm:t>
    </dgm:pt>
    <dgm:pt modelId="{7F0573CF-E643-8A41-B9FC-2D56B585DA0C}" type="parTrans" cxnId="{CD9D8151-9CC7-734B-A4E4-08985622CE51}">
      <dgm:prSet/>
      <dgm:spPr/>
      <dgm:t>
        <a:bodyPr/>
        <a:lstStyle/>
        <a:p>
          <a:endParaRPr lang="en-US"/>
        </a:p>
      </dgm:t>
    </dgm:pt>
    <dgm:pt modelId="{A9728D3C-3C85-A842-BD49-C4666A120AD8}" type="sibTrans" cxnId="{CD9D8151-9CC7-734B-A4E4-08985622CE51}">
      <dgm:prSet/>
      <dgm:spPr/>
      <dgm:t>
        <a:bodyPr/>
        <a:lstStyle/>
        <a:p>
          <a:endParaRPr lang="en-US"/>
        </a:p>
      </dgm:t>
    </dgm:pt>
    <dgm:pt modelId="{8B108C0C-5282-4F89-884A-8DCC3B25A981}">
      <dgm:prSet/>
      <dgm:spPr>
        <a:solidFill>
          <a:schemeClr val="lt1">
            <a:hueOff val="0"/>
            <a:satOff val="0"/>
            <a:lumOff val="0"/>
          </a:schemeClr>
        </a:solidFill>
        <a:ln>
          <a:solidFill>
            <a:srgbClr val="163258"/>
          </a:solidFill>
        </a:ln>
      </dgm:spPr>
      <dgm:t>
        <a:bodyPr/>
        <a:lstStyle/>
        <a:p>
          <a:r>
            <a:rPr lang="en-US" b="0" i="0" dirty="0">
              <a:latin typeface="Glober" pitchFamily="2" charset="77"/>
            </a:rPr>
            <a:t>8. Consider DUI Courts only for high-risk/high-need individuals. DUI Courts may increase recidivism among those who are not high risk or substance dependent.</a:t>
          </a:r>
        </a:p>
      </dgm:t>
    </dgm:pt>
    <dgm:pt modelId="{0C04ABC6-9164-4950-A2AB-17B73073C1C3}" type="parTrans" cxnId="{AF358FB6-2587-45EE-AC5D-8C2089104B06}">
      <dgm:prSet/>
      <dgm:spPr/>
      <dgm:t>
        <a:bodyPr/>
        <a:lstStyle/>
        <a:p>
          <a:endParaRPr lang="en-US"/>
        </a:p>
      </dgm:t>
    </dgm:pt>
    <dgm:pt modelId="{AEEDE9DF-731E-4684-BC8A-ACD3F9BC2980}" type="sibTrans" cxnId="{AF358FB6-2587-45EE-AC5D-8C2089104B06}">
      <dgm:prSet/>
      <dgm:spPr/>
      <dgm:t>
        <a:bodyPr/>
        <a:lstStyle/>
        <a:p>
          <a:endParaRPr lang="en-US"/>
        </a:p>
      </dgm:t>
    </dgm:pt>
    <dgm:pt modelId="{4FF4C7FB-C7A5-2D4D-B789-949E2140302E}">
      <dgm:prSet phldrT="[Text]"/>
      <dgm:spPr>
        <a:solidFill>
          <a:schemeClr val="lt1">
            <a:hueOff val="0"/>
            <a:satOff val="0"/>
            <a:lumOff val="0"/>
          </a:schemeClr>
        </a:solidFill>
        <a:ln>
          <a:solidFill>
            <a:srgbClr val="163258"/>
          </a:solidFill>
        </a:ln>
      </dgm:spPr>
      <dgm:t>
        <a:bodyPr/>
        <a:lstStyle/>
        <a:p>
          <a:r>
            <a:rPr lang="en-US" b="0" i="0" dirty="0">
              <a:latin typeface="Glober" pitchFamily="2" charset="77"/>
            </a:rPr>
            <a:t>7. Be aware that incarceration and sanctions have no long-term positive impact on reducing recidivism, and may increase the risk of recidivism.</a:t>
          </a:r>
        </a:p>
      </dgm:t>
    </dgm:pt>
    <dgm:pt modelId="{84C82954-1142-1E40-933A-565635D2BD6C}" type="parTrans" cxnId="{BD548F77-74F0-834E-A02F-FDBFE262284E}">
      <dgm:prSet/>
      <dgm:spPr/>
      <dgm:t>
        <a:bodyPr/>
        <a:lstStyle/>
        <a:p>
          <a:endParaRPr lang="en-US"/>
        </a:p>
      </dgm:t>
    </dgm:pt>
    <dgm:pt modelId="{5C32BEEA-5FBD-F54A-B8D0-856A55C283E4}" type="sibTrans" cxnId="{BD548F77-74F0-834E-A02F-FDBFE262284E}">
      <dgm:prSet/>
      <dgm:spPr/>
      <dgm:t>
        <a:bodyPr/>
        <a:lstStyle/>
        <a:p>
          <a:endParaRPr lang="en-US"/>
        </a:p>
      </dgm:t>
    </dgm:pt>
    <dgm:pt modelId="{EA01C1BE-F58D-8549-9493-79581A592767}" type="pres">
      <dgm:prSet presAssocID="{9C7C8AE2-5B54-FF44-8D13-4B6AB6AF3BC9}" presName="Name0" presStyleCnt="0">
        <dgm:presLayoutVars>
          <dgm:dir/>
          <dgm:resizeHandles val="exact"/>
        </dgm:presLayoutVars>
      </dgm:prSet>
      <dgm:spPr/>
    </dgm:pt>
    <dgm:pt modelId="{FF2359C1-B4F9-D54C-A544-1E75EF0A18DD}" type="pres">
      <dgm:prSet presAssocID="{469BA77E-1420-1049-995C-442A561BBBBF}" presName="composite" presStyleCnt="0"/>
      <dgm:spPr/>
    </dgm:pt>
    <dgm:pt modelId="{5ACC7BF1-7360-2141-9A07-0725B59217B2}" type="pres">
      <dgm:prSet presAssocID="{469BA77E-1420-1049-995C-442A561BBBBF}" presName="rect1" presStyleLbl="trAlignAcc1" presStyleIdx="0" presStyleCnt="4" custScaleY="138069">
        <dgm:presLayoutVars>
          <dgm:bulletEnabled val="1"/>
        </dgm:presLayoutVars>
      </dgm:prSet>
      <dgm:spPr/>
    </dgm:pt>
    <dgm:pt modelId="{16285934-2EBF-1C47-8BBF-4D5E7823FE7A}" type="pres">
      <dgm:prSet presAssocID="{469BA77E-1420-1049-995C-442A561BBBBF}" presName="rect2"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352FF682-E74A-6846-9790-E1C38BD3A56D}" type="pres">
      <dgm:prSet presAssocID="{DE2AF5D2-C660-1942-A105-09787B00C176}" presName="sibTrans" presStyleCnt="0"/>
      <dgm:spPr/>
    </dgm:pt>
    <dgm:pt modelId="{CC034239-821D-8F46-9972-DBAB9B8C643F}" type="pres">
      <dgm:prSet presAssocID="{4FF4C7FB-C7A5-2D4D-B789-949E2140302E}" presName="composite" presStyleCnt="0"/>
      <dgm:spPr/>
    </dgm:pt>
    <dgm:pt modelId="{925C8617-7CF4-F346-91CD-F7DCD75C890F}" type="pres">
      <dgm:prSet presAssocID="{4FF4C7FB-C7A5-2D4D-B789-949E2140302E}" presName="rect1" presStyleLbl="trAlignAcc1" presStyleIdx="1" presStyleCnt="4" custScaleY="138069">
        <dgm:presLayoutVars>
          <dgm:bulletEnabled val="1"/>
        </dgm:presLayoutVars>
      </dgm:prSet>
      <dgm:spPr/>
    </dgm:pt>
    <dgm:pt modelId="{F413F14B-E1B3-3647-A918-22D49747875A}" type="pres">
      <dgm:prSet presAssocID="{4FF4C7FB-C7A5-2D4D-B789-949E2140302E}" presName="rect2" presStyleLbl="fgImgPlace1" presStyleIdx="1" presStyleCnt="4"/>
      <dgm:spPr>
        <a:blipFill>
          <a:blip xmlns:r="http://schemas.openxmlformats.org/officeDocument/2006/relationships" r:embed="rId2"/>
          <a:srcRect/>
          <a:stretch>
            <a:fillRect l="-25000" r="-25000"/>
          </a:stretch>
        </a:blipFill>
      </dgm:spPr>
    </dgm:pt>
    <dgm:pt modelId="{1E27F67D-43D8-DF49-B157-EBD2E351C0BB}" type="pres">
      <dgm:prSet presAssocID="{5C32BEEA-5FBD-F54A-B8D0-856A55C283E4}" presName="sibTrans" presStyleCnt="0"/>
      <dgm:spPr/>
    </dgm:pt>
    <dgm:pt modelId="{D44E120E-5666-4E80-A8C0-DAC16FE6746A}" type="pres">
      <dgm:prSet presAssocID="{8B108C0C-5282-4F89-884A-8DCC3B25A981}" presName="composite" presStyleCnt="0"/>
      <dgm:spPr/>
    </dgm:pt>
    <dgm:pt modelId="{35879AA9-239A-415C-820C-8B23C1A2D1AF}" type="pres">
      <dgm:prSet presAssocID="{8B108C0C-5282-4F89-884A-8DCC3B25A981}" presName="rect1" presStyleLbl="trAlignAcc1" presStyleIdx="2" presStyleCnt="4" custScaleY="138069">
        <dgm:presLayoutVars>
          <dgm:bulletEnabled val="1"/>
        </dgm:presLayoutVars>
      </dgm:prSet>
      <dgm:spPr/>
    </dgm:pt>
    <dgm:pt modelId="{1D8D852B-8642-4362-8BA9-5BF7445F3BEA}" type="pres">
      <dgm:prSet presAssocID="{8B108C0C-5282-4F89-884A-8DCC3B25A981}" presName="rect2"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FBA3B5E7-71BA-ED4F-8CA1-FB4C9CD34E59}" type="pres">
      <dgm:prSet presAssocID="{AEEDE9DF-731E-4684-BC8A-ACD3F9BC2980}" presName="sibTrans" presStyleCnt="0"/>
      <dgm:spPr/>
    </dgm:pt>
    <dgm:pt modelId="{BB20A88D-9B24-6B4C-9DEA-0351DE10E900}" type="pres">
      <dgm:prSet presAssocID="{8441F215-D87B-2B44-871D-F873954E485A}" presName="composite" presStyleCnt="0"/>
      <dgm:spPr/>
    </dgm:pt>
    <dgm:pt modelId="{F7C459CB-A74A-F84C-B54A-4D4BA90897A7}" type="pres">
      <dgm:prSet presAssocID="{8441F215-D87B-2B44-871D-F873954E485A}" presName="rect1" presStyleLbl="trAlignAcc1" presStyleIdx="3" presStyleCnt="4" custScaleY="138069">
        <dgm:presLayoutVars>
          <dgm:bulletEnabled val="1"/>
        </dgm:presLayoutVars>
      </dgm:prSet>
      <dgm:spPr/>
    </dgm:pt>
    <dgm:pt modelId="{BEDD33DA-472F-B84E-A11D-7C63C6A742A0}" type="pres">
      <dgm:prSet presAssocID="{8441F215-D87B-2B44-871D-F873954E485A}" presName="rect2" presStyleLbl="fgImgPlace1" presStyleIdx="3" presStyleCnt="4"/>
      <dgm:spPr>
        <a:blipFill>
          <a:blip xmlns:r="http://schemas.openxmlformats.org/officeDocument/2006/relationships" r:embed="rId4"/>
          <a:srcRect/>
          <a:stretch>
            <a:fillRect l="-25000" r="-25000"/>
          </a:stretch>
        </a:blipFill>
      </dgm:spPr>
    </dgm:pt>
  </dgm:ptLst>
  <dgm:cxnLst>
    <dgm:cxn modelId="{374FA00B-D277-484F-9A58-82A4B343BEC3}" type="presOf" srcId="{8441F215-D87B-2B44-871D-F873954E485A}" destId="{F7C459CB-A74A-F84C-B54A-4D4BA90897A7}" srcOrd="0" destOrd="0" presId="urn:microsoft.com/office/officeart/2008/layout/PictureStrips"/>
    <dgm:cxn modelId="{73E11B14-E007-6D4E-86D7-889F7147E293}" type="presOf" srcId="{469BA77E-1420-1049-995C-442A561BBBBF}" destId="{5ACC7BF1-7360-2141-9A07-0725B59217B2}" srcOrd="0" destOrd="0" presId="urn:microsoft.com/office/officeart/2008/layout/PictureStrips"/>
    <dgm:cxn modelId="{CD9D8151-9CC7-734B-A4E4-08985622CE51}" srcId="{9C7C8AE2-5B54-FF44-8D13-4B6AB6AF3BC9}" destId="{8441F215-D87B-2B44-871D-F873954E485A}" srcOrd="3" destOrd="0" parTransId="{7F0573CF-E643-8A41-B9FC-2D56B585DA0C}" sibTransId="{A9728D3C-3C85-A842-BD49-C4666A120AD8}"/>
    <dgm:cxn modelId="{BD548F77-74F0-834E-A02F-FDBFE262284E}" srcId="{9C7C8AE2-5B54-FF44-8D13-4B6AB6AF3BC9}" destId="{4FF4C7FB-C7A5-2D4D-B789-949E2140302E}" srcOrd="1" destOrd="0" parTransId="{84C82954-1142-1E40-933A-565635D2BD6C}" sibTransId="{5C32BEEA-5FBD-F54A-B8D0-856A55C283E4}"/>
    <dgm:cxn modelId="{AF358FB6-2587-45EE-AC5D-8C2089104B06}" srcId="{9C7C8AE2-5B54-FF44-8D13-4B6AB6AF3BC9}" destId="{8B108C0C-5282-4F89-884A-8DCC3B25A981}" srcOrd="2" destOrd="0" parTransId="{0C04ABC6-9164-4950-A2AB-17B73073C1C3}" sibTransId="{AEEDE9DF-731E-4684-BC8A-ACD3F9BC2980}"/>
    <dgm:cxn modelId="{F36E9CDB-170D-6C4D-873B-8151FEEE520F}" type="presOf" srcId="{8B108C0C-5282-4F89-884A-8DCC3B25A981}" destId="{35879AA9-239A-415C-820C-8B23C1A2D1AF}" srcOrd="0" destOrd="0" presId="urn:microsoft.com/office/officeart/2008/layout/PictureStrips"/>
    <dgm:cxn modelId="{228A43E4-3AC5-E944-98A8-C24810D952B9}" type="presOf" srcId="{4FF4C7FB-C7A5-2D4D-B789-949E2140302E}" destId="{925C8617-7CF4-F346-91CD-F7DCD75C890F}" srcOrd="0" destOrd="0" presId="urn:microsoft.com/office/officeart/2008/layout/PictureStrips"/>
    <dgm:cxn modelId="{79CD56E8-8052-B847-8E54-D76476EEF158}" srcId="{9C7C8AE2-5B54-FF44-8D13-4B6AB6AF3BC9}" destId="{469BA77E-1420-1049-995C-442A561BBBBF}" srcOrd="0" destOrd="0" parTransId="{E978279C-2E47-2840-B84F-9C78E43B6186}" sibTransId="{DE2AF5D2-C660-1942-A105-09787B00C176}"/>
    <dgm:cxn modelId="{E59C1BFA-63FC-8C40-A0D7-8C6850F73356}" type="presOf" srcId="{9C7C8AE2-5B54-FF44-8D13-4B6AB6AF3BC9}" destId="{EA01C1BE-F58D-8549-9493-79581A592767}" srcOrd="0" destOrd="0" presId="urn:microsoft.com/office/officeart/2008/layout/PictureStrips"/>
    <dgm:cxn modelId="{4B6F22AA-CD6E-B940-AF6E-65A2ABFF9AC9}" type="presParOf" srcId="{EA01C1BE-F58D-8549-9493-79581A592767}" destId="{FF2359C1-B4F9-D54C-A544-1E75EF0A18DD}" srcOrd="0" destOrd="0" presId="urn:microsoft.com/office/officeart/2008/layout/PictureStrips"/>
    <dgm:cxn modelId="{DE9360C7-A634-764D-ADCD-5ACD4E51F447}" type="presParOf" srcId="{FF2359C1-B4F9-D54C-A544-1E75EF0A18DD}" destId="{5ACC7BF1-7360-2141-9A07-0725B59217B2}" srcOrd="0" destOrd="0" presId="urn:microsoft.com/office/officeart/2008/layout/PictureStrips"/>
    <dgm:cxn modelId="{BAF36A44-022E-B449-B73B-61D1FE70C2D2}" type="presParOf" srcId="{FF2359C1-B4F9-D54C-A544-1E75EF0A18DD}" destId="{16285934-2EBF-1C47-8BBF-4D5E7823FE7A}" srcOrd="1" destOrd="0" presId="urn:microsoft.com/office/officeart/2008/layout/PictureStrips"/>
    <dgm:cxn modelId="{89F36135-512D-0F47-A5A2-8A63395926D0}" type="presParOf" srcId="{EA01C1BE-F58D-8549-9493-79581A592767}" destId="{352FF682-E74A-6846-9790-E1C38BD3A56D}" srcOrd="1" destOrd="0" presId="urn:microsoft.com/office/officeart/2008/layout/PictureStrips"/>
    <dgm:cxn modelId="{0246A62A-BBE1-E746-9CE5-F7A9ABE0AB11}" type="presParOf" srcId="{EA01C1BE-F58D-8549-9493-79581A592767}" destId="{CC034239-821D-8F46-9972-DBAB9B8C643F}" srcOrd="2" destOrd="0" presId="urn:microsoft.com/office/officeart/2008/layout/PictureStrips"/>
    <dgm:cxn modelId="{28D88D6A-6546-834C-9595-1CBF9F709915}" type="presParOf" srcId="{CC034239-821D-8F46-9972-DBAB9B8C643F}" destId="{925C8617-7CF4-F346-91CD-F7DCD75C890F}" srcOrd="0" destOrd="0" presId="urn:microsoft.com/office/officeart/2008/layout/PictureStrips"/>
    <dgm:cxn modelId="{38CF6BE3-CD65-FD45-9605-B83E5F083DFA}" type="presParOf" srcId="{CC034239-821D-8F46-9972-DBAB9B8C643F}" destId="{F413F14B-E1B3-3647-A918-22D49747875A}" srcOrd="1" destOrd="0" presId="urn:microsoft.com/office/officeart/2008/layout/PictureStrips"/>
    <dgm:cxn modelId="{20EE251C-4E0F-9C49-91D2-C4E3D55381E9}" type="presParOf" srcId="{EA01C1BE-F58D-8549-9493-79581A592767}" destId="{1E27F67D-43D8-DF49-B157-EBD2E351C0BB}" srcOrd="3" destOrd="0" presId="urn:microsoft.com/office/officeart/2008/layout/PictureStrips"/>
    <dgm:cxn modelId="{ACB64E9A-4BEF-DA4E-AE6C-0C783C2B1CE2}" type="presParOf" srcId="{EA01C1BE-F58D-8549-9493-79581A592767}" destId="{D44E120E-5666-4E80-A8C0-DAC16FE6746A}" srcOrd="4" destOrd="0" presId="urn:microsoft.com/office/officeart/2008/layout/PictureStrips"/>
    <dgm:cxn modelId="{CD02B083-9768-0144-B294-A4CBC6B6551C}" type="presParOf" srcId="{D44E120E-5666-4E80-A8C0-DAC16FE6746A}" destId="{35879AA9-239A-415C-820C-8B23C1A2D1AF}" srcOrd="0" destOrd="0" presId="urn:microsoft.com/office/officeart/2008/layout/PictureStrips"/>
    <dgm:cxn modelId="{5948AED9-A350-6F48-AE12-80B21003A201}" type="presParOf" srcId="{D44E120E-5666-4E80-A8C0-DAC16FE6746A}" destId="{1D8D852B-8642-4362-8BA9-5BF7445F3BEA}" srcOrd="1" destOrd="0" presId="urn:microsoft.com/office/officeart/2008/layout/PictureStrips"/>
    <dgm:cxn modelId="{ED68BC6D-237E-224C-B7C2-3A2457B63D16}" type="presParOf" srcId="{EA01C1BE-F58D-8549-9493-79581A592767}" destId="{FBA3B5E7-71BA-ED4F-8CA1-FB4C9CD34E59}" srcOrd="5" destOrd="0" presId="urn:microsoft.com/office/officeart/2008/layout/PictureStrips"/>
    <dgm:cxn modelId="{81D1BB0A-AF8B-DC42-8BB1-0A4285D5FFED}" type="presParOf" srcId="{EA01C1BE-F58D-8549-9493-79581A592767}" destId="{BB20A88D-9B24-6B4C-9DEA-0351DE10E900}" srcOrd="6" destOrd="0" presId="urn:microsoft.com/office/officeart/2008/layout/PictureStrips"/>
    <dgm:cxn modelId="{3577280D-A7DC-B74A-BCB0-8CC5FDB24109}" type="presParOf" srcId="{BB20A88D-9B24-6B4C-9DEA-0351DE10E900}" destId="{F7C459CB-A74A-F84C-B54A-4D4BA90897A7}" srcOrd="0" destOrd="0" presId="urn:microsoft.com/office/officeart/2008/layout/PictureStrips"/>
    <dgm:cxn modelId="{EC774160-3810-814B-9070-BB3062643BB3}" type="presParOf" srcId="{BB20A88D-9B24-6B4C-9DEA-0351DE10E900}" destId="{BEDD33DA-472F-B84E-A11D-7C63C6A742A0}"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632F61-6163-2A4D-A683-9FD03AF725B0}" type="doc">
      <dgm:prSet loTypeId="urn:microsoft.com/office/officeart/2008/layout/VerticalCurvedList" loCatId="" qsTypeId="urn:microsoft.com/office/officeart/2005/8/quickstyle/simple1" qsCatId="simple" csTypeId="urn:microsoft.com/office/officeart/2005/8/colors/accent1_1" csCatId="accent1" phldr="1"/>
      <dgm:spPr/>
      <dgm:t>
        <a:bodyPr/>
        <a:lstStyle/>
        <a:p>
          <a:endParaRPr lang="en-US"/>
        </a:p>
      </dgm:t>
    </dgm:pt>
    <dgm:pt modelId="{20B44FE4-42CF-D540-8E22-26AE1A0A85A2}">
      <dgm:prSet phldrT="[Text]"/>
      <dgm:spPr>
        <a:ln>
          <a:solidFill>
            <a:srgbClr val="163258"/>
          </a:solidFill>
        </a:ln>
      </dgm:spPr>
      <dgm:t>
        <a:bodyPr/>
        <a:lstStyle/>
        <a:p>
          <a:r>
            <a:rPr lang="en-US" altLang="en-US" b="0" i="0" dirty="0">
              <a:latin typeface="Glober" pitchFamily="2" charset="77"/>
            </a:rPr>
            <a:t>Diversion</a:t>
          </a:r>
          <a:endParaRPr lang="en-US" b="0" i="0" dirty="0">
            <a:latin typeface="Glober" pitchFamily="2" charset="77"/>
          </a:endParaRPr>
        </a:p>
      </dgm:t>
    </dgm:pt>
    <dgm:pt modelId="{80AD2C21-55FC-8A45-ADC3-2B11C43F3788}" type="parTrans" cxnId="{D5090AF8-50FD-9647-A284-807C309C8A25}">
      <dgm:prSet/>
      <dgm:spPr/>
      <dgm:t>
        <a:bodyPr/>
        <a:lstStyle/>
        <a:p>
          <a:endParaRPr lang="en-US"/>
        </a:p>
      </dgm:t>
    </dgm:pt>
    <dgm:pt modelId="{B338B9DE-463D-864A-BC6D-1D16FE0A5520}" type="sibTrans" cxnId="{D5090AF8-50FD-9647-A284-807C309C8A25}">
      <dgm:prSet/>
      <dgm:spPr/>
      <dgm:t>
        <a:bodyPr/>
        <a:lstStyle/>
        <a:p>
          <a:endParaRPr lang="en-US"/>
        </a:p>
      </dgm:t>
    </dgm:pt>
    <dgm:pt modelId="{07586C3A-7679-0F4D-B037-DF258E2EC587}">
      <dgm:prSet/>
      <dgm:spPr>
        <a:ln>
          <a:solidFill>
            <a:srgbClr val="163258"/>
          </a:solidFill>
        </a:ln>
      </dgm:spPr>
      <dgm:t>
        <a:bodyPr/>
        <a:lstStyle/>
        <a:p>
          <a:r>
            <a:rPr lang="en-US" altLang="en-US" b="0" i="0" dirty="0">
              <a:latin typeface="Glober" pitchFamily="2" charset="77"/>
            </a:rPr>
            <a:t>Pre-trial</a:t>
          </a:r>
        </a:p>
      </dgm:t>
    </dgm:pt>
    <dgm:pt modelId="{5291FCBF-20B6-2949-BE77-BF37B345B396}" type="parTrans" cxnId="{74F787A2-19DD-D943-8929-AEEB6F05A870}">
      <dgm:prSet/>
      <dgm:spPr/>
      <dgm:t>
        <a:bodyPr/>
        <a:lstStyle/>
        <a:p>
          <a:endParaRPr lang="en-US"/>
        </a:p>
      </dgm:t>
    </dgm:pt>
    <dgm:pt modelId="{D566DD0E-B9B1-6E4B-A002-6B0C18C6A46A}" type="sibTrans" cxnId="{74F787A2-19DD-D943-8929-AEEB6F05A870}">
      <dgm:prSet/>
      <dgm:spPr/>
      <dgm:t>
        <a:bodyPr/>
        <a:lstStyle/>
        <a:p>
          <a:endParaRPr lang="en-US"/>
        </a:p>
      </dgm:t>
    </dgm:pt>
    <dgm:pt modelId="{D4FB14FF-028A-3C43-9033-9F3F670C420C}">
      <dgm:prSet/>
      <dgm:spPr>
        <a:ln>
          <a:solidFill>
            <a:srgbClr val="163258"/>
          </a:solidFill>
        </a:ln>
      </dgm:spPr>
      <dgm:t>
        <a:bodyPr/>
        <a:lstStyle/>
        <a:p>
          <a:r>
            <a:rPr lang="en-US" altLang="en-US" b="0" i="0" dirty="0">
              <a:latin typeface="Glober" pitchFamily="2" charset="77"/>
            </a:rPr>
            <a:t>Supervision</a:t>
          </a:r>
        </a:p>
      </dgm:t>
    </dgm:pt>
    <dgm:pt modelId="{33E3404E-A1A8-8340-B9CD-D9958DAD8773}" type="parTrans" cxnId="{94A42A04-00EC-D347-B292-16165B670819}">
      <dgm:prSet/>
      <dgm:spPr/>
      <dgm:t>
        <a:bodyPr/>
        <a:lstStyle/>
        <a:p>
          <a:endParaRPr lang="en-US"/>
        </a:p>
      </dgm:t>
    </dgm:pt>
    <dgm:pt modelId="{05155421-C41C-CB43-9F50-5A913F967052}" type="sibTrans" cxnId="{94A42A04-00EC-D347-B292-16165B670819}">
      <dgm:prSet/>
      <dgm:spPr/>
      <dgm:t>
        <a:bodyPr/>
        <a:lstStyle/>
        <a:p>
          <a:endParaRPr lang="en-US"/>
        </a:p>
      </dgm:t>
    </dgm:pt>
    <dgm:pt modelId="{9DA16668-15EB-F74E-B507-C670072C40C5}">
      <dgm:prSet/>
      <dgm:spPr>
        <a:ln>
          <a:solidFill>
            <a:srgbClr val="163258"/>
          </a:solidFill>
        </a:ln>
      </dgm:spPr>
      <dgm:t>
        <a:bodyPr/>
        <a:lstStyle/>
        <a:p>
          <a:r>
            <a:rPr lang="en-US" altLang="en-US" b="0" i="0" dirty="0">
              <a:latin typeface="Glober" pitchFamily="2" charset="77"/>
            </a:rPr>
            <a:t>Treatment &amp; Dosage</a:t>
          </a:r>
        </a:p>
      </dgm:t>
    </dgm:pt>
    <dgm:pt modelId="{C40E242C-A3A1-0540-BDB1-8E877E139524}" type="parTrans" cxnId="{C5F1B919-B0F8-8441-817E-E9EE477DD8B2}">
      <dgm:prSet/>
      <dgm:spPr/>
      <dgm:t>
        <a:bodyPr/>
        <a:lstStyle/>
        <a:p>
          <a:endParaRPr lang="en-US"/>
        </a:p>
      </dgm:t>
    </dgm:pt>
    <dgm:pt modelId="{0965AADC-6D14-BA42-B418-961587BB7B47}" type="sibTrans" cxnId="{C5F1B919-B0F8-8441-817E-E9EE477DD8B2}">
      <dgm:prSet/>
      <dgm:spPr/>
      <dgm:t>
        <a:bodyPr/>
        <a:lstStyle/>
        <a:p>
          <a:endParaRPr lang="en-US"/>
        </a:p>
      </dgm:t>
    </dgm:pt>
    <dgm:pt modelId="{FF7B5633-ADF5-F849-BB30-ACB0C3F597CE}">
      <dgm:prSet/>
      <dgm:spPr>
        <a:ln>
          <a:solidFill>
            <a:srgbClr val="163258"/>
          </a:solidFill>
        </a:ln>
      </dgm:spPr>
      <dgm:t>
        <a:bodyPr/>
        <a:lstStyle/>
        <a:p>
          <a:r>
            <a:rPr lang="en-US" altLang="en-US" b="0" i="0" dirty="0">
              <a:latin typeface="Glober" pitchFamily="2" charset="77"/>
            </a:rPr>
            <a:t>Sentencing</a:t>
          </a:r>
        </a:p>
      </dgm:t>
    </dgm:pt>
    <dgm:pt modelId="{6C3EC648-B628-6549-8F35-2A7B5DA33A09}" type="parTrans" cxnId="{C79922FA-C0E1-D64A-AF1E-AD3853062A47}">
      <dgm:prSet/>
      <dgm:spPr/>
      <dgm:t>
        <a:bodyPr/>
        <a:lstStyle/>
        <a:p>
          <a:endParaRPr lang="en-US"/>
        </a:p>
      </dgm:t>
    </dgm:pt>
    <dgm:pt modelId="{14BBA02B-942B-1A4F-92CE-0715573536B3}" type="sibTrans" cxnId="{C79922FA-C0E1-D64A-AF1E-AD3853062A47}">
      <dgm:prSet/>
      <dgm:spPr/>
      <dgm:t>
        <a:bodyPr/>
        <a:lstStyle/>
        <a:p>
          <a:endParaRPr lang="en-US"/>
        </a:p>
      </dgm:t>
    </dgm:pt>
    <dgm:pt modelId="{82679967-3A8A-C344-AFAC-8B3F682B5864}">
      <dgm:prSet/>
      <dgm:spPr>
        <a:ln>
          <a:solidFill>
            <a:srgbClr val="163258"/>
          </a:solidFill>
        </a:ln>
      </dgm:spPr>
      <dgm:t>
        <a:bodyPr/>
        <a:lstStyle/>
        <a:p>
          <a:r>
            <a:rPr lang="en-US" altLang="en-US" b="0" i="0" dirty="0">
              <a:latin typeface="Glober" pitchFamily="2" charset="77"/>
            </a:rPr>
            <a:t>Incarceration</a:t>
          </a:r>
        </a:p>
      </dgm:t>
    </dgm:pt>
    <dgm:pt modelId="{C1AEF2FD-5394-5647-B1F5-C7F05A2BEB28}" type="parTrans" cxnId="{F411CAC5-AA35-C848-BF5A-DE96894665F3}">
      <dgm:prSet/>
      <dgm:spPr/>
      <dgm:t>
        <a:bodyPr/>
        <a:lstStyle/>
        <a:p>
          <a:endParaRPr lang="en-US"/>
        </a:p>
      </dgm:t>
    </dgm:pt>
    <dgm:pt modelId="{98C0E81E-3457-4045-A20E-C3A0F5D1FB56}" type="sibTrans" cxnId="{F411CAC5-AA35-C848-BF5A-DE96894665F3}">
      <dgm:prSet/>
      <dgm:spPr/>
      <dgm:t>
        <a:bodyPr/>
        <a:lstStyle/>
        <a:p>
          <a:endParaRPr lang="en-US"/>
        </a:p>
      </dgm:t>
    </dgm:pt>
    <dgm:pt modelId="{D8A4462C-84E9-E445-9B3B-2DF400ECE4C6}" type="pres">
      <dgm:prSet presAssocID="{61632F61-6163-2A4D-A683-9FD03AF725B0}" presName="Name0" presStyleCnt="0">
        <dgm:presLayoutVars>
          <dgm:chMax val="7"/>
          <dgm:chPref val="7"/>
          <dgm:dir/>
        </dgm:presLayoutVars>
      </dgm:prSet>
      <dgm:spPr/>
    </dgm:pt>
    <dgm:pt modelId="{0794CC26-5F03-F847-A847-E8BE6C9CE29E}" type="pres">
      <dgm:prSet presAssocID="{61632F61-6163-2A4D-A683-9FD03AF725B0}" presName="Name1" presStyleCnt="0"/>
      <dgm:spPr/>
    </dgm:pt>
    <dgm:pt modelId="{3D40FAF7-65CA-4443-A8DA-F8A76E8A9C47}" type="pres">
      <dgm:prSet presAssocID="{61632F61-6163-2A4D-A683-9FD03AF725B0}" presName="cycle" presStyleCnt="0"/>
      <dgm:spPr/>
    </dgm:pt>
    <dgm:pt modelId="{9128F2F0-A14D-1B4F-89CE-278BAA517B30}" type="pres">
      <dgm:prSet presAssocID="{61632F61-6163-2A4D-A683-9FD03AF725B0}" presName="srcNode" presStyleLbl="node1" presStyleIdx="0" presStyleCnt="6"/>
      <dgm:spPr/>
    </dgm:pt>
    <dgm:pt modelId="{721CA9C0-38C0-264F-93A2-AE9E798AFF53}" type="pres">
      <dgm:prSet presAssocID="{61632F61-6163-2A4D-A683-9FD03AF725B0}" presName="conn" presStyleLbl="parChTrans1D2" presStyleIdx="0" presStyleCnt="1"/>
      <dgm:spPr/>
    </dgm:pt>
    <dgm:pt modelId="{26EF389B-E062-464B-8CB7-BA5C0D59B0DE}" type="pres">
      <dgm:prSet presAssocID="{61632F61-6163-2A4D-A683-9FD03AF725B0}" presName="extraNode" presStyleLbl="node1" presStyleIdx="0" presStyleCnt="6"/>
      <dgm:spPr/>
    </dgm:pt>
    <dgm:pt modelId="{10F1F02F-2672-AC42-8121-6B4EB53BC42D}" type="pres">
      <dgm:prSet presAssocID="{61632F61-6163-2A4D-A683-9FD03AF725B0}" presName="dstNode" presStyleLbl="node1" presStyleIdx="0" presStyleCnt="6"/>
      <dgm:spPr/>
    </dgm:pt>
    <dgm:pt modelId="{EE19DB01-FC11-CC4D-8420-A975C5258C5F}" type="pres">
      <dgm:prSet presAssocID="{20B44FE4-42CF-D540-8E22-26AE1A0A85A2}" presName="text_1" presStyleLbl="node1" presStyleIdx="0" presStyleCnt="6">
        <dgm:presLayoutVars>
          <dgm:bulletEnabled val="1"/>
        </dgm:presLayoutVars>
      </dgm:prSet>
      <dgm:spPr/>
    </dgm:pt>
    <dgm:pt modelId="{69E66734-7400-8145-A9EE-80FD457AF0DB}" type="pres">
      <dgm:prSet presAssocID="{20B44FE4-42CF-D540-8E22-26AE1A0A85A2}" presName="accent_1" presStyleCnt="0"/>
      <dgm:spPr/>
    </dgm:pt>
    <dgm:pt modelId="{91681516-941C-2B42-A9F4-787D86860BD0}" type="pres">
      <dgm:prSet presAssocID="{20B44FE4-42CF-D540-8E22-26AE1A0A85A2}" presName="accentRepeatNode" presStyleLbl="solidFgAcc1" presStyleIdx="0" presStyleCnt="6"/>
      <dgm:spPr>
        <a:solidFill>
          <a:srgbClr val="EE4720"/>
        </a:solidFill>
        <a:ln>
          <a:solidFill>
            <a:srgbClr val="163258"/>
          </a:solidFill>
        </a:ln>
      </dgm:spPr>
    </dgm:pt>
    <dgm:pt modelId="{B35614DE-1CA9-AD40-8286-334DA4A980AB}" type="pres">
      <dgm:prSet presAssocID="{07586C3A-7679-0F4D-B037-DF258E2EC587}" presName="text_2" presStyleLbl="node1" presStyleIdx="1" presStyleCnt="6">
        <dgm:presLayoutVars>
          <dgm:bulletEnabled val="1"/>
        </dgm:presLayoutVars>
      </dgm:prSet>
      <dgm:spPr/>
    </dgm:pt>
    <dgm:pt modelId="{6419D611-F5CA-8A42-897B-D4725C03BFE5}" type="pres">
      <dgm:prSet presAssocID="{07586C3A-7679-0F4D-B037-DF258E2EC587}" presName="accent_2" presStyleCnt="0"/>
      <dgm:spPr/>
    </dgm:pt>
    <dgm:pt modelId="{7C1DFA24-14DD-9948-9668-5D3DD8BC9120}" type="pres">
      <dgm:prSet presAssocID="{07586C3A-7679-0F4D-B037-DF258E2EC587}" presName="accentRepeatNode" presStyleLbl="solidFgAcc1" presStyleIdx="1" presStyleCnt="6"/>
      <dgm:spPr>
        <a:solidFill>
          <a:srgbClr val="EE4720"/>
        </a:solidFill>
        <a:ln>
          <a:solidFill>
            <a:srgbClr val="163258"/>
          </a:solidFill>
        </a:ln>
      </dgm:spPr>
    </dgm:pt>
    <dgm:pt modelId="{65A0CC0C-9066-3A47-B953-30BCA7F878D6}" type="pres">
      <dgm:prSet presAssocID="{D4FB14FF-028A-3C43-9033-9F3F670C420C}" presName="text_3" presStyleLbl="node1" presStyleIdx="2" presStyleCnt="6">
        <dgm:presLayoutVars>
          <dgm:bulletEnabled val="1"/>
        </dgm:presLayoutVars>
      </dgm:prSet>
      <dgm:spPr/>
    </dgm:pt>
    <dgm:pt modelId="{F7E4995E-FC2F-F347-8771-E29E6855C836}" type="pres">
      <dgm:prSet presAssocID="{D4FB14FF-028A-3C43-9033-9F3F670C420C}" presName="accent_3" presStyleCnt="0"/>
      <dgm:spPr/>
    </dgm:pt>
    <dgm:pt modelId="{0810BDAE-BA47-074C-961D-281CA13831C3}" type="pres">
      <dgm:prSet presAssocID="{D4FB14FF-028A-3C43-9033-9F3F670C420C}" presName="accentRepeatNode" presStyleLbl="solidFgAcc1" presStyleIdx="2" presStyleCnt="6"/>
      <dgm:spPr>
        <a:solidFill>
          <a:srgbClr val="EE4720"/>
        </a:solidFill>
        <a:ln>
          <a:solidFill>
            <a:srgbClr val="163258"/>
          </a:solidFill>
        </a:ln>
      </dgm:spPr>
    </dgm:pt>
    <dgm:pt modelId="{4E98EE3C-183B-324D-918D-15FF0F4C9CF6}" type="pres">
      <dgm:prSet presAssocID="{9DA16668-15EB-F74E-B507-C670072C40C5}" presName="text_4" presStyleLbl="node1" presStyleIdx="3" presStyleCnt="6">
        <dgm:presLayoutVars>
          <dgm:bulletEnabled val="1"/>
        </dgm:presLayoutVars>
      </dgm:prSet>
      <dgm:spPr/>
    </dgm:pt>
    <dgm:pt modelId="{E44488EA-E0D1-B44D-8F0D-F4D44DD120B4}" type="pres">
      <dgm:prSet presAssocID="{9DA16668-15EB-F74E-B507-C670072C40C5}" presName="accent_4" presStyleCnt="0"/>
      <dgm:spPr/>
    </dgm:pt>
    <dgm:pt modelId="{83FF6763-A624-B74C-A123-C295FC180EE2}" type="pres">
      <dgm:prSet presAssocID="{9DA16668-15EB-F74E-B507-C670072C40C5}" presName="accentRepeatNode" presStyleLbl="solidFgAcc1" presStyleIdx="3" presStyleCnt="6"/>
      <dgm:spPr>
        <a:solidFill>
          <a:srgbClr val="EE4720"/>
        </a:solidFill>
        <a:ln>
          <a:solidFill>
            <a:srgbClr val="163258"/>
          </a:solidFill>
        </a:ln>
      </dgm:spPr>
    </dgm:pt>
    <dgm:pt modelId="{78017CB6-577B-2A40-AE99-E404D5A1D0ED}" type="pres">
      <dgm:prSet presAssocID="{FF7B5633-ADF5-F849-BB30-ACB0C3F597CE}" presName="text_5" presStyleLbl="node1" presStyleIdx="4" presStyleCnt="6">
        <dgm:presLayoutVars>
          <dgm:bulletEnabled val="1"/>
        </dgm:presLayoutVars>
      </dgm:prSet>
      <dgm:spPr/>
    </dgm:pt>
    <dgm:pt modelId="{0E48C72C-E289-0D42-9336-27760A7DE825}" type="pres">
      <dgm:prSet presAssocID="{FF7B5633-ADF5-F849-BB30-ACB0C3F597CE}" presName="accent_5" presStyleCnt="0"/>
      <dgm:spPr/>
    </dgm:pt>
    <dgm:pt modelId="{5B2B054C-06F6-C44B-BB83-BEA4BDCE257E}" type="pres">
      <dgm:prSet presAssocID="{FF7B5633-ADF5-F849-BB30-ACB0C3F597CE}" presName="accentRepeatNode" presStyleLbl="solidFgAcc1" presStyleIdx="4" presStyleCnt="6"/>
      <dgm:spPr>
        <a:solidFill>
          <a:srgbClr val="EE4720"/>
        </a:solidFill>
        <a:ln>
          <a:solidFill>
            <a:srgbClr val="163258"/>
          </a:solidFill>
        </a:ln>
      </dgm:spPr>
    </dgm:pt>
    <dgm:pt modelId="{054F35E7-3DA8-564A-955A-D93E6C158DB8}" type="pres">
      <dgm:prSet presAssocID="{82679967-3A8A-C344-AFAC-8B3F682B5864}" presName="text_6" presStyleLbl="node1" presStyleIdx="5" presStyleCnt="6">
        <dgm:presLayoutVars>
          <dgm:bulletEnabled val="1"/>
        </dgm:presLayoutVars>
      </dgm:prSet>
      <dgm:spPr/>
    </dgm:pt>
    <dgm:pt modelId="{0608F13D-9555-1D42-B0E4-8833C2F3EFB4}" type="pres">
      <dgm:prSet presAssocID="{82679967-3A8A-C344-AFAC-8B3F682B5864}" presName="accent_6" presStyleCnt="0"/>
      <dgm:spPr/>
    </dgm:pt>
    <dgm:pt modelId="{BEBC23D7-67C4-E442-88F1-8C3320514C52}" type="pres">
      <dgm:prSet presAssocID="{82679967-3A8A-C344-AFAC-8B3F682B5864}" presName="accentRepeatNode" presStyleLbl="solidFgAcc1" presStyleIdx="5" presStyleCnt="6"/>
      <dgm:spPr>
        <a:solidFill>
          <a:srgbClr val="EE4720"/>
        </a:solidFill>
        <a:ln>
          <a:solidFill>
            <a:srgbClr val="163258"/>
          </a:solidFill>
        </a:ln>
      </dgm:spPr>
    </dgm:pt>
  </dgm:ptLst>
  <dgm:cxnLst>
    <dgm:cxn modelId="{94A42A04-00EC-D347-B292-16165B670819}" srcId="{61632F61-6163-2A4D-A683-9FD03AF725B0}" destId="{D4FB14FF-028A-3C43-9033-9F3F670C420C}" srcOrd="2" destOrd="0" parTransId="{33E3404E-A1A8-8340-B9CD-D9958DAD8773}" sibTransId="{05155421-C41C-CB43-9F50-5A913F967052}"/>
    <dgm:cxn modelId="{3A122D19-4D94-3842-A924-C57D8BE756C3}" type="presOf" srcId="{61632F61-6163-2A4D-A683-9FD03AF725B0}" destId="{D8A4462C-84E9-E445-9B3B-2DF400ECE4C6}" srcOrd="0" destOrd="0" presId="urn:microsoft.com/office/officeart/2008/layout/VerticalCurvedList"/>
    <dgm:cxn modelId="{C5F1B919-B0F8-8441-817E-E9EE477DD8B2}" srcId="{61632F61-6163-2A4D-A683-9FD03AF725B0}" destId="{9DA16668-15EB-F74E-B507-C670072C40C5}" srcOrd="3" destOrd="0" parTransId="{C40E242C-A3A1-0540-BDB1-8E877E139524}" sibTransId="{0965AADC-6D14-BA42-B418-961587BB7B47}"/>
    <dgm:cxn modelId="{C07CAB44-FC92-8045-8835-4B49757FB7B7}" type="presOf" srcId="{07586C3A-7679-0F4D-B037-DF258E2EC587}" destId="{B35614DE-1CA9-AD40-8286-334DA4A980AB}" srcOrd="0" destOrd="0" presId="urn:microsoft.com/office/officeart/2008/layout/VerticalCurvedList"/>
    <dgm:cxn modelId="{F78EB171-7977-054B-BDC1-529671986888}" type="presOf" srcId="{82679967-3A8A-C344-AFAC-8B3F682B5864}" destId="{054F35E7-3DA8-564A-955A-D93E6C158DB8}" srcOrd="0" destOrd="0" presId="urn:microsoft.com/office/officeart/2008/layout/VerticalCurvedList"/>
    <dgm:cxn modelId="{3560BF7B-9F03-604B-96F0-9F6832254E13}" type="presOf" srcId="{FF7B5633-ADF5-F849-BB30-ACB0C3F597CE}" destId="{78017CB6-577B-2A40-AE99-E404D5A1D0ED}" srcOrd="0" destOrd="0" presId="urn:microsoft.com/office/officeart/2008/layout/VerticalCurvedList"/>
    <dgm:cxn modelId="{37CA9E7F-A6CC-9B48-8CF4-9F82AB02B77D}" type="presOf" srcId="{B338B9DE-463D-864A-BC6D-1D16FE0A5520}" destId="{721CA9C0-38C0-264F-93A2-AE9E798AFF53}" srcOrd="0" destOrd="0" presId="urn:microsoft.com/office/officeart/2008/layout/VerticalCurvedList"/>
    <dgm:cxn modelId="{74F787A2-19DD-D943-8929-AEEB6F05A870}" srcId="{61632F61-6163-2A4D-A683-9FD03AF725B0}" destId="{07586C3A-7679-0F4D-B037-DF258E2EC587}" srcOrd="1" destOrd="0" parTransId="{5291FCBF-20B6-2949-BE77-BF37B345B396}" sibTransId="{D566DD0E-B9B1-6E4B-A002-6B0C18C6A46A}"/>
    <dgm:cxn modelId="{1CBDE7B0-1B55-924B-85E7-AC787BA4B849}" type="presOf" srcId="{20B44FE4-42CF-D540-8E22-26AE1A0A85A2}" destId="{EE19DB01-FC11-CC4D-8420-A975C5258C5F}" srcOrd="0" destOrd="0" presId="urn:microsoft.com/office/officeart/2008/layout/VerticalCurvedList"/>
    <dgm:cxn modelId="{F411CAC5-AA35-C848-BF5A-DE96894665F3}" srcId="{61632F61-6163-2A4D-A683-9FD03AF725B0}" destId="{82679967-3A8A-C344-AFAC-8B3F682B5864}" srcOrd="5" destOrd="0" parTransId="{C1AEF2FD-5394-5647-B1F5-C7F05A2BEB28}" sibTransId="{98C0E81E-3457-4045-A20E-C3A0F5D1FB56}"/>
    <dgm:cxn modelId="{0DC999DE-0118-BF4B-AE73-EB1D23F6B730}" type="presOf" srcId="{D4FB14FF-028A-3C43-9033-9F3F670C420C}" destId="{65A0CC0C-9066-3A47-B953-30BCA7F878D6}" srcOrd="0" destOrd="0" presId="urn:microsoft.com/office/officeart/2008/layout/VerticalCurvedList"/>
    <dgm:cxn modelId="{D5090AF8-50FD-9647-A284-807C309C8A25}" srcId="{61632F61-6163-2A4D-A683-9FD03AF725B0}" destId="{20B44FE4-42CF-D540-8E22-26AE1A0A85A2}" srcOrd="0" destOrd="0" parTransId="{80AD2C21-55FC-8A45-ADC3-2B11C43F3788}" sibTransId="{B338B9DE-463D-864A-BC6D-1D16FE0A5520}"/>
    <dgm:cxn modelId="{C79922FA-C0E1-D64A-AF1E-AD3853062A47}" srcId="{61632F61-6163-2A4D-A683-9FD03AF725B0}" destId="{FF7B5633-ADF5-F849-BB30-ACB0C3F597CE}" srcOrd="4" destOrd="0" parTransId="{6C3EC648-B628-6549-8F35-2A7B5DA33A09}" sibTransId="{14BBA02B-942B-1A4F-92CE-0715573536B3}"/>
    <dgm:cxn modelId="{E9C0EEFA-9652-1D49-911C-3D6C258CC5F6}" type="presOf" srcId="{9DA16668-15EB-F74E-B507-C670072C40C5}" destId="{4E98EE3C-183B-324D-918D-15FF0F4C9CF6}" srcOrd="0" destOrd="0" presId="urn:microsoft.com/office/officeart/2008/layout/VerticalCurvedList"/>
    <dgm:cxn modelId="{1D1289C2-74FF-0440-85E8-02ACA9EF474B}" type="presParOf" srcId="{D8A4462C-84E9-E445-9B3B-2DF400ECE4C6}" destId="{0794CC26-5F03-F847-A847-E8BE6C9CE29E}" srcOrd="0" destOrd="0" presId="urn:microsoft.com/office/officeart/2008/layout/VerticalCurvedList"/>
    <dgm:cxn modelId="{9271447C-5E5F-2D4C-ABD1-3BAA9B3E666E}" type="presParOf" srcId="{0794CC26-5F03-F847-A847-E8BE6C9CE29E}" destId="{3D40FAF7-65CA-4443-A8DA-F8A76E8A9C47}" srcOrd="0" destOrd="0" presId="urn:microsoft.com/office/officeart/2008/layout/VerticalCurvedList"/>
    <dgm:cxn modelId="{7BCEFAAC-CF69-B34B-86C7-A2AB397BE24A}" type="presParOf" srcId="{3D40FAF7-65CA-4443-A8DA-F8A76E8A9C47}" destId="{9128F2F0-A14D-1B4F-89CE-278BAA517B30}" srcOrd="0" destOrd="0" presId="urn:microsoft.com/office/officeart/2008/layout/VerticalCurvedList"/>
    <dgm:cxn modelId="{154F7448-63C8-5140-9B76-2A0F183899A5}" type="presParOf" srcId="{3D40FAF7-65CA-4443-A8DA-F8A76E8A9C47}" destId="{721CA9C0-38C0-264F-93A2-AE9E798AFF53}" srcOrd="1" destOrd="0" presId="urn:microsoft.com/office/officeart/2008/layout/VerticalCurvedList"/>
    <dgm:cxn modelId="{951C8AEF-D241-184F-BD1F-EA5BEE1FBF56}" type="presParOf" srcId="{3D40FAF7-65CA-4443-A8DA-F8A76E8A9C47}" destId="{26EF389B-E062-464B-8CB7-BA5C0D59B0DE}" srcOrd="2" destOrd="0" presId="urn:microsoft.com/office/officeart/2008/layout/VerticalCurvedList"/>
    <dgm:cxn modelId="{3ADC2787-699D-A84F-88FE-F8A0132BEA19}" type="presParOf" srcId="{3D40FAF7-65CA-4443-A8DA-F8A76E8A9C47}" destId="{10F1F02F-2672-AC42-8121-6B4EB53BC42D}" srcOrd="3" destOrd="0" presId="urn:microsoft.com/office/officeart/2008/layout/VerticalCurvedList"/>
    <dgm:cxn modelId="{E3F09F49-FD20-9D4B-9E82-9B82A2D71D52}" type="presParOf" srcId="{0794CC26-5F03-F847-A847-E8BE6C9CE29E}" destId="{EE19DB01-FC11-CC4D-8420-A975C5258C5F}" srcOrd="1" destOrd="0" presId="urn:microsoft.com/office/officeart/2008/layout/VerticalCurvedList"/>
    <dgm:cxn modelId="{9663A3E9-C240-4544-BD5C-A23E26E21A37}" type="presParOf" srcId="{0794CC26-5F03-F847-A847-E8BE6C9CE29E}" destId="{69E66734-7400-8145-A9EE-80FD457AF0DB}" srcOrd="2" destOrd="0" presId="urn:microsoft.com/office/officeart/2008/layout/VerticalCurvedList"/>
    <dgm:cxn modelId="{CE56A758-C18D-6744-8AB2-1754EA36D70B}" type="presParOf" srcId="{69E66734-7400-8145-A9EE-80FD457AF0DB}" destId="{91681516-941C-2B42-A9F4-787D86860BD0}" srcOrd="0" destOrd="0" presId="urn:microsoft.com/office/officeart/2008/layout/VerticalCurvedList"/>
    <dgm:cxn modelId="{8121BBB6-828C-7E46-BB6E-4FB1AAC55FF0}" type="presParOf" srcId="{0794CC26-5F03-F847-A847-E8BE6C9CE29E}" destId="{B35614DE-1CA9-AD40-8286-334DA4A980AB}" srcOrd="3" destOrd="0" presId="urn:microsoft.com/office/officeart/2008/layout/VerticalCurvedList"/>
    <dgm:cxn modelId="{373EC574-19FE-9E44-881B-051C2D388DA1}" type="presParOf" srcId="{0794CC26-5F03-F847-A847-E8BE6C9CE29E}" destId="{6419D611-F5CA-8A42-897B-D4725C03BFE5}" srcOrd="4" destOrd="0" presId="urn:microsoft.com/office/officeart/2008/layout/VerticalCurvedList"/>
    <dgm:cxn modelId="{1BCFB609-12E3-E641-A1EF-93F45CCE28DD}" type="presParOf" srcId="{6419D611-F5CA-8A42-897B-D4725C03BFE5}" destId="{7C1DFA24-14DD-9948-9668-5D3DD8BC9120}" srcOrd="0" destOrd="0" presId="urn:microsoft.com/office/officeart/2008/layout/VerticalCurvedList"/>
    <dgm:cxn modelId="{BC198DBD-F031-8B41-9BE1-2CEAB2C635D2}" type="presParOf" srcId="{0794CC26-5F03-F847-A847-E8BE6C9CE29E}" destId="{65A0CC0C-9066-3A47-B953-30BCA7F878D6}" srcOrd="5" destOrd="0" presId="urn:microsoft.com/office/officeart/2008/layout/VerticalCurvedList"/>
    <dgm:cxn modelId="{7A9EE49A-8072-D14F-AE91-127E871F9CD4}" type="presParOf" srcId="{0794CC26-5F03-F847-A847-E8BE6C9CE29E}" destId="{F7E4995E-FC2F-F347-8771-E29E6855C836}" srcOrd="6" destOrd="0" presId="urn:microsoft.com/office/officeart/2008/layout/VerticalCurvedList"/>
    <dgm:cxn modelId="{A7F8E897-9818-2040-A8E0-B9B7588BBA78}" type="presParOf" srcId="{F7E4995E-FC2F-F347-8771-E29E6855C836}" destId="{0810BDAE-BA47-074C-961D-281CA13831C3}" srcOrd="0" destOrd="0" presId="urn:microsoft.com/office/officeart/2008/layout/VerticalCurvedList"/>
    <dgm:cxn modelId="{9424DB80-F797-934F-8638-5187C8E542C8}" type="presParOf" srcId="{0794CC26-5F03-F847-A847-E8BE6C9CE29E}" destId="{4E98EE3C-183B-324D-918D-15FF0F4C9CF6}" srcOrd="7" destOrd="0" presId="urn:microsoft.com/office/officeart/2008/layout/VerticalCurvedList"/>
    <dgm:cxn modelId="{BA525EB7-921C-254C-9D1A-E0E5D9F2F61F}" type="presParOf" srcId="{0794CC26-5F03-F847-A847-E8BE6C9CE29E}" destId="{E44488EA-E0D1-B44D-8F0D-F4D44DD120B4}" srcOrd="8" destOrd="0" presId="urn:microsoft.com/office/officeart/2008/layout/VerticalCurvedList"/>
    <dgm:cxn modelId="{9050AD7F-208B-EA40-BAE3-B30837BFD80B}" type="presParOf" srcId="{E44488EA-E0D1-B44D-8F0D-F4D44DD120B4}" destId="{83FF6763-A624-B74C-A123-C295FC180EE2}" srcOrd="0" destOrd="0" presId="urn:microsoft.com/office/officeart/2008/layout/VerticalCurvedList"/>
    <dgm:cxn modelId="{87ABAD1D-187F-6B4C-BA5D-3E5F39027381}" type="presParOf" srcId="{0794CC26-5F03-F847-A847-E8BE6C9CE29E}" destId="{78017CB6-577B-2A40-AE99-E404D5A1D0ED}" srcOrd="9" destOrd="0" presId="urn:microsoft.com/office/officeart/2008/layout/VerticalCurvedList"/>
    <dgm:cxn modelId="{94DC5C49-40ED-824A-8D40-E427FDD9BCB8}" type="presParOf" srcId="{0794CC26-5F03-F847-A847-E8BE6C9CE29E}" destId="{0E48C72C-E289-0D42-9336-27760A7DE825}" srcOrd="10" destOrd="0" presId="urn:microsoft.com/office/officeart/2008/layout/VerticalCurvedList"/>
    <dgm:cxn modelId="{1DDC2911-63D8-BE4F-A99A-1C9B6E2787D2}" type="presParOf" srcId="{0E48C72C-E289-0D42-9336-27760A7DE825}" destId="{5B2B054C-06F6-C44B-BB83-BEA4BDCE257E}" srcOrd="0" destOrd="0" presId="urn:microsoft.com/office/officeart/2008/layout/VerticalCurvedList"/>
    <dgm:cxn modelId="{FA836EEA-889A-6845-8992-B0E5EF9C101F}" type="presParOf" srcId="{0794CC26-5F03-F847-A847-E8BE6C9CE29E}" destId="{054F35E7-3DA8-564A-955A-D93E6C158DB8}" srcOrd="11" destOrd="0" presId="urn:microsoft.com/office/officeart/2008/layout/VerticalCurvedList"/>
    <dgm:cxn modelId="{C3B7A823-EFED-E141-A43E-2DBB1104FBB7}" type="presParOf" srcId="{0794CC26-5F03-F847-A847-E8BE6C9CE29E}" destId="{0608F13D-9555-1D42-B0E4-8833C2F3EFB4}" srcOrd="12" destOrd="0" presId="urn:microsoft.com/office/officeart/2008/layout/VerticalCurvedList"/>
    <dgm:cxn modelId="{57C07841-805E-BF40-AA26-930FF4F35CB3}" type="presParOf" srcId="{0608F13D-9555-1D42-B0E4-8833C2F3EFB4}" destId="{BEBC23D7-67C4-E442-88F1-8C3320514C52}" srcOrd="0" destOrd="0" presId="urn:microsoft.com/office/officeart/2008/layout/VerticalCurvedList"/>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AF73842B-37E1-8D4A-9B4D-D20A2EA68310}" type="doc">
      <dgm:prSet loTypeId="urn:microsoft.com/office/officeart/2005/8/layout/bList2" loCatId="" qsTypeId="urn:microsoft.com/office/officeart/2005/8/quickstyle/simple1" qsCatId="simple" csTypeId="urn:microsoft.com/office/officeart/2005/8/colors/accent5_5" csCatId="accent5" phldr="1"/>
      <dgm:spPr/>
      <dgm:t>
        <a:bodyPr/>
        <a:lstStyle/>
        <a:p>
          <a:endParaRPr lang="en-US"/>
        </a:p>
      </dgm:t>
    </dgm:pt>
    <dgm:pt modelId="{7234C35C-2226-5D4D-80F4-36ACC7FB8BFD}">
      <dgm:prSet phldrT="[Text]"/>
      <dgm:spPr>
        <a:solidFill>
          <a:srgbClr val="163258"/>
        </a:solidFill>
      </dgm:spPr>
      <dgm:t>
        <a:bodyPr/>
        <a:lstStyle/>
        <a:p>
          <a:r>
            <a:rPr lang="en-US" b="0" i="0" dirty="0">
              <a:latin typeface="Glober" pitchFamily="2" charset="77"/>
            </a:rPr>
            <a:t>1</a:t>
          </a:r>
        </a:p>
      </dgm:t>
    </dgm:pt>
    <dgm:pt modelId="{F1DB9FC4-69A5-F54C-8E72-118AC14A1501}" type="parTrans" cxnId="{C365A3E7-032A-0540-9961-ABE5DA64BA95}">
      <dgm:prSet/>
      <dgm:spPr/>
      <dgm:t>
        <a:bodyPr/>
        <a:lstStyle/>
        <a:p>
          <a:endParaRPr lang="en-US"/>
        </a:p>
      </dgm:t>
    </dgm:pt>
    <dgm:pt modelId="{0856F3BE-D700-EE43-B679-380E3AE77A65}" type="sibTrans" cxnId="{C365A3E7-032A-0540-9961-ABE5DA64BA95}">
      <dgm:prSet/>
      <dgm:spPr/>
      <dgm:t>
        <a:bodyPr/>
        <a:lstStyle/>
        <a:p>
          <a:endParaRPr lang="en-US"/>
        </a:p>
      </dgm:t>
    </dgm:pt>
    <dgm:pt modelId="{6623DBC5-6FDB-EA46-AFB0-6B36966A77CE}">
      <dgm:prSet phldrT="[Text]"/>
      <dgm:spPr>
        <a:ln>
          <a:solidFill>
            <a:srgbClr val="EE4720"/>
          </a:solidFill>
        </a:ln>
      </dgm:spPr>
      <dgm:t>
        <a:bodyPr anchor="ctr"/>
        <a:lstStyle/>
        <a:p>
          <a:r>
            <a:rPr lang="en-US" b="0" i="0" dirty="0">
              <a:latin typeface="Glober" pitchFamily="2" charset="77"/>
            </a:rPr>
            <a:t>Anti-social attitudes</a:t>
          </a:r>
        </a:p>
      </dgm:t>
    </dgm:pt>
    <dgm:pt modelId="{D69D8626-0FD3-F149-942A-348F533EA13D}" type="parTrans" cxnId="{9B1271AD-95CD-A348-B9BB-A9F09491001E}">
      <dgm:prSet/>
      <dgm:spPr/>
      <dgm:t>
        <a:bodyPr/>
        <a:lstStyle/>
        <a:p>
          <a:endParaRPr lang="en-US"/>
        </a:p>
      </dgm:t>
    </dgm:pt>
    <dgm:pt modelId="{E7E2E03D-525F-4A48-BA72-2DF244C5213C}" type="sibTrans" cxnId="{9B1271AD-95CD-A348-B9BB-A9F09491001E}">
      <dgm:prSet/>
      <dgm:spPr/>
      <dgm:t>
        <a:bodyPr/>
        <a:lstStyle/>
        <a:p>
          <a:endParaRPr lang="en-US"/>
        </a:p>
      </dgm:t>
    </dgm:pt>
    <dgm:pt modelId="{4E2ED140-6CF1-D94B-BCDE-EE854DAC3FDA}">
      <dgm:prSet phldrT="[Text]"/>
      <dgm:spPr>
        <a:ln>
          <a:solidFill>
            <a:srgbClr val="EE4720"/>
          </a:solidFill>
        </a:ln>
      </dgm:spPr>
      <dgm:t>
        <a:bodyPr anchor="ctr"/>
        <a:lstStyle/>
        <a:p>
          <a:r>
            <a:rPr lang="en-US" b="0" i="0" dirty="0">
              <a:latin typeface="Glober" pitchFamily="2" charset="77"/>
            </a:rPr>
            <a:t>Anti-social friends &amp; peers</a:t>
          </a:r>
        </a:p>
      </dgm:t>
    </dgm:pt>
    <dgm:pt modelId="{55BD5FA4-6FE1-024C-A0A4-9C0982C7A250}" type="parTrans" cxnId="{40567EE6-DD1E-F54C-A9A4-2171597473AB}">
      <dgm:prSet/>
      <dgm:spPr/>
      <dgm:t>
        <a:bodyPr/>
        <a:lstStyle/>
        <a:p>
          <a:endParaRPr lang="en-US"/>
        </a:p>
      </dgm:t>
    </dgm:pt>
    <dgm:pt modelId="{FFC2451D-72E0-C543-BA7A-89B217D114D4}" type="sibTrans" cxnId="{40567EE6-DD1E-F54C-A9A4-2171597473AB}">
      <dgm:prSet/>
      <dgm:spPr/>
      <dgm:t>
        <a:bodyPr/>
        <a:lstStyle/>
        <a:p>
          <a:endParaRPr lang="en-US"/>
        </a:p>
      </dgm:t>
    </dgm:pt>
    <dgm:pt modelId="{F10855F3-14D7-B047-96A7-3DBAD11E7D15}">
      <dgm:prSet phldrT="[Text]"/>
      <dgm:spPr>
        <a:solidFill>
          <a:srgbClr val="163258"/>
        </a:solidFill>
      </dgm:spPr>
      <dgm:t>
        <a:bodyPr/>
        <a:lstStyle/>
        <a:p>
          <a:r>
            <a:rPr lang="en-US" b="0" i="0" dirty="0">
              <a:latin typeface="Glober" pitchFamily="2" charset="77"/>
            </a:rPr>
            <a:t>2</a:t>
          </a:r>
        </a:p>
      </dgm:t>
    </dgm:pt>
    <dgm:pt modelId="{438DEE03-889E-E443-838B-21498FBCBE20}" type="parTrans" cxnId="{5CDEF575-302A-AC41-8A5C-4761CE6D0A01}">
      <dgm:prSet/>
      <dgm:spPr/>
      <dgm:t>
        <a:bodyPr/>
        <a:lstStyle/>
        <a:p>
          <a:endParaRPr lang="en-US"/>
        </a:p>
      </dgm:t>
    </dgm:pt>
    <dgm:pt modelId="{394515FC-D081-1F41-BE7B-0D0AD194E172}" type="sibTrans" cxnId="{5CDEF575-302A-AC41-8A5C-4761CE6D0A01}">
      <dgm:prSet/>
      <dgm:spPr/>
      <dgm:t>
        <a:bodyPr/>
        <a:lstStyle/>
        <a:p>
          <a:endParaRPr lang="en-US"/>
        </a:p>
      </dgm:t>
    </dgm:pt>
    <dgm:pt modelId="{C75E9426-3FA6-764B-98C3-41349F3B02EE}">
      <dgm:prSet phldrT="[Text]"/>
      <dgm:spPr>
        <a:ln>
          <a:solidFill>
            <a:srgbClr val="EE4720"/>
          </a:solidFill>
        </a:ln>
      </dgm:spPr>
      <dgm:t>
        <a:bodyPr anchor="ctr"/>
        <a:lstStyle/>
        <a:p>
          <a:r>
            <a:rPr lang="en-US" b="0" i="0" dirty="0">
              <a:latin typeface="Glober" pitchFamily="2" charset="77"/>
            </a:rPr>
            <a:t>Family and/or marital factors</a:t>
          </a:r>
        </a:p>
      </dgm:t>
    </dgm:pt>
    <dgm:pt modelId="{670F9C83-071B-974C-BE3B-2B60861AED3B}" type="parTrans" cxnId="{5EE02298-5D86-B246-A7AF-6DB35618FB4F}">
      <dgm:prSet/>
      <dgm:spPr/>
      <dgm:t>
        <a:bodyPr/>
        <a:lstStyle/>
        <a:p>
          <a:endParaRPr lang="en-US"/>
        </a:p>
      </dgm:t>
    </dgm:pt>
    <dgm:pt modelId="{CE2B5C76-B981-6249-8A33-D2FAF622845D}" type="sibTrans" cxnId="{5EE02298-5D86-B246-A7AF-6DB35618FB4F}">
      <dgm:prSet/>
      <dgm:spPr/>
      <dgm:t>
        <a:bodyPr/>
        <a:lstStyle/>
        <a:p>
          <a:endParaRPr lang="en-US"/>
        </a:p>
      </dgm:t>
    </dgm:pt>
    <dgm:pt modelId="{A837F0ED-77B3-E44B-941F-E3EE389F7A6F}">
      <dgm:prSet phldrT="[Text]"/>
      <dgm:spPr>
        <a:solidFill>
          <a:srgbClr val="163258"/>
        </a:solidFill>
      </dgm:spPr>
      <dgm:t>
        <a:bodyPr/>
        <a:lstStyle/>
        <a:p>
          <a:r>
            <a:rPr lang="en-US" b="0" i="0" dirty="0">
              <a:latin typeface="Glober" pitchFamily="2" charset="77"/>
            </a:rPr>
            <a:t>3</a:t>
          </a:r>
        </a:p>
      </dgm:t>
    </dgm:pt>
    <dgm:pt modelId="{2EC12D0D-C19B-9141-B8E9-BB2430F382DC}" type="parTrans" cxnId="{A4C1B92A-BD59-EE48-B393-7083E6C78565}">
      <dgm:prSet/>
      <dgm:spPr/>
      <dgm:t>
        <a:bodyPr/>
        <a:lstStyle/>
        <a:p>
          <a:endParaRPr lang="en-US"/>
        </a:p>
      </dgm:t>
    </dgm:pt>
    <dgm:pt modelId="{A136D602-C840-8A46-B4C6-166732659C27}" type="sibTrans" cxnId="{A4C1B92A-BD59-EE48-B393-7083E6C78565}">
      <dgm:prSet/>
      <dgm:spPr/>
      <dgm:t>
        <a:bodyPr/>
        <a:lstStyle/>
        <a:p>
          <a:endParaRPr lang="en-US"/>
        </a:p>
      </dgm:t>
    </dgm:pt>
    <dgm:pt modelId="{0D2B7667-D8DB-EA4B-B974-4D2018F11B93}">
      <dgm:prSet phldrT="[Text]"/>
      <dgm:spPr>
        <a:ln>
          <a:solidFill>
            <a:srgbClr val="EE4720"/>
          </a:solidFill>
        </a:ln>
      </dgm:spPr>
      <dgm:t>
        <a:bodyPr anchor="ctr"/>
        <a:lstStyle/>
        <a:p>
          <a:r>
            <a:rPr lang="en-US" b="0" i="0" dirty="0">
              <a:latin typeface="Glober" pitchFamily="2" charset="77"/>
            </a:rPr>
            <a:t>Anti-social personality pattern</a:t>
          </a:r>
        </a:p>
      </dgm:t>
    </dgm:pt>
    <dgm:pt modelId="{A7682136-0EC4-6B4F-B52B-13C47C68653E}" type="parTrans" cxnId="{959B995C-FA3E-6A4D-940C-7E4842896AE5}">
      <dgm:prSet/>
      <dgm:spPr/>
      <dgm:t>
        <a:bodyPr/>
        <a:lstStyle/>
        <a:p>
          <a:endParaRPr lang="en-US"/>
        </a:p>
      </dgm:t>
    </dgm:pt>
    <dgm:pt modelId="{11366BAF-69C7-954A-AB10-3EEBC4E172F6}" type="sibTrans" cxnId="{959B995C-FA3E-6A4D-940C-7E4842896AE5}">
      <dgm:prSet/>
      <dgm:spPr/>
      <dgm:t>
        <a:bodyPr/>
        <a:lstStyle/>
        <a:p>
          <a:endParaRPr lang="en-US"/>
        </a:p>
      </dgm:t>
    </dgm:pt>
    <dgm:pt modelId="{948A6221-0C22-284B-88E1-9BD72343C6E9}">
      <dgm:prSet phldrT="[Text]"/>
      <dgm:spPr>
        <a:ln>
          <a:solidFill>
            <a:srgbClr val="EE4720"/>
          </a:solidFill>
        </a:ln>
      </dgm:spPr>
      <dgm:t>
        <a:bodyPr anchor="ctr"/>
        <a:lstStyle/>
        <a:p>
          <a:r>
            <a:rPr lang="en-US" b="0" i="0" dirty="0">
              <a:latin typeface="Glober" pitchFamily="2" charset="77"/>
            </a:rPr>
            <a:t>Substance abuse</a:t>
          </a:r>
        </a:p>
      </dgm:t>
    </dgm:pt>
    <dgm:pt modelId="{B24B3688-DF61-D94A-A3B9-BFAD3F3562DD}" type="parTrans" cxnId="{BF180B41-4FFA-3445-B7B9-B06E166094EF}">
      <dgm:prSet/>
      <dgm:spPr/>
      <dgm:t>
        <a:bodyPr/>
        <a:lstStyle/>
        <a:p>
          <a:endParaRPr lang="en-US"/>
        </a:p>
      </dgm:t>
    </dgm:pt>
    <dgm:pt modelId="{3A934D5E-EB26-EB46-9BBB-E5B7C18367BF}" type="sibTrans" cxnId="{BF180B41-4FFA-3445-B7B9-B06E166094EF}">
      <dgm:prSet/>
      <dgm:spPr/>
      <dgm:t>
        <a:bodyPr/>
        <a:lstStyle/>
        <a:p>
          <a:endParaRPr lang="en-US"/>
        </a:p>
      </dgm:t>
    </dgm:pt>
    <dgm:pt modelId="{5CF79B5F-7A36-5C48-8083-650AEB9ED94E}">
      <dgm:prSet phldrT="[Text]"/>
      <dgm:spPr>
        <a:solidFill>
          <a:srgbClr val="163258"/>
        </a:solidFill>
      </dgm:spPr>
      <dgm:t>
        <a:bodyPr/>
        <a:lstStyle/>
        <a:p>
          <a:r>
            <a:rPr lang="en-US" b="0" i="0" dirty="0">
              <a:latin typeface="Glober" pitchFamily="2" charset="77"/>
            </a:rPr>
            <a:t>4</a:t>
          </a:r>
        </a:p>
      </dgm:t>
    </dgm:pt>
    <dgm:pt modelId="{D89CD665-052B-7149-9E57-646CF9EFF64D}" type="parTrans" cxnId="{1BABBE54-10F4-9644-8F2A-5D57C439C177}">
      <dgm:prSet/>
      <dgm:spPr/>
      <dgm:t>
        <a:bodyPr/>
        <a:lstStyle/>
        <a:p>
          <a:endParaRPr lang="en-US"/>
        </a:p>
      </dgm:t>
    </dgm:pt>
    <dgm:pt modelId="{6EAFCAA2-6073-5B48-ADE0-13C191D86313}" type="sibTrans" cxnId="{1BABBE54-10F4-9644-8F2A-5D57C439C177}">
      <dgm:prSet/>
      <dgm:spPr/>
      <dgm:t>
        <a:bodyPr/>
        <a:lstStyle/>
        <a:p>
          <a:endParaRPr lang="en-US"/>
        </a:p>
      </dgm:t>
    </dgm:pt>
    <dgm:pt modelId="{516F552D-E003-1F49-861B-B6DEC2BDBA5F}">
      <dgm:prSet phldrT="[Text]"/>
      <dgm:spPr>
        <a:ln>
          <a:solidFill>
            <a:srgbClr val="EE4720"/>
          </a:solidFill>
        </a:ln>
      </dgm:spPr>
      <dgm:t>
        <a:bodyPr anchor="ctr"/>
        <a:lstStyle/>
        <a:p>
          <a:r>
            <a:rPr lang="en-US" b="0" i="0" dirty="0">
              <a:latin typeface="Glober" pitchFamily="2" charset="77"/>
            </a:rPr>
            <a:t>Lack of education</a:t>
          </a:r>
        </a:p>
      </dgm:t>
    </dgm:pt>
    <dgm:pt modelId="{771607CA-70E2-BE46-8D30-3F61247CC533}" type="parTrans" cxnId="{A45462FD-9CA0-5F47-A652-0BB97A27463D}">
      <dgm:prSet/>
      <dgm:spPr/>
      <dgm:t>
        <a:bodyPr/>
        <a:lstStyle/>
        <a:p>
          <a:endParaRPr lang="en-US"/>
        </a:p>
      </dgm:t>
    </dgm:pt>
    <dgm:pt modelId="{A0BF36D4-EDAA-AC4D-9807-CD466B0217AB}" type="sibTrans" cxnId="{A45462FD-9CA0-5F47-A652-0BB97A27463D}">
      <dgm:prSet/>
      <dgm:spPr/>
      <dgm:t>
        <a:bodyPr/>
        <a:lstStyle/>
        <a:p>
          <a:endParaRPr lang="en-US"/>
        </a:p>
      </dgm:t>
    </dgm:pt>
    <dgm:pt modelId="{AB55586D-3C86-7544-A6F4-98CB51701AF1}">
      <dgm:prSet phldrT="[Text]"/>
      <dgm:spPr>
        <a:solidFill>
          <a:srgbClr val="163258"/>
        </a:solidFill>
      </dgm:spPr>
      <dgm:t>
        <a:bodyPr/>
        <a:lstStyle/>
        <a:p>
          <a:r>
            <a:rPr lang="en-US" b="0" i="0" dirty="0">
              <a:latin typeface="Glober" pitchFamily="2" charset="77"/>
            </a:rPr>
            <a:t>5</a:t>
          </a:r>
        </a:p>
      </dgm:t>
    </dgm:pt>
    <dgm:pt modelId="{F418E0B0-5116-4645-B72A-D27F2BE0B2D5}" type="parTrans" cxnId="{E095D7D5-4316-9E46-8EB0-EF36B60706FE}">
      <dgm:prSet/>
      <dgm:spPr/>
      <dgm:t>
        <a:bodyPr/>
        <a:lstStyle/>
        <a:p>
          <a:endParaRPr lang="en-US"/>
        </a:p>
      </dgm:t>
    </dgm:pt>
    <dgm:pt modelId="{507AB426-2D1E-054A-836A-4FB558A9EF7A}" type="sibTrans" cxnId="{E095D7D5-4316-9E46-8EB0-EF36B60706FE}">
      <dgm:prSet/>
      <dgm:spPr/>
      <dgm:t>
        <a:bodyPr/>
        <a:lstStyle/>
        <a:p>
          <a:endParaRPr lang="en-US"/>
        </a:p>
      </dgm:t>
    </dgm:pt>
    <dgm:pt modelId="{33F3ED4C-216C-7B4D-B9F6-464FD85307A3}">
      <dgm:prSet phldrT="[Text]"/>
      <dgm:spPr>
        <a:ln>
          <a:solidFill>
            <a:srgbClr val="EE4720"/>
          </a:solidFill>
        </a:ln>
      </dgm:spPr>
      <dgm:t>
        <a:bodyPr anchor="ctr"/>
        <a:lstStyle/>
        <a:p>
          <a:r>
            <a:rPr lang="en-US" b="0" i="0" dirty="0">
              <a:latin typeface="Glober" pitchFamily="2" charset="77"/>
            </a:rPr>
            <a:t>Poor employment history</a:t>
          </a:r>
        </a:p>
      </dgm:t>
    </dgm:pt>
    <dgm:pt modelId="{3F93A810-AE62-EE4E-B7C8-6A87795F48C2}" type="parTrans" cxnId="{F8125E03-0D3D-1844-82B0-6A8857929666}">
      <dgm:prSet/>
      <dgm:spPr/>
      <dgm:t>
        <a:bodyPr/>
        <a:lstStyle/>
        <a:p>
          <a:endParaRPr lang="en-US"/>
        </a:p>
      </dgm:t>
    </dgm:pt>
    <dgm:pt modelId="{4B93DFF1-22A0-2343-8B67-90CF4AAF85BA}" type="sibTrans" cxnId="{F8125E03-0D3D-1844-82B0-6A8857929666}">
      <dgm:prSet/>
      <dgm:spPr/>
      <dgm:t>
        <a:bodyPr/>
        <a:lstStyle/>
        <a:p>
          <a:endParaRPr lang="en-US"/>
        </a:p>
      </dgm:t>
    </dgm:pt>
    <dgm:pt modelId="{C0050190-58D9-904D-8510-997B610DF2E9}">
      <dgm:prSet phldrT="[Text]"/>
      <dgm:spPr>
        <a:solidFill>
          <a:srgbClr val="163258"/>
        </a:solidFill>
      </dgm:spPr>
      <dgm:t>
        <a:bodyPr/>
        <a:lstStyle/>
        <a:p>
          <a:r>
            <a:rPr lang="en-US" b="0" i="0" dirty="0">
              <a:latin typeface="Glober" pitchFamily="2" charset="77"/>
            </a:rPr>
            <a:t>6</a:t>
          </a:r>
        </a:p>
      </dgm:t>
    </dgm:pt>
    <dgm:pt modelId="{5FD1F5FB-7BC0-F440-8FDC-E267DD762C42}" type="parTrans" cxnId="{00F3DC21-C0BE-D24C-830F-27E9F6F14CCE}">
      <dgm:prSet/>
      <dgm:spPr/>
      <dgm:t>
        <a:bodyPr/>
        <a:lstStyle/>
        <a:p>
          <a:endParaRPr lang="en-US"/>
        </a:p>
      </dgm:t>
    </dgm:pt>
    <dgm:pt modelId="{DBC49009-97B8-2849-89B4-5A31D5B4CBA5}" type="sibTrans" cxnId="{00F3DC21-C0BE-D24C-830F-27E9F6F14CCE}">
      <dgm:prSet/>
      <dgm:spPr/>
      <dgm:t>
        <a:bodyPr/>
        <a:lstStyle/>
        <a:p>
          <a:endParaRPr lang="en-US"/>
        </a:p>
      </dgm:t>
    </dgm:pt>
    <dgm:pt modelId="{76F75903-FF6D-CF45-8014-44EA3614A38F}">
      <dgm:prSet phldrT="[Text]"/>
      <dgm:spPr>
        <a:ln>
          <a:solidFill>
            <a:srgbClr val="EE4720"/>
          </a:solidFill>
        </a:ln>
      </dgm:spPr>
      <dgm:t>
        <a:bodyPr anchor="ctr"/>
        <a:lstStyle/>
        <a:p>
          <a:r>
            <a:rPr lang="en-US" b="0" i="0" dirty="0">
              <a:latin typeface="Glober" pitchFamily="2" charset="77"/>
            </a:rPr>
            <a:t>Lack of pro-social leisure activities</a:t>
          </a:r>
        </a:p>
      </dgm:t>
    </dgm:pt>
    <dgm:pt modelId="{21E05A4C-19A3-4A40-9545-1F60E44D15AA}" type="parTrans" cxnId="{A5CFC665-5FA3-C34A-804D-A308ED6040EA}">
      <dgm:prSet/>
      <dgm:spPr/>
      <dgm:t>
        <a:bodyPr/>
        <a:lstStyle/>
        <a:p>
          <a:endParaRPr lang="en-US"/>
        </a:p>
      </dgm:t>
    </dgm:pt>
    <dgm:pt modelId="{6124E1C1-1839-024A-95A9-0E68178B911D}" type="sibTrans" cxnId="{A5CFC665-5FA3-C34A-804D-A308ED6040EA}">
      <dgm:prSet/>
      <dgm:spPr/>
      <dgm:t>
        <a:bodyPr/>
        <a:lstStyle/>
        <a:p>
          <a:endParaRPr lang="en-US"/>
        </a:p>
      </dgm:t>
    </dgm:pt>
    <dgm:pt modelId="{8B657FED-7B38-184C-8E28-860CD693BFAC}" type="pres">
      <dgm:prSet presAssocID="{AF73842B-37E1-8D4A-9B4D-D20A2EA68310}" presName="diagram" presStyleCnt="0">
        <dgm:presLayoutVars>
          <dgm:dir/>
          <dgm:animLvl val="lvl"/>
          <dgm:resizeHandles val="exact"/>
        </dgm:presLayoutVars>
      </dgm:prSet>
      <dgm:spPr/>
    </dgm:pt>
    <dgm:pt modelId="{0EB48307-9D8D-034B-B88E-585F0DA16163}" type="pres">
      <dgm:prSet presAssocID="{7234C35C-2226-5D4D-80F4-36ACC7FB8BFD}" presName="compNode" presStyleCnt="0"/>
      <dgm:spPr/>
    </dgm:pt>
    <dgm:pt modelId="{517D1EB4-1CA0-9F4D-9F31-41223247325D}" type="pres">
      <dgm:prSet presAssocID="{7234C35C-2226-5D4D-80F4-36ACC7FB8BFD}" presName="childRect" presStyleLbl="bgAcc1" presStyleIdx="0" presStyleCnt="6">
        <dgm:presLayoutVars>
          <dgm:bulletEnabled val="1"/>
        </dgm:presLayoutVars>
      </dgm:prSet>
      <dgm:spPr/>
    </dgm:pt>
    <dgm:pt modelId="{D39D9A31-0CBA-4A4D-B214-BB64C191C63F}" type="pres">
      <dgm:prSet presAssocID="{7234C35C-2226-5D4D-80F4-36ACC7FB8BFD}" presName="parentText" presStyleLbl="node1" presStyleIdx="0" presStyleCnt="0">
        <dgm:presLayoutVars>
          <dgm:chMax val="0"/>
          <dgm:bulletEnabled val="1"/>
        </dgm:presLayoutVars>
      </dgm:prSet>
      <dgm:spPr/>
    </dgm:pt>
    <dgm:pt modelId="{EF0A37EA-BC2D-EA48-98BC-657471905DD9}" type="pres">
      <dgm:prSet presAssocID="{7234C35C-2226-5D4D-80F4-36ACC7FB8BFD}" presName="parentRect" presStyleLbl="alignNode1" presStyleIdx="0" presStyleCnt="6"/>
      <dgm:spPr/>
    </dgm:pt>
    <dgm:pt modelId="{A8CF8479-45CE-3441-91B4-42553BF4A1BA}" type="pres">
      <dgm:prSet presAssocID="{7234C35C-2226-5D4D-80F4-36ACC7FB8BFD}" presName="adorn" presStyleLbl="fgAccFollowNode1" presStyleIdx="0" presStyleCnt="6"/>
      <dgm:spPr>
        <a:blipFill>
          <a:blip xmlns:r="http://schemas.openxmlformats.org/officeDocument/2006/relationships" r:embed="rId1">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CC039205-53E0-294D-8B33-BBCA1EACEB45}" type="pres">
      <dgm:prSet presAssocID="{0856F3BE-D700-EE43-B679-380E3AE77A65}" presName="sibTrans" presStyleLbl="sibTrans2D1" presStyleIdx="0" presStyleCnt="0"/>
      <dgm:spPr/>
    </dgm:pt>
    <dgm:pt modelId="{685A602E-1EFD-1145-8473-0873380358E4}" type="pres">
      <dgm:prSet presAssocID="{F10855F3-14D7-B047-96A7-3DBAD11E7D15}" presName="compNode" presStyleCnt="0"/>
      <dgm:spPr/>
    </dgm:pt>
    <dgm:pt modelId="{8B744AAA-5796-2541-BECF-E4751FB0764F}" type="pres">
      <dgm:prSet presAssocID="{F10855F3-14D7-B047-96A7-3DBAD11E7D15}" presName="childRect" presStyleLbl="bgAcc1" presStyleIdx="1" presStyleCnt="6">
        <dgm:presLayoutVars>
          <dgm:bulletEnabled val="1"/>
        </dgm:presLayoutVars>
      </dgm:prSet>
      <dgm:spPr/>
    </dgm:pt>
    <dgm:pt modelId="{1C77A06E-D061-FC40-A034-2AE2F94B6E32}" type="pres">
      <dgm:prSet presAssocID="{F10855F3-14D7-B047-96A7-3DBAD11E7D15}" presName="parentText" presStyleLbl="node1" presStyleIdx="0" presStyleCnt="0">
        <dgm:presLayoutVars>
          <dgm:chMax val="0"/>
          <dgm:bulletEnabled val="1"/>
        </dgm:presLayoutVars>
      </dgm:prSet>
      <dgm:spPr/>
    </dgm:pt>
    <dgm:pt modelId="{89D907EB-373F-8944-8FB5-BB553B381AB6}" type="pres">
      <dgm:prSet presAssocID="{F10855F3-14D7-B047-96A7-3DBAD11E7D15}" presName="parentRect" presStyleLbl="alignNode1" presStyleIdx="1" presStyleCnt="6"/>
      <dgm:spPr/>
    </dgm:pt>
    <dgm:pt modelId="{2B337578-46F6-4E4C-9B7F-E8B7237F44DB}" type="pres">
      <dgm:prSet presAssocID="{F10855F3-14D7-B047-96A7-3DBAD11E7D15}" presName="adorn" presStyleLbl="fgAccFollowNode1" presStyleIdx="1" presStyleCnt="6"/>
      <dgm:spPr>
        <a:blipFill>
          <a:blip xmlns:r="http://schemas.openxmlformats.org/officeDocument/2006/relationships"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77A76B09-C8C7-1F4B-905E-8C0E98D1C7BF}" type="pres">
      <dgm:prSet presAssocID="{394515FC-D081-1F41-BE7B-0D0AD194E172}" presName="sibTrans" presStyleLbl="sibTrans2D1" presStyleIdx="0" presStyleCnt="0"/>
      <dgm:spPr/>
    </dgm:pt>
    <dgm:pt modelId="{96698F28-204A-4047-96AA-BF8E37C6E154}" type="pres">
      <dgm:prSet presAssocID="{A837F0ED-77B3-E44B-941F-E3EE389F7A6F}" presName="compNode" presStyleCnt="0"/>
      <dgm:spPr/>
    </dgm:pt>
    <dgm:pt modelId="{C23D6317-1100-9F46-8D91-005E6C89CDBA}" type="pres">
      <dgm:prSet presAssocID="{A837F0ED-77B3-E44B-941F-E3EE389F7A6F}" presName="childRect" presStyleLbl="bgAcc1" presStyleIdx="2" presStyleCnt="6">
        <dgm:presLayoutVars>
          <dgm:bulletEnabled val="1"/>
        </dgm:presLayoutVars>
      </dgm:prSet>
      <dgm:spPr/>
    </dgm:pt>
    <dgm:pt modelId="{8AA40A1E-4EF8-F246-8FD5-7361D02B8DF6}" type="pres">
      <dgm:prSet presAssocID="{A837F0ED-77B3-E44B-941F-E3EE389F7A6F}" presName="parentText" presStyleLbl="node1" presStyleIdx="0" presStyleCnt="0">
        <dgm:presLayoutVars>
          <dgm:chMax val="0"/>
          <dgm:bulletEnabled val="1"/>
        </dgm:presLayoutVars>
      </dgm:prSet>
      <dgm:spPr/>
    </dgm:pt>
    <dgm:pt modelId="{D62D7FB0-604A-5B4C-A0D5-D9C8C1FA776C}" type="pres">
      <dgm:prSet presAssocID="{A837F0ED-77B3-E44B-941F-E3EE389F7A6F}" presName="parentRect" presStyleLbl="alignNode1" presStyleIdx="2" presStyleCnt="6"/>
      <dgm:spPr/>
    </dgm:pt>
    <dgm:pt modelId="{D943A523-7967-7345-BB03-A88ECF422BD3}" type="pres">
      <dgm:prSet presAssocID="{A837F0ED-77B3-E44B-941F-E3EE389F7A6F}" presName="adorn" presStyleLbl="fgAccFollowNode1" presStyleIdx="2" presStyleCnt="6"/>
      <dgm:spPr>
        <a:blipFill>
          <a:blip xmlns:r="http://schemas.openxmlformats.org/officeDocument/2006/relationships"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9BE304CC-73A6-5847-A0C9-301DA99EB8EC}" type="pres">
      <dgm:prSet presAssocID="{A136D602-C840-8A46-B4C6-166732659C27}" presName="sibTrans" presStyleLbl="sibTrans2D1" presStyleIdx="0" presStyleCnt="0"/>
      <dgm:spPr/>
    </dgm:pt>
    <dgm:pt modelId="{38131EEA-8297-4B41-A914-E501B16912EF}" type="pres">
      <dgm:prSet presAssocID="{5CF79B5F-7A36-5C48-8083-650AEB9ED94E}" presName="compNode" presStyleCnt="0"/>
      <dgm:spPr/>
    </dgm:pt>
    <dgm:pt modelId="{9C8325C2-D60E-4C45-A9F4-4AA37AAD6E37}" type="pres">
      <dgm:prSet presAssocID="{5CF79B5F-7A36-5C48-8083-650AEB9ED94E}" presName="childRect" presStyleLbl="bgAcc1" presStyleIdx="3" presStyleCnt="6">
        <dgm:presLayoutVars>
          <dgm:bulletEnabled val="1"/>
        </dgm:presLayoutVars>
      </dgm:prSet>
      <dgm:spPr/>
    </dgm:pt>
    <dgm:pt modelId="{9B5A0ED3-4A3B-CD41-9885-D9DC86D8B879}" type="pres">
      <dgm:prSet presAssocID="{5CF79B5F-7A36-5C48-8083-650AEB9ED94E}" presName="parentText" presStyleLbl="node1" presStyleIdx="0" presStyleCnt="0">
        <dgm:presLayoutVars>
          <dgm:chMax val="0"/>
          <dgm:bulletEnabled val="1"/>
        </dgm:presLayoutVars>
      </dgm:prSet>
      <dgm:spPr/>
    </dgm:pt>
    <dgm:pt modelId="{AD7C694E-BC9F-8E4C-AAC5-2357D4A86592}" type="pres">
      <dgm:prSet presAssocID="{5CF79B5F-7A36-5C48-8083-650AEB9ED94E}" presName="parentRect" presStyleLbl="alignNode1" presStyleIdx="3" presStyleCnt="6"/>
      <dgm:spPr/>
    </dgm:pt>
    <dgm:pt modelId="{3500AEE8-F598-004B-B92C-A1BEA74C5E96}" type="pres">
      <dgm:prSet presAssocID="{5CF79B5F-7A36-5C48-8083-650AEB9ED94E}" presName="adorn" presStyleLbl="fgAccFollowNode1" presStyleIdx="3" presStyleCnt="6"/>
      <dgm:spPr>
        <a:blipFill>
          <a:blip xmlns:r="http://schemas.openxmlformats.org/officeDocument/2006/relationships"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B0CAD5FA-C9EF-974A-94B9-C2DE0A60FFCB}" type="pres">
      <dgm:prSet presAssocID="{6EAFCAA2-6073-5B48-ADE0-13C191D86313}" presName="sibTrans" presStyleLbl="sibTrans2D1" presStyleIdx="0" presStyleCnt="0"/>
      <dgm:spPr/>
    </dgm:pt>
    <dgm:pt modelId="{A50648D9-C18D-BC4F-A40C-867FB920AFEC}" type="pres">
      <dgm:prSet presAssocID="{AB55586D-3C86-7544-A6F4-98CB51701AF1}" presName="compNode" presStyleCnt="0"/>
      <dgm:spPr/>
    </dgm:pt>
    <dgm:pt modelId="{FD56A316-657C-DC44-B175-824A3473736E}" type="pres">
      <dgm:prSet presAssocID="{AB55586D-3C86-7544-A6F4-98CB51701AF1}" presName="childRect" presStyleLbl="bgAcc1" presStyleIdx="4" presStyleCnt="6">
        <dgm:presLayoutVars>
          <dgm:bulletEnabled val="1"/>
        </dgm:presLayoutVars>
      </dgm:prSet>
      <dgm:spPr/>
    </dgm:pt>
    <dgm:pt modelId="{D92AEDAD-3798-694A-BBB5-FF15F7FA8B21}" type="pres">
      <dgm:prSet presAssocID="{AB55586D-3C86-7544-A6F4-98CB51701AF1}" presName="parentText" presStyleLbl="node1" presStyleIdx="0" presStyleCnt="0">
        <dgm:presLayoutVars>
          <dgm:chMax val="0"/>
          <dgm:bulletEnabled val="1"/>
        </dgm:presLayoutVars>
      </dgm:prSet>
      <dgm:spPr/>
    </dgm:pt>
    <dgm:pt modelId="{3F1D63CB-96E8-F64A-AC81-7B85672D114B}" type="pres">
      <dgm:prSet presAssocID="{AB55586D-3C86-7544-A6F4-98CB51701AF1}" presName="parentRect" presStyleLbl="alignNode1" presStyleIdx="4" presStyleCnt="6"/>
      <dgm:spPr/>
    </dgm:pt>
    <dgm:pt modelId="{F9D8FDBA-4769-944B-BEFE-647971212E5E}" type="pres">
      <dgm:prSet presAssocID="{AB55586D-3C86-7544-A6F4-98CB51701AF1}" presName="adorn" presStyleLbl="fgAccFollowNode1" presStyleIdx="4" presStyleCnt="6"/>
      <dgm:spPr>
        <a:blipFill>
          <a:blip xmlns:r="http://schemas.openxmlformats.org/officeDocument/2006/relationships"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D1BC1669-48FD-3041-8A1A-B719F2AD7453}" type="pres">
      <dgm:prSet presAssocID="{507AB426-2D1E-054A-836A-4FB558A9EF7A}" presName="sibTrans" presStyleLbl="sibTrans2D1" presStyleIdx="0" presStyleCnt="0"/>
      <dgm:spPr/>
    </dgm:pt>
    <dgm:pt modelId="{8F74F412-813F-3C45-9BDC-6717C2D50D68}" type="pres">
      <dgm:prSet presAssocID="{C0050190-58D9-904D-8510-997B610DF2E9}" presName="compNode" presStyleCnt="0"/>
      <dgm:spPr/>
    </dgm:pt>
    <dgm:pt modelId="{255B7A3D-69FC-E34E-9D89-1046B87739CC}" type="pres">
      <dgm:prSet presAssocID="{C0050190-58D9-904D-8510-997B610DF2E9}" presName="childRect" presStyleLbl="bgAcc1" presStyleIdx="5" presStyleCnt="6">
        <dgm:presLayoutVars>
          <dgm:bulletEnabled val="1"/>
        </dgm:presLayoutVars>
      </dgm:prSet>
      <dgm:spPr/>
    </dgm:pt>
    <dgm:pt modelId="{519E5589-2413-9849-950C-AFC555A6802A}" type="pres">
      <dgm:prSet presAssocID="{C0050190-58D9-904D-8510-997B610DF2E9}" presName="parentText" presStyleLbl="node1" presStyleIdx="0" presStyleCnt="0">
        <dgm:presLayoutVars>
          <dgm:chMax val="0"/>
          <dgm:bulletEnabled val="1"/>
        </dgm:presLayoutVars>
      </dgm:prSet>
      <dgm:spPr/>
    </dgm:pt>
    <dgm:pt modelId="{62C6513F-10D0-1842-842E-41C270276937}" type="pres">
      <dgm:prSet presAssocID="{C0050190-58D9-904D-8510-997B610DF2E9}" presName="parentRect" presStyleLbl="alignNode1" presStyleIdx="5" presStyleCnt="6"/>
      <dgm:spPr/>
    </dgm:pt>
    <dgm:pt modelId="{6191DEF2-A999-EF4E-97C2-B2BB6470B9C1}" type="pres">
      <dgm:prSet presAssocID="{C0050190-58D9-904D-8510-997B610DF2E9}" presName="adorn" presStyleLbl="fgAccFollowNode1" presStyleIdx="5" presStyleCnt="6"/>
      <dgm:spPr>
        <a:blipFill>
          <a:blip xmlns:r="http://schemas.openxmlformats.org/officeDocument/2006/relationships"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Lst>
  <dgm:cxnLst>
    <dgm:cxn modelId="{F8125E03-0D3D-1844-82B0-6A8857929666}" srcId="{AB55586D-3C86-7544-A6F4-98CB51701AF1}" destId="{33F3ED4C-216C-7B4D-B9F6-464FD85307A3}" srcOrd="0" destOrd="0" parTransId="{3F93A810-AE62-EE4E-B7C8-6A87795F48C2}" sibTransId="{4B93DFF1-22A0-2343-8B67-90CF4AAF85BA}"/>
    <dgm:cxn modelId="{FB5EA613-C27B-FB4B-A3F8-1099DA014D08}" type="presOf" srcId="{5CF79B5F-7A36-5C48-8083-650AEB9ED94E}" destId="{AD7C694E-BC9F-8E4C-AAC5-2357D4A86592}" srcOrd="1" destOrd="0" presId="urn:microsoft.com/office/officeart/2005/8/layout/bList2"/>
    <dgm:cxn modelId="{00F3DC21-C0BE-D24C-830F-27E9F6F14CCE}" srcId="{AF73842B-37E1-8D4A-9B4D-D20A2EA68310}" destId="{C0050190-58D9-904D-8510-997B610DF2E9}" srcOrd="5" destOrd="0" parTransId="{5FD1F5FB-7BC0-F440-8FDC-E267DD762C42}" sibTransId="{DBC49009-97B8-2849-89B4-5A31D5B4CBA5}"/>
    <dgm:cxn modelId="{A4C1B92A-BD59-EE48-B393-7083E6C78565}" srcId="{AF73842B-37E1-8D4A-9B4D-D20A2EA68310}" destId="{A837F0ED-77B3-E44B-941F-E3EE389F7A6F}" srcOrd="2" destOrd="0" parTransId="{2EC12D0D-C19B-9141-B8E9-BB2430F382DC}" sibTransId="{A136D602-C840-8A46-B4C6-166732659C27}"/>
    <dgm:cxn modelId="{7A4BD62A-B0B0-684B-B8EB-2CCA0A70E48D}" type="presOf" srcId="{C75E9426-3FA6-764B-98C3-41349F3B02EE}" destId="{8B744AAA-5796-2541-BECF-E4751FB0764F}" srcOrd="0" destOrd="0" presId="urn:microsoft.com/office/officeart/2005/8/layout/bList2"/>
    <dgm:cxn modelId="{959B995C-FA3E-6A4D-940C-7E4842896AE5}" srcId="{7234C35C-2226-5D4D-80F4-36ACC7FB8BFD}" destId="{0D2B7667-D8DB-EA4B-B974-4D2018F11B93}" srcOrd="2" destOrd="0" parTransId="{A7682136-0EC4-6B4F-B52B-13C47C68653E}" sibTransId="{11366BAF-69C7-954A-AB10-3EEBC4E172F6}"/>
    <dgm:cxn modelId="{BF180B41-4FFA-3445-B7B9-B06E166094EF}" srcId="{A837F0ED-77B3-E44B-941F-E3EE389F7A6F}" destId="{948A6221-0C22-284B-88E1-9BD72343C6E9}" srcOrd="0" destOrd="0" parTransId="{B24B3688-DF61-D94A-A3B9-BFAD3F3562DD}" sibTransId="{3A934D5E-EB26-EB46-9BBB-E5B7C18367BF}"/>
    <dgm:cxn modelId="{0B67D061-2B73-7D4C-A76D-58539221D09A}" type="presOf" srcId="{A136D602-C840-8A46-B4C6-166732659C27}" destId="{9BE304CC-73A6-5847-A0C9-301DA99EB8EC}" srcOrd="0" destOrd="0" presId="urn:microsoft.com/office/officeart/2005/8/layout/bList2"/>
    <dgm:cxn modelId="{03289762-6A57-FA47-B1DA-804A478D5C70}" type="presOf" srcId="{948A6221-0C22-284B-88E1-9BD72343C6E9}" destId="{C23D6317-1100-9F46-8D91-005E6C89CDBA}" srcOrd="0" destOrd="0" presId="urn:microsoft.com/office/officeart/2005/8/layout/bList2"/>
    <dgm:cxn modelId="{63622A64-EE14-DB49-8671-5B01EAAC3D81}" type="presOf" srcId="{A837F0ED-77B3-E44B-941F-E3EE389F7A6F}" destId="{D62D7FB0-604A-5B4C-A0D5-D9C8C1FA776C}" srcOrd="1" destOrd="0" presId="urn:microsoft.com/office/officeart/2005/8/layout/bList2"/>
    <dgm:cxn modelId="{A5CFC665-5FA3-C34A-804D-A308ED6040EA}" srcId="{C0050190-58D9-904D-8510-997B610DF2E9}" destId="{76F75903-FF6D-CF45-8014-44EA3614A38F}" srcOrd="0" destOrd="0" parTransId="{21E05A4C-19A3-4A40-9545-1F60E44D15AA}" sibTransId="{6124E1C1-1839-024A-95A9-0E68178B911D}"/>
    <dgm:cxn modelId="{61303369-38DB-0149-BA89-7B528349D8FE}" type="presOf" srcId="{7234C35C-2226-5D4D-80F4-36ACC7FB8BFD}" destId="{D39D9A31-0CBA-4A4D-B214-BB64C191C63F}" srcOrd="0" destOrd="0" presId="urn:microsoft.com/office/officeart/2005/8/layout/bList2"/>
    <dgm:cxn modelId="{57865273-7CE0-C64E-8A69-04A1019595E6}" type="presOf" srcId="{F10855F3-14D7-B047-96A7-3DBAD11E7D15}" destId="{1C77A06E-D061-FC40-A034-2AE2F94B6E32}" srcOrd="0" destOrd="0" presId="urn:microsoft.com/office/officeart/2005/8/layout/bList2"/>
    <dgm:cxn modelId="{1BABBE54-10F4-9644-8F2A-5D57C439C177}" srcId="{AF73842B-37E1-8D4A-9B4D-D20A2EA68310}" destId="{5CF79B5F-7A36-5C48-8083-650AEB9ED94E}" srcOrd="3" destOrd="0" parTransId="{D89CD665-052B-7149-9E57-646CF9EFF64D}" sibTransId="{6EAFCAA2-6073-5B48-ADE0-13C191D86313}"/>
    <dgm:cxn modelId="{5CDEF575-302A-AC41-8A5C-4761CE6D0A01}" srcId="{AF73842B-37E1-8D4A-9B4D-D20A2EA68310}" destId="{F10855F3-14D7-B047-96A7-3DBAD11E7D15}" srcOrd="1" destOrd="0" parTransId="{438DEE03-889E-E443-838B-21498FBCBE20}" sibTransId="{394515FC-D081-1F41-BE7B-0D0AD194E172}"/>
    <dgm:cxn modelId="{95228382-56DA-7E4E-A406-A32DD7BE3DBC}" type="presOf" srcId="{5CF79B5F-7A36-5C48-8083-650AEB9ED94E}" destId="{9B5A0ED3-4A3B-CD41-9885-D9DC86D8B879}" srcOrd="0" destOrd="0" presId="urn:microsoft.com/office/officeart/2005/8/layout/bList2"/>
    <dgm:cxn modelId="{5EE02298-5D86-B246-A7AF-6DB35618FB4F}" srcId="{F10855F3-14D7-B047-96A7-3DBAD11E7D15}" destId="{C75E9426-3FA6-764B-98C3-41349F3B02EE}" srcOrd="0" destOrd="0" parTransId="{670F9C83-071B-974C-BE3B-2B60861AED3B}" sibTransId="{CE2B5C76-B981-6249-8A33-D2FAF622845D}"/>
    <dgm:cxn modelId="{00C164A3-4969-E74A-BF4F-EB95F7AFB090}" type="presOf" srcId="{394515FC-D081-1F41-BE7B-0D0AD194E172}" destId="{77A76B09-C8C7-1F4B-905E-8C0E98D1C7BF}" srcOrd="0" destOrd="0" presId="urn:microsoft.com/office/officeart/2005/8/layout/bList2"/>
    <dgm:cxn modelId="{9B1271AD-95CD-A348-B9BB-A9F09491001E}" srcId="{7234C35C-2226-5D4D-80F4-36ACC7FB8BFD}" destId="{6623DBC5-6FDB-EA46-AFB0-6B36966A77CE}" srcOrd="0" destOrd="0" parTransId="{D69D8626-0FD3-F149-942A-348F533EA13D}" sibTransId="{E7E2E03D-525F-4A48-BA72-2DF244C5213C}"/>
    <dgm:cxn modelId="{A870A4AF-D991-164B-A36A-0D6B2620BBFE}" type="presOf" srcId="{6623DBC5-6FDB-EA46-AFB0-6B36966A77CE}" destId="{517D1EB4-1CA0-9F4D-9F31-41223247325D}" srcOrd="0" destOrd="0" presId="urn:microsoft.com/office/officeart/2005/8/layout/bList2"/>
    <dgm:cxn modelId="{157BFEB1-84B1-D544-A103-C011A7297F4E}" type="presOf" srcId="{AF73842B-37E1-8D4A-9B4D-D20A2EA68310}" destId="{8B657FED-7B38-184C-8E28-860CD693BFAC}" srcOrd="0" destOrd="0" presId="urn:microsoft.com/office/officeart/2005/8/layout/bList2"/>
    <dgm:cxn modelId="{7728F3BC-F469-904C-8955-25BBB3A9DF97}" type="presOf" srcId="{507AB426-2D1E-054A-836A-4FB558A9EF7A}" destId="{D1BC1669-48FD-3041-8A1A-B719F2AD7453}" srcOrd="0" destOrd="0" presId="urn:microsoft.com/office/officeart/2005/8/layout/bList2"/>
    <dgm:cxn modelId="{42BEFCC4-7D43-1340-926F-E6BA97358604}" type="presOf" srcId="{7234C35C-2226-5D4D-80F4-36ACC7FB8BFD}" destId="{EF0A37EA-BC2D-EA48-98BC-657471905DD9}" srcOrd="1" destOrd="0" presId="urn:microsoft.com/office/officeart/2005/8/layout/bList2"/>
    <dgm:cxn modelId="{579BCEC7-A9C3-2F46-818E-64E6B1D6A3F3}" type="presOf" srcId="{0856F3BE-D700-EE43-B679-380E3AE77A65}" destId="{CC039205-53E0-294D-8B33-BBCA1EACEB45}" srcOrd="0" destOrd="0" presId="urn:microsoft.com/office/officeart/2005/8/layout/bList2"/>
    <dgm:cxn modelId="{739F50C9-EA5F-CD4B-91A7-07396A9E771C}" type="presOf" srcId="{C0050190-58D9-904D-8510-997B610DF2E9}" destId="{62C6513F-10D0-1842-842E-41C270276937}" srcOrd="1" destOrd="0" presId="urn:microsoft.com/office/officeart/2005/8/layout/bList2"/>
    <dgm:cxn modelId="{260BE7D2-C0AA-FF41-AFA8-F8F7CFE69137}" type="presOf" srcId="{AB55586D-3C86-7544-A6F4-98CB51701AF1}" destId="{D92AEDAD-3798-694A-BBB5-FF15F7FA8B21}" srcOrd="0" destOrd="0" presId="urn:microsoft.com/office/officeart/2005/8/layout/bList2"/>
    <dgm:cxn modelId="{E095D7D5-4316-9E46-8EB0-EF36B60706FE}" srcId="{AF73842B-37E1-8D4A-9B4D-D20A2EA68310}" destId="{AB55586D-3C86-7544-A6F4-98CB51701AF1}" srcOrd="4" destOrd="0" parTransId="{F418E0B0-5116-4645-B72A-D27F2BE0B2D5}" sibTransId="{507AB426-2D1E-054A-836A-4FB558A9EF7A}"/>
    <dgm:cxn modelId="{0FC215DA-68BF-AB42-ACAB-D37D30740739}" type="presOf" srcId="{33F3ED4C-216C-7B4D-B9F6-464FD85307A3}" destId="{FD56A316-657C-DC44-B175-824A3473736E}" srcOrd="0" destOrd="0" presId="urn:microsoft.com/office/officeart/2005/8/layout/bList2"/>
    <dgm:cxn modelId="{7D7410DD-91E8-1E41-86F0-47CD0002935B}" type="presOf" srcId="{A837F0ED-77B3-E44B-941F-E3EE389F7A6F}" destId="{8AA40A1E-4EF8-F246-8FD5-7361D02B8DF6}" srcOrd="0" destOrd="0" presId="urn:microsoft.com/office/officeart/2005/8/layout/bList2"/>
    <dgm:cxn modelId="{F1791FE2-AE78-E24E-89F7-067EAE2CC45E}" type="presOf" srcId="{0D2B7667-D8DB-EA4B-B974-4D2018F11B93}" destId="{517D1EB4-1CA0-9F4D-9F31-41223247325D}" srcOrd="0" destOrd="2" presId="urn:microsoft.com/office/officeart/2005/8/layout/bList2"/>
    <dgm:cxn modelId="{40567EE6-DD1E-F54C-A9A4-2171597473AB}" srcId="{7234C35C-2226-5D4D-80F4-36ACC7FB8BFD}" destId="{4E2ED140-6CF1-D94B-BCDE-EE854DAC3FDA}" srcOrd="1" destOrd="0" parTransId="{55BD5FA4-6FE1-024C-A0A4-9C0982C7A250}" sibTransId="{FFC2451D-72E0-C543-BA7A-89B217D114D4}"/>
    <dgm:cxn modelId="{C365A3E7-032A-0540-9961-ABE5DA64BA95}" srcId="{AF73842B-37E1-8D4A-9B4D-D20A2EA68310}" destId="{7234C35C-2226-5D4D-80F4-36ACC7FB8BFD}" srcOrd="0" destOrd="0" parTransId="{F1DB9FC4-69A5-F54C-8E72-118AC14A1501}" sibTransId="{0856F3BE-D700-EE43-B679-380E3AE77A65}"/>
    <dgm:cxn modelId="{862222EA-EF66-B948-9A2B-763DAA3BA7D6}" type="presOf" srcId="{6EAFCAA2-6073-5B48-ADE0-13C191D86313}" destId="{B0CAD5FA-C9EF-974A-94B9-C2DE0A60FFCB}" srcOrd="0" destOrd="0" presId="urn:microsoft.com/office/officeart/2005/8/layout/bList2"/>
    <dgm:cxn modelId="{707B47EF-C1CB-9F4B-BEE7-0C9FBABD6697}" type="presOf" srcId="{F10855F3-14D7-B047-96A7-3DBAD11E7D15}" destId="{89D907EB-373F-8944-8FB5-BB553B381AB6}" srcOrd="1" destOrd="0" presId="urn:microsoft.com/office/officeart/2005/8/layout/bList2"/>
    <dgm:cxn modelId="{9180C7F3-836C-4340-A8B3-53D94FD04803}" type="presOf" srcId="{516F552D-E003-1F49-861B-B6DEC2BDBA5F}" destId="{9C8325C2-D60E-4C45-A9F4-4AA37AAD6E37}" srcOrd="0" destOrd="0" presId="urn:microsoft.com/office/officeart/2005/8/layout/bList2"/>
    <dgm:cxn modelId="{082E0BF4-B4E5-1448-A9ED-579E8A5E5486}" type="presOf" srcId="{C0050190-58D9-904D-8510-997B610DF2E9}" destId="{519E5589-2413-9849-950C-AFC555A6802A}" srcOrd="0" destOrd="0" presId="urn:microsoft.com/office/officeart/2005/8/layout/bList2"/>
    <dgm:cxn modelId="{1C0C1AF5-78C9-644E-B043-DAFC80D13CAE}" type="presOf" srcId="{4E2ED140-6CF1-D94B-BCDE-EE854DAC3FDA}" destId="{517D1EB4-1CA0-9F4D-9F31-41223247325D}" srcOrd="0" destOrd="1" presId="urn:microsoft.com/office/officeart/2005/8/layout/bList2"/>
    <dgm:cxn modelId="{B5B098F5-B106-894B-9DE0-4C814AC62F1A}" type="presOf" srcId="{AB55586D-3C86-7544-A6F4-98CB51701AF1}" destId="{3F1D63CB-96E8-F64A-AC81-7B85672D114B}" srcOrd="1" destOrd="0" presId="urn:microsoft.com/office/officeart/2005/8/layout/bList2"/>
    <dgm:cxn modelId="{A57722F8-EC79-B345-9DBA-3195614AD2E2}" type="presOf" srcId="{76F75903-FF6D-CF45-8014-44EA3614A38F}" destId="{255B7A3D-69FC-E34E-9D89-1046B87739CC}" srcOrd="0" destOrd="0" presId="urn:microsoft.com/office/officeart/2005/8/layout/bList2"/>
    <dgm:cxn modelId="{A45462FD-9CA0-5F47-A652-0BB97A27463D}" srcId="{5CF79B5F-7A36-5C48-8083-650AEB9ED94E}" destId="{516F552D-E003-1F49-861B-B6DEC2BDBA5F}" srcOrd="0" destOrd="0" parTransId="{771607CA-70E2-BE46-8D30-3F61247CC533}" sibTransId="{A0BF36D4-EDAA-AC4D-9807-CD466B0217AB}"/>
    <dgm:cxn modelId="{C489CADC-EEBA-314C-98C9-2C832AB64EAB}" type="presParOf" srcId="{8B657FED-7B38-184C-8E28-860CD693BFAC}" destId="{0EB48307-9D8D-034B-B88E-585F0DA16163}" srcOrd="0" destOrd="0" presId="urn:microsoft.com/office/officeart/2005/8/layout/bList2"/>
    <dgm:cxn modelId="{4E90D529-7341-3148-8105-D15301A5C1AF}" type="presParOf" srcId="{0EB48307-9D8D-034B-B88E-585F0DA16163}" destId="{517D1EB4-1CA0-9F4D-9F31-41223247325D}" srcOrd="0" destOrd="0" presId="urn:microsoft.com/office/officeart/2005/8/layout/bList2"/>
    <dgm:cxn modelId="{64A5CA03-6F35-F54A-A061-9D1E2789E97E}" type="presParOf" srcId="{0EB48307-9D8D-034B-B88E-585F0DA16163}" destId="{D39D9A31-0CBA-4A4D-B214-BB64C191C63F}" srcOrd="1" destOrd="0" presId="urn:microsoft.com/office/officeart/2005/8/layout/bList2"/>
    <dgm:cxn modelId="{7D913FC2-A947-1E41-9624-2DC5BAD44B08}" type="presParOf" srcId="{0EB48307-9D8D-034B-B88E-585F0DA16163}" destId="{EF0A37EA-BC2D-EA48-98BC-657471905DD9}" srcOrd="2" destOrd="0" presId="urn:microsoft.com/office/officeart/2005/8/layout/bList2"/>
    <dgm:cxn modelId="{B004A74B-0A6C-A643-815E-B7555CB1A45E}" type="presParOf" srcId="{0EB48307-9D8D-034B-B88E-585F0DA16163}" destId="{A8CF8479-45CE-3441-91B4-42553BF4A1BA}" srcOrd="3" destOrd="0" presId="urn:microsoft.com/office/officeart/2005/8/layout/bList2"/>
    <dgm:cxn modelId="{5521E2BD-94D4-E64F-9AD9-139E64BAB213}" type="presParOf" srcId="{8B657FED-7B38-184C-8E28-860CD693BFAC}" destId="{CC039205-53E0-294D-8B33-BBCA1EACEB45}" srcOrd="1" destOrd="0" presId="urn:microsoft.com/office/officeart/2005/8/layout/bList2"/>
    <dgm:cxn modelId="{3191B52B-4F91-104C-AA40-C5D4B365F23A}" type="presParOf" srcId="{8B657FED-7B38-184C-8E28-860CD693BFAC}" destId="{685A602E-1EFD-1145-8473-0873380358E4}" srcOrd="2" destOrd="0" presId="urn:microsoft.com/office/officeart/2005/8/layout/bList2"/>
    <dgm:cxn modelId="{6FA8930D-C536-7047-A5CA-991812621684}" type="presParOf" srcId="{685A602E-1EFD-1145-8473-0873380358E4}" destId="{8B744AAA-5796-2541-BECF-E4751FB0764F}" srcOrd="0" destOrd="0" presId="urn:microsoft.com/office/officeart/2005/8/layout/bList2"/>
    <dgm:cxn modelId="{609C81DB-741A-8146-B782-D5E6FC0BB705}" type="presParOf" srcId="{685A602E-1EFD-1145-8473-0873380358E4}" destId="{1C77A06E-D061-FC40-A034-2AE2F94B6E32}" srcOrd="1" destOrd="0" presId="urn:microsoft.com/office/officeart/2005/8/layout/bList2"/>
    <dgm:cxn modelId="{25E4770D-E991-CF4A-966E-729840E55F5B}" type="presParOf" srcId="{685A602E-1EFD-1145-8473-0873380358E4}" destId="{89D907EB-373F-8944-8FB5-BB553B381AB6}" srcOrd="2" destOrd="0" presId="urn:microsoft.com/office/officeart/2005/8/layout/bList2"/>
    <dgm:cxn modelId="{E3E2A2EB-34CC-7A44-9155-E644FFB8F3D8}" type="presParOf" srcId="{685A602E-1EFD-1145-8473-0873380358E4}" destId="{2B337578-46F6-4E4C-9B7F-E8B7237F44DB}" srcOrd="3" destOrd="0" presId="urn:microsoft.com/office/officeart/2005/8/layout/bList2"/>
    <dgm:cxn modelId="{86D1ED1A-4E92-3541-8DD8-E132512D81C5}" type="presParOf" srcId="{8B657FED-7B38-184C-8E28-860CD693BFAC}" destId="{77A76B09-C8C7-1F4B-905E-8C0E98D1C7BF}" srcOrd="3" destOrd="0" presId="urn:microsoft.com/office/officeart/2005/8/layout/bList2"/>
    <dgm:cxn modelId="{123C384E-CA61-AC46-9A45-73DCA73EA8B3}" type="presParOf" srcId="{8B657FED-7B38-184C-8E28-860CD693BFAC}" destId="{96698F28-204A-4047-96AA-BF8E37C6E154}" srcOrd="4" destOrd="0" presId="urn:microsoft.com/office/officeart/2005/8/layout/bList2"/>
    <dgm:cxn modelId="{38F1FCE1-7D7C-FC48-BE39-25DA1940803F}" type="presParOf" srcId="{96698F28-204A-4047-96AA-BF8E37C6E154}" destId="{C23D6317-1100-9F46-8D91-005E6C89CDBA}" srcOrd="0" destOrd="0" presId="urn:microsoft.com/office/officeart/2005/8/layout/bList2"/>
    <dgm:cxn modelId="{B0FAC741-AA19-E74F-9ED4-3ECB14096317}" type="presParOf" srcId="{96698F28-204A-4047-96AA-BF8E37C6E154}" destId="{8AA40A1E-4EF8-F246-8FD5-7361D02B8DF6}" srcOrd="1" destOrd="0" presId="urn:microsoft.com/office/officeart/2005/8/layout/bList2"/>
    <dgm:cxn modelId="{6CB98E0E-60BB-A341-8E57-DF4007156C7A}" type="presParOf" srcId="{96698F28-204A-4047-96AA-BF8E37C6E154}" destId="{D62D7FB0-604A-5B4C-A0D5-D9C8C1FA776C}" srcOrd="2" destOrd="0" presId="urn:microsoft.com/office/officeart/2005/8/layout/bList2"/>
    <dgm:cxn modelId="{7305EDD6-6D80-7B42-B640-30F8E1B68ED1}" type="presParOf" srcId="{96698F28-204A-4047-96AA-BF8E37C6E154}" destId="{D943A523-7967-7345-BB03-A88ECF422BD3}" srcOrd="3" destOrd="0" presId="urn:microsoft.com/office/officeart/2005/8/layout/bList2"/>
    <dgm:cxn modelId="{F432105C-088C-3644-9C09-4CD99FB8792E}" type="presParOf" srcId="{8B657FED-7B38-184C-8E28-860CD693BFAC}" destId="{9BE304CC-73A6-5847-A0C9-301DA99EB8EC}" srcOrd="5" destOrd="0" presId="urn:microsoft.com/office/officeart/2005/8/layout/bList2"/>
    <dgm:cxn modelId="{AEA1B085-156A-F646-A762-BA68644CC04B}" type="presParOf" srcId="{8B657FED-7B38-184C-8E28-860CD693BFAC}" destId="{38131EEA-8297-4B41-A914-E501B16912EF}" srcOrd="6" destOrd="0" presId="urn:microsoft.com/office/officeart/2005/8/layout/bList2"/>
    <dgm:cxn modelId="{E0D3647D-9D2D-DE49-A3AE-20E2047A566C}" type="presParOf" srcId="{38131EEA-8297-4B41-A914-E501B16912EF}" destId="{9C8325C2-D60E-4C45-A9F4-4AA37AAD6E37}" srcOrd="0" destOrd="0" presId="urn:microsoft.com/office/officeart/2005/8/layout/bList2"/>
    <dgm:cxn modelId="{7DA944AC-4340-BF49-B070-B644C279E8F8}" type="presParOf" srcId="{38131EEA-8297-4B41-A914-E501B16912EF}" destId="{9B5A0ED3-4A3B-CD41-9885-D9DC86D8B879}" srcOrd="1" destOrd="0" presId="urn:microsoft.com/office/officeart/2005/8/layout/bList2"/>
    <dgm:cxn modelId="{A119D050-BCC8-1F42-B0E6-A026DB7315F5}" type="presParOf" srcId="{38131EEA-8297-4B41-A914-E501B16912EF}" destId="{AD7C694E-BC9F-8E4C-AAC5-2357D4A86592}" srcOrd="2" destOrd="0" presId="urn:microsoft.com/office/officeart/2005/8/layout/bList2"/>
    <dgm:cxn modelId="{3882F2DC-3B44-AB46-B08B-C8E3C856958F}" type="presParOf" srcId="{38131EEA-8297-4B41-A914-E501B16912EF}" destId="{3500AEE8-F598-004B-B92C-A1BEA74C5E96}" srcOrd="3" destOrd="0" presId="urn:microsoft.com/office/officeart/2005/8/layout/bList2"/>
    <dgm:cxn modelId="{7D294BAA-476D-2E49-818C-7EE3D58E8A86}" type="presParOf" srcId="{8B657FED-7B38-184C-8E28-860CD693BFAC}" destId="{B0CAD5FA-C9EF-974A-94B9-C2DE0A60FFCB}" srcOrd="7" destOrd="0" presId="urn:microsoft.com/office/officeart/2005/8/layout/bList2"/>
    <dgm:cxn modelId="{8DBE6A31-303E-D14F-9F48-5789F2AD7998}" type="presParOf" srcId="{8B657FED-7B38-184C-8E28-860CD693BFAC}" destId="{A50648D9-C18D-BC4F-A40C-867FB920AFEC}" srcOrd="8" destOrd="0" presId="urn:microsoft.com/office/officeart/2005/8/layout/bList2"/>
    <dgm:cxn modelId="{8981EFBB-CA25-7943-8D6F-2033063AFED3}" type="presParOf" srcId="{A50648D9-C18D-BC4F-A40C-867FB920AFEC}" destId="{FD56A316-657C-DC44-B175-824A3473736E}" srcOrd="0" destOrd="0" presId="urn:microsoft.com/office/officeart/2005/8/layout/bList2"/>
    <dgm:cxn modelId="{D0723D3A-77ED-6949-9A20-FF3790C33DC1}" type="presParOf" srcId="{A50648D9-C18D-BC4F-A40C-867FB920AFEC}" destId="{D92AEDAD-3798-694A-BBB5-FF15F7FA8B21}" srcOrd="1" destOrd="0" presId="urn:microsoft.com/office/officeart/2005/8/layout/bList2"/>
    <dgm:cxn modelId="{BE13D645-5B4F-0749-8ADE-0713E7461693}" type="presParOf" srcId="{A50648D9-C18D-BC4F-A40C-867FB920AFEC}" destId="{3F1D63CB-96E8-F64A-AC81-7B85672D114B}" srcOrd="2" destOrd="0" presId="urn:microsoft.com/office/officeart/2005/8/layout/bList2"/>
    <dgm:cxn modelId="{7572FF4B-18C9-4746-B587-3A66F9A3F618}" type="presParOf" srcId="{A50648D9-C18D-BC4F-A40C-867FB920AFEC}" destId="{F9D8FDBA-4769-944B-BEFE-647971212E5E}" srcOrd="3" destOrd="0" presId="urn:microsoft.com/office/officeart/2005/8/layout/bList2"/>
    <dgm:cxn modelId="{ED01B86D-21FA-AD4D-BEDC-67CB42EDE31F}" type="presParOf" srcId="{8B657FED-7B38-184C-8E28-860CD693BFAC}" destId="{D1BC1669-48FD-3041-8A1A-B719F2AD7453}" srcOrd="9" destOrd="0" presId="urn:microsoft.com/office/officeart/2005/8/layout/bList2"/>
    <dgm:cxn modelId="{40479FA0-40E2-7D4C-AFD1-8739602EB739}" type="presParOf" srcId="{8B657FED-7B38-184C-8E28-860CD693BFAC}" destId="{8F74F412-813F-3C45-9BDC-6717C2D50D68}" srcOrd="10" destOrd="0" presId="urn:microsoft.com/office/officeart/2005/8/layout/bList2"/>
    <dgm:cxn modelId="{98F956CC-DC21-FD4A-8D5D-AF0B7AC53534}" type="presParOf" srcId="{8F74F412-813F-3C45-9BDC-6717C2D50D68}" destId="{255B7A3D-69FC-E34E-9D89-1046B87739CC}" srcOrd="0" destOrd="0" presId="urn:microsoft.com/office/officeart/2005/8/layout/bList2"/>
    <dgm:cxn modelId="{991276FA-A528-F544-BDEE-D93C310A3419}" type="presParOf" srcId="{8F74F412-813F-3C45-9BDC-6717C2D50D68}" destId="{519E5589-2413-9849-950C-AFC555A6802A}" srcOrd="1" destOrd="0" presId="urn:microsoft.com/office/officeart/2005/8/layout/bList2"/>
    <dgm:cxn modelId="{41D052C9-BCB6-3940-B62A-58E49FE2B4AC}" type="presParOf" srcId="{8F74F412-813F-3C45-9BDC-6717C2D50D68}" destId="{62C6513F-10D0-1842-842E-41C270276937}" srcOrd="2" destOrd="0" presId="urn:microsoft.com/office/officeart/2005/8/layout/bList2"/>
    <dgm:cxn modelId="{7D4F0E93-74F5-B14E-BF8C-83AF3D146A1C}" type="presParOf" srcId="{8F74F412-813F-3C45-9BDC-6717C2D50D68}" destId="{6191DEF2-A999-EF4E-97C2-B2BB6470B9C1}"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D85E2C-3B35-164A-B8C4-1B218514A224}" type="doc">
      <dgm:prSet loTypeId="urn:microsoft.com/office/officeart/2005/8/layout/list1" loCatId="" qsTypeId="urn:microsoft.com/office/officeart/2005/8/quickstyle/simple1" qsCatId="simple" csTypeId="urn:microsoft.com/office/officeart/2005/8/colors/accent5_2" csCatId="accent5" phldr="1"/>
      <dgm:spPr/>
      <dgm:t>
        <a:bodyPr/>
        <a:lstStyle/>
        <a:p>
          <a:endParaRPr lang="en-US"/>
        </a:p>
      </dgm:t>
    </dgm:pt>
    <dgm:pt modelId="{F89B81A0-C6FF-A341-939E-6FD42EEB7D4E}">
      <dgm:prSet phldrT="[Text]"/>
      <dgm:spPr>
        <a:solidFill>
          <a:srgbClr val="163258"/>
        </a:solidFill>
      </dgm:spPr>
      <dgm:t>
        <a:bodyPr/>
        <a:lstStyle/>
        <a:p>
          <a:r>
            <a:rPr lang="en-US" b="0" i="0" dirty="0">
              <a:latin typeface="Glober" pitchFamily="2" charset="77"/>
            </a:rPr>
            <a:t>1st Generation</a:t>
          </a:r>
        </a:p>
      </dgm:t>
    </dgm:pt>
    <dgm:pt modelId="{04C091B2-3D4D-7441-99D6-3139CCCE1247}" type="parTrans" cxnId="{2BF7BB47-BA98-8A43-B29A-9A40E84379F3}">
      <dgm:prSet/>
      <dgm:spPr/>
      <dgm:t>
        <a:bodyPr/>
        <a:lstStyle/>
        <a:p>
          <a:endParaRPr lang="en-US"/>
        </a:p>
      </dgm:t>
    </dgm:pt>
    <dgm:pt modelId="{E513CC42-32E6-AA49-9224-ECC0C5499840}" type="sibTrans" cxnId="{2BF7BB47-BA98-8A43-B29A-9A40E84379F3}">
      <dgm:prSet/>
      <dgm:spPr/>
      <dgm:t>
        <a:bodyPr/>
        <a:lstStyle/>
        <a:p>
          <a:endParaRPr lang="en-US"/>
        </a:p>
      </dgm:t>
    </dgm:pt>
    <dgm:pt modelId="{883092D7-9A2A-024F-BAC6-43B268A8F5EE}">
      <dgm:prSet phldrT="[Text]"/>
      <dgm:spPr>
        <a:solidFill>
          <a:srgbClr val="163258"/>
        </a:solidFill>
      </dgm:spPr>
      <dgm:t>
        <a:bodyPr/>
        <a:lstStyle/>
        <a:p>
          <a:r>
            <a:rPr lang="en-US" b="0" i="0" dirty="0">
              <a:latin typeface="Glober" pitchFamily="2" charset="77"/>
            </a:rPr>
            <a:t>2nd Generation</a:t>
          </a:r>
        </a:p>
      </dgm:t>
    </dgm:pt>
    <dgm:pt modelId="{DC009539-B110-8D41-9AC1-7182BCE764BE}" type="parTrans" cxnId="{9B617460-0226-AC48-BA91-F584AA40B842}">
      <dgm:prSet/>
      <dgm:spPr/>
      <dgm:t>
        <a:bodyPr/>
        <a:lstStyle/>
        <a:p>
          <a:endParaRPr lang="en-US"/>
        </a:p>
      </dgm:t>
    </dgm:pt>
    <dgm:pt modelId="{1F2ABD87-DC93-D24F-9ACD-8EB74E017B7B}" type="sibTrans" cxnId="{9B617460-0226-AC48-BA91-F584AA40B842}">
      <dgm:prSet/>
      <dgm:spPr/>
      <dgm:t>
        <a:bodyPr/>
        <a:lstStyle/>
        <a:p>
          <a:endParaRPr lang="en-US"/>
        </a:p>
      </dgm:t>
    </dgm:pt>
    <dgm:pt modelId="{411E3340-853B-0E4E-8286-F99927A67AA1}">
      <dgm:prSet phldrT="[Text]"/>
      <dgm:spPr>
        <a:solidFill>
          <a:srgbClr val="163258"/>
        </a:solidFill>
      </dgm:spPr>
      <dgm:t>
        <a:bodyPr/>
        <a:lstStyle/>
        <a:p>
          <a:r>
            <a:rPr lang="en-US" b="0" i="0" dirty="0">
              <a:latin typeface="Glober" pitchFamily="2" charset="77"/>
            </a:rPr>
            <a:t>3rd Generation</a:t>
          </a:r>
        </a:p>
      </dgm:t>
    </dgm:pt>
    <dgm:pt modelId="{905EA2E3-95A2-DD4E-9563-CD98672E9676}" type="parTrans" cxnId="{DBDA87CE-B72B-D849-AB86-8016723DEF43}">
      <dgm:prSet/>
      <dgm:spPr/>
      <dgm:t>
        <a:bodyPr/>
        <a:lstStyle/>
        <a:p>
          <a:endParaRPr lang="en-US"/>
        </a:p>
      </dgm:t>
    </dgm:pt>
    <dgm:pt modelId="{8A5BB4AD-EF61-0446-9879-63BA2B6C8BD9}" type="sibTrans" cxnId="{DBDA87CE-B72B-D849-AB86-8016723DEF43}">
      <dgm:prSet/>
      <dgm:spPr/>
      <dgm:t>
        <a:bodyPr/>
        <a:lstStyle/>
        <a:p>
          <a:endParaRPr lang="en-US"/>
        </a:p>
      </dgm:t>
    </dgm:pt>
    <dgm:pt modelId="{0164CFC3-E37B-5B4D-A8AF-E2F8B6C9506A}">
      <dgm:prSet phldrT="[Text]"/>
      <dgm:spPr>
        <a:ln>
          <a:solidFill>
            <a:srgbClr val="EE4720"/>
          </a:solidFill>
        </a:ln>
      </dgm:spPr>
      <dgm:t>
        <a:bodyPr/>
        <a:lstStyle/>
        <a:p>
          <a:r>
            <a:rPr lang="en-US" altLang="en-US" b="0" i="0" dirty="0">
              <a:effectLst>
                <a:outerShdw blurRad="38100" dist="38100" dir="2700000" algn="tl">
                  <a:srgbClr val="000000">
                    <a:alpha val="43137"/>
                  </a:srgbClr>
                </a:outerShdw>
              </a:effectLst>
              <a:latin typeface="Glober" pitchFamily="2" charset="77"/>
            </a:rPr>
            <a:t>subjective,  professional, clinical judgment</a:t>
          </a:r>
          <a:endParaRPr lang="en-US" b="0" i="0" dirty="0">
            <a:latin typeface="Glober" pitchFamily="2" charset="77"/>
          </a:endParaRPr>
        </a:p>
      </dgm:t>
    </dgm:pt>
    <dgm:pt modelId="{59AC39EF-371E-2247-8EF6-55052ED0D0D1}" type="parTrans" cxnId="{45AC3DAD-1EA4-2B43-95DF-E845BD19B02C}">
      <dgm:prSet/>
      <dgm:spPr/>
      <dgm:t>
        <a:bodyPr/>
        <a:lstStyle/>
        <a:p>
          <a:endParaRPr lang="en-US"/>
        </a:p>
      </dgm:t>
    </dgm:pt>
    <dgm:pt modelId="{15806734-A4BF-6143-A17A-5D2172756997}" type="sibTrans" cxnId="{45AC3DAD-1EA4-2B43-95DF-E845BD19B02C}">
      <dgm:prSet/>
      <dgm:spPr/>
      <dgm:t>
        <a:bodyPr/>
        <a:lstStyle/>
        <a:p>
          <a:endParaRPr lang="en-US"/>
        </a:p>
      </dgm:t>
    </dgm:pt>
    <dgm:pt modelId="{D6322D75-9DF1-164D-AA1D-392863DF567D}">
      <dgm:prSet phldrT="[Text]"/>
      <dgm:spPr>
        <a:ln>
          <a:solidFill>
            <a:srgbClr val="EE4720"/>
          </a:solidFill>
        </a:ln>
      </dgm:spPr>
      <dgm:t>
        <a:bodyPr/>
        <a:lstStyle/>
        <a:p>
          <a:r>
            <a:rPr lang="en-US" altLang="en-US" b="0" i="0" dirty="0">
              <a:effectLst>
                <a:outerShdw blurRad="38100" dist="38100" dir="2700000" algn="tl">
                  <a:srgbClr val="000000">
                    <a:alpha val="43137"/>
                  </a:srgbClr>
                </a:outerShdw>
              </a:effectLst>
              <a:latin typeface="Glober" pitchFamily="2" charset="77"/>
            </a:rPr>
            <a:t>actuarial, static risk factors</a:t>
          </a:r>
          <a:endParaRPr lang="en-US" b="0" i="0" dirty="0">
            <a:latin typeface="Glober" pitchFamily="2" charset="77"/>
          </a:endParaRPr>
        </a:p>
      </dgm:t>
    </dgm:pt>
    <dgm:pt modelId="{D7D858DA-1CC0-E345-9527-F9AB0C1C793A}" type="parTrans" cxnId="{E85EC62F-07EE-0D4F-85FB-C6568AFDD553}">
      <dgm:prSet/>
      <dgm:spPr/>
      <dgm:t>
        <a:bodyPr/>
        <a:lstStyle/>
        <a:p>
          <a:endParaRPr lang="en-US"/>
        </a:p>
      </dgm:t>
    </dgm:pt>
    <dgm:pt modelId="{3D88F76E-BC7D-734C-A238-2247099AF525}" type="sibTrans" cxnId="{E85EC62F-07EE-0D4F-85FB-C6568AFDD553}">
      <dgm:prSet/>
      <dgm:spPr/>
      <dgm:t>
        <a:bodyPr/>
        <a:lstStyle/>
        <a:p>
          <a:endParaRPr lang="en-US"/>
        </a:p>
      </dgm:t>
    </dgm:pt>
    <dgm:pt modelId="{B4088309-6D81-8E41-837E-FD3F000E8807}">
      <dgm:prSet phldrT="[Text]"/>
      <dgm:spPr>
        <a:ln>
          <a:solidFill>
            <a:srgbClr val="EE4720"/>
          </a:solidFill>
        </a:ln>
      </dgm:spPr>
      <dgm:t>
        <a:bodyPr/>
        <a:lstStyle/>
        <a:p>
          <a:r>
            <a:rPr lang="en-US" altLang="en-US" b="0" i="0" dirty="0">
              <a:effectLst>
                <a:outerShdw blurRad="38100" dist="38100" dir="2700000" algn="tl">
                  <a:srgbClr val="000000">
                    <a:alpha val="43137"/>
                  </a:srgbClr>
                </a:outerShdw>
              </a:effectLst>
              <a:latin typeface="Glober" pitchFamily="2" charset="77"/>
            </a:rPr>
            <a:t>actuarial, dynamic risk factors</a:t>
          </a:r>
          <a:endParaRPr lang="en-US" b="0" i="0" dirty="0">
            <a:latin typeface="Glober" pitchFamily="2" charset="77"/>
          </a:endParaRPr>
        </a:p>
      </dgm:t>
    </dgm:pt>
    <dgm:pt modelId="{FA5A04DC-12BB-B343-9219-DF4AB81EF5F7}" type="parTrans" cxnId="{CFED5A3F-6E30-C549-BC17-46714F8211A8}">
      <dgm:prSet/>
      <dgm:spPr/>
      <dgm:t>
        <a:bodyPr/>
        <a:lstStyle/>
        <a:p>
          <a:endParaRPr lang="en-US"/>
        </a:p>
      </dgm:t>
    </dgm:pt>
    <dgm:pt modelId="{783F4737-D21F-134B-8EC7-E344E49FE01C}" type="sibTrans" cxnId="{CFED5A3F-6E30-C549-BC17-46714F8211A8}">
      <dgm:prSet/>
      <dgm:spPr/>
      <dgm:t>
        <a:bodyPr/>
        <a:lstStyle/>
        <a:p>
          <a:endParaRPr lang="en-US"/>
        </a:p>
      </dgm:t>
    </dgm:pt>
    <dgm:pt modelId="{1B5E6153-6E52-7F48-BD00-5DBE99900F33}">
      <dgm:prSet phldrT="[Text]"/>
      <dgm:spPr>
        <a:solidFill>
          <a:srgbClr val="163258"/>
        </a:solidFill>
      </dgm:spPr>
      <dgm:t>
        <a:bodyPr/>
        <a:lstStyle/>
        <a:p>
          <a:r>
            <a:rPr lang="en-US" b="0" i="0" dirty="0">
              <a:latin typeface="Glober" pitchFamily="2" charset="77"/>
            </a:rPr>
            <a:t>4th Generation</a:t>
          </a:r>
        </a:p>
      </dgm:t>
    </dgm:pt>
    <dgm:pt modelId="{982BFED8-9D66-E746-8070-F78B402993F8}" type="parTrans" cxnId="{565E89A4-B3E0-1A4D-862E-D2B024578AA2}">
      <dgm:prSet/>
      <dgm:spPr/>
      <dgm:t>
        <a:bodyPr/>
        <a:lstStyle/>
        <a:p>
          <a:endParaRPr lang="en-US"/>
        </a:p>
      </dgm:t>
    </dgm:pt>
    <dgm:pt modelId="{4F690BAB-268A-3A47-9584-7765E821F7B2}" type="sibTrans" cxnId="{565E89A4-B3E0-1A4D-862E-D2B024578AA2}">
      <dgm:prSet/>
      <dgm:spPr/>
      <dgm:t>
        <a:bodyPr/>
        <a:lstStyle/>
        <a:p>
          <a:endParaRPr lang="en-US"/>
        </a:p>
      </dgm:t>
    </dgm:pt>
    <dgm:pt modelId="{14734855-5CA3-AE46-9112-A24DCD2CA790}">
      <dgm:prSet phldrT="[Text]"/>
      <dgm:spPr>
        <a:ln>
          <a:solidFill>
            <a:srgbClr val="EE4720"/>
          </a:solidFill>
        </a:ln>
      </dgm:spPr>
      <dgm:t>
        <a:bodyPr/>
        <a:lstStyle/>
        <a:p>
          <a:r>
            <a:rPr lang="en-US" altLang="en-US" b="0" i="0" dirty="0">
              <a:effectLst>
                <a:outerShdw blurRad="38100" dist="38100" dir="2700000" algn="tl">
                  <a:srgbClr val="000000">
                    <a:alpha val="43137"/>
                  </a:srgbClr>
                </a:outerShdw>
              </a:effectLst>
              <a:latin typeface="Glober" pitchFamily="2" charset="77"/>
            </a:rPr>
            <a:t>incorporation of recommended interventions</a:t>
          </a:r>
          <a:endParaRPr lang="en-US" b="0" i="0" dirty="0">
            <a:latin typeface="Glober" pitchFamily="2" charset="77"/>
          </a:endParaRPr>
        </a:p>
      </dgm:t>
    </dgm:pt>
    <dgm:pt modelId="{0E6C4302-4C60-2848-ACBE-EF8171293FE6}" type="parTrans" cxnId="{08AB3257-3C15-DB4B-8B4D-73EC9AB6AE09}">
      <dgm:prSet/>
      <dgm:spPr/>
      <dgm:t>
        <a:bodyPr/>
        <a:lstStyle/>
        <a:p>
          <a:endParaRPr lang="en-US"/>
        </a:p>
      </dgm:t>
    </dgm:pt>
    <dgm:pt modelId="{C476D4C8-F793-8546-AB78-6AA6F56A869A}" type="sibTrans" cxnId="{08AB3257-3C15-DB4B-8B4D-73EC9AB6AE09}">
      <dgm:prSet/>
      <dgm:spPr/>
      <dgm:t>
        <a:bodyPr/>
        <a:lstStyle/>
        <a:p>
          <a:endParaRPr lang="en-US"/>
        </a:p>
      </dgm:t>
    </dgm:pt>
    <dgm:pt modelId="{30E1B6F1-440C-7343-AEC4-D51E01C55DB3}" type="pres">
      <dgm:prSet presAssocID="{7CD85E2C-3B35-164A-B8C4-1B218514A224}" presName="linear" presStyleCnt="0">
        <dgm:presLayoutVars>
          <dgm:dir/>
          <dgm:animLvl val="lvl"/>
          <dgm:resizeHandles val="exact"/>
        </dgm:presLayoutVars>
      </dgm:prSet>
      <dgm:spPr/>
    </dgm:pt>
    <dgm:pt modelId="{A43FDCAC-4CC3-4741-943B-A9AAE3BD0EBA}" type="pres">
      <dgm:prSet presAssocID="{F89B81A0-C6FF-A341-939E-6FD42EEB7D4E}" presName="parentLin" presStyleCnt="0"/>
      <dgm:spPr/>
    </dgm:pt>
    <dgm:pt modelId="{1A064DCD-C098-2C48-9D16-D9221E30DECA}" type="pres">
      <dgm:prSet presAssocID="{F89B81A0-C6FF-A341-939E-6FD42EEB7D4E}" presName="parentLeftMargin" presStyleLbl="node1" presStyleIdx="0" presStyleCnt="4"/>
      <dgm:spPr/>
    </dgm:pt>
    <dgm:pt modelId="{6345E785-7625-3341-8018-B81F1D417A52}" type="pres">
      <dgm:prSet presAssocID="{F89B81A0-C6FF-A341-939E-6FD42EEB7D4E}" presName="parentText" presStyleLbl="node1" presStyleIdx="0" presStyleCnt="4">
        <dgm:presLayoutVars>
          <dgm:chMax val="0"/>
          <dgm:bulletEnabled val="1"/>
        </dgm:presLayoutVars>
      </dgm:prSet>
      <dgm:spPr/>
    </dgm:pt>
    <dgm:pt modelId="{9E19D319-7B3A-0F44-8E8A-C35728E1B040}" type="pres">
      <dgm:prSet presAssocID="{F89B81A0-C6FF-A341-939E-6FD42EEB7D4E}" presName="negativeSpace" presStyleCnt="0"/>
      <dgm:spPr/>
    </dgm:pt>
    <dgm:pt modelId="{329B2907-4176-9A48-92BA-72ADDA2A44D1}" type="pres">
      <dgm:prSet presAssocID="{F89B81A0-C6FF-A341-939E-6FD42EEB7D4E}" presName="childText" presStyleLbl="conFgAcc1" presStyleIdx="0" presStyleCnt="4">
        <dgm:presLayoutVars>
          <dgm:bulletEnabled val="1"/>
        </dgm:presLayoutVars>
      </dgm:prSet>
      <dgm:spPr/>
    </dgm:pt>
    <dgm:pt modelId="{3E5438C8-4879-A247-9A4B-A985BC761881}" type="pres">
      <dgm:prSet presAssocID="{E513CC42-32E6-AA49-9224-ECC0C5499840}" presName="spaceBetweenRectangles" presStyleCnt="0"/>
      <dgm:spPr/>
    </dgm:pt>
    <dgm:pt modelId="{B037E879-1899-AB49-88FE-C38A57B84950}" type="pres">
      <dgm:prSet presAssocID="{883092D7-9A2A-024F-BAC6-43B268A8F5EE}" presName="parentLin" presStyleCnt="0"/>
      <dgm:spPr/>
    </dgm:pt>
    <dgm:pt modelId="{4DF96DD1-8A95-FC4F-842F-D98FC550A75A}" type="pres">
      <dgm:prSet presAssocID="{883092D7-9A2A-024F-BAC6-43B268A8F5EE}" presName="parentLeftMargin" presStyleLbl="node1" presStyleIdx="0" presStyleCnt="4"/>
      <dgm:spPr/>
    </dgm:pt>
    <dgm:pt modelId="{4A3C364A-4C01-A14E-ADC9-8B6E80328CE8}" type="pres">
      <dgm:prSet presAssocID="{883092D7-9A2A-024F-BAC6-43B268A8F5EE}" presName="parentText" presStyleLbl="node1" presStyleIdx="1" presStyleCnt="4">
        <dgm:presLayoutVars>
          <dgm:chMax val="0"/>
          <dgm:bulletEnabled val="1"/>
        </dgm:presLayoutVars>
      </dgm:prSet>
      <dgm:spPr/>
    </dgm:pt>
    <dgm:pt modelId="{B48AE6B4-1B7F-584F-A050-A631EDEE85AB}" type="pres">
      <dgm:prSet presAssocID="{883092D7-9A2A-024F-BAC6-43B268A8F5EE}" presName="negativeSpace" presStyleCnt="0"/>
      <dgm:spPr/>
    </dgm:pt>
    <dgm:pt modelId="{BCA6E1A2-0650-5848-8C49-04E6EC34FF48}" type="pres">
      <dgm:prSet presAssocID="{883092D7-9A2A-024F-BAC6-43B268A8F5EE}" presName="childText" presStyleLbl="conFgAcc1" presStyleIdx="1" presStyleCnt="4">
        <dgm:presLayoutVars>
          <dgm:bulletEnabled val="1"/>
        </dgm:presLayoutVars>
      </dgm:prSet>
      <dgm:spPr/>
    </dgm:pt>
    <dgm:pt modelId="{371B98A7-16B0-434E-91B6-33257632E966}" type="pres">
      <dgm:prSet presAssocID="{1F2ABD87-DC93-D24F-9ACD-8EB74E017B7B}" presName="spaceBetweenRectangles" presStyleCnt="0"/>
      <dgm:spPr/>
    </dgm:pt>
    <dgm:pt modelId="{8F1ADF39-B98E-FB4C-8D83-A5D7FDDE76F4}" type="pres">
      <dgm:prSet presAssocID="{411E3340-853B-0E4E-8286-F99927A67AA1}" presName="parentLin" presStyleCnt="0"/>
      <dgm:spPr/>
    </dgm:pt>
    <dgm:pt modelId="{BAF41C08-24EC-C445-8317-C0BFB3723115}" type="pres">
      <dgm:prSet presAssocID="{411E3340-853B-0E4E-8286-F99927A67AA1}" presName="parentLeftMargin" presStyleLbl="node1" presStyleIdx="1" presStyleCnt="4"/>
      <dgm:spPr/>
    </dgm:pt>
    <dgm:pt modelId="{DE9CE4AA-E403-834A-8509-5215627013D0}" type="pres">
      <dgm:prSet presAssocID="{411E3340-853B-0E4E-8286-F99927A67AA1}" presName="parentText" presStyleLbl="node1" presStyleIdx="2" presStyleCnt="4">
        <dgm:presLayoutVars>
          <dgm:chMax val="0"/>
          <dgm:bulletEnabled val="1"/>
        </dgm:presLayoutVars>
      </dgm:prSet>
      <dgm:spPr/>
    </dgm:pt>
    <dgm:pt modelId="{EC912819-1DBA-794F-AF63-C7EC76961551}" type="pres">
      <dgm:prSet presAssocID="{411E3340-853B-0E4E-8286-F99927A67AA1}" presName="negativeSpace" presStyleCnt="0"/>
      <dgm:spPr/>
    </dgm:pt>
    <dgm:pt modelId="{39DBFB3D-8547-CC4D-B04D-EADDB26AC7E5}" type="pres">
      <dgm:prSet presAssocID="{411E3340-853B-0E4E-8286-F99927A67AA1}" presName="childText" presStyleLbl="conFgAcc1" presStyleIdx="2" presStyleCnt="4">
        <dgm:presLayoutVars>
          <dgm:bulletEnabled val="1"/>
        </dgm:presLayoutVars>
      </dgm:prSet>
      <dgm:spPr/>
    </dgm:pt>
    <dgm:pt modelId="{108CCF33-6118-5D48-84A8-63A8AC4102DF}" type="pres">
      <dgm:prSet presAssocID="{8A5BB4AD-EF61-0446-9879-63BA2B6C8BD9}" presName="spaceBetweenRectangles" presStyleCnt="0"/>
      <dgm:spPr/>
    </dgm:pt>
    <dgm:pt modelId="{8EB9AE82-91F0-0C44-BB47-D3F9220F0C96}" type="pres">
      <dgm:prSet presAssocID="{1B5E6153-6E52-7F48-BD00-5DBE99900F33}" presName="parentLin" presStyleCnt="0"/>
      <dgm:spPr/>
    </dgm:pt>
    <dgm:pt modelId="{C22E0351-AC97-A04F-AC06-09F6A9B7FAF7}" type="pres">
      <dgm:prSet presAssocID="{1B5E6153-6E52-7F48-BD00-5DBE99900F33}" presName="parentLeftMargin" presStyleLbl="node1" presStyleIdx="2" presStyleCnt="4"/>
      <dgm:spPr/>
    </dgm:pt>
    <dgm:pt modelId="{7BB367A3-D6D2-344A-B341-3EB04021153E}" type="pres">
      <dgm:prSet presAssocID="{1B5E6153-6E52-7F48-BD00-5DBE99900F33}" presName="parentText" presStyleLbl="node1" presStyleIdx="3" presStyleCnt="4">
        <dgm:presLayoutVars>
          <dgm:chMax val="0"/>
          <dgm:bulletEnabled val="1"/>
        </dgm:presLayoutVars>
      </dgm:prSet>
      <dgm:spPr/>
    </dgm:pt>
    <dgm:pt modelId="{BDFF42EE-EF15-F242-9556-6D038880685B}" type="pres">
      <dgm:prSet presAssocID="{1B5E6153-6E52-7F48-BD00-5DBE99900F33}" presName="negativeSpace" presStyleCnt="0"/>
      <dgm:spPr/>
    </dgm:pt>
    <dgm:pt modelId="{06779EAB-D146-014E-A1D5-71833C68E014}" type="pres">
      <dgm:prSet presAssocID="{1B5E6153-6E52-7F48-BD00-5DBE99900F33}" presName="childText" presStyleLbl="conFgAcc1" presStyleIdx="3" presStyleCnt="4">
        <dgm:presLayoutVars>
          <dgm:bulletEnabled val="1"/>
        </dgm:presLayoutVars>
      </dgm:prSet>
      <dgm:spPr/>
    </dgm:pt>
  </dgm:ptLst>
  <dgm:cxnLst>
    <dgm:cxn modelId="{1FC9A201-EE1E-DD4E-B996-8B26D159FAF5}" type="presOf" srcId="{883092D7-9A2A-024F-BAC6-43B268A8F5EE}" destId="{4A3C364A-4C01-A14E-ADC9-8B6E80328CE8}" srcOrd="1" destOrd="0" presId="urn:microsoft.com/office/officeart/2005/8/layout/list1"/>
    <dgm:cxn modelId="{5DAE8028-234A-9C42-8B80-42CBECB8FAB1}" type="presOf" srcId="{0164CFC3-E37B-5B4D-A8AF-E2F8B6C9506A}" destId="{329B2907-4176-9A48-92BA-72ADDA2A44D1}" srcOrd="0" destOrd="0" presId="urn:microsoft.com/office/officeart/2005/8/layout/list1"/>
    <dgm:cxn modelId="{E85EC62F-07EE-0D4F-85FB-C6568AFDD553}" srcId="{883092D7-9A2A-024F-BAC6-43B268A8F5EE}" destId="{D6322D75-9DF1-164D-AA1D-392863DF567D}" srcOrd="0" destOrd="0" parTransId="{D7D858DA-1CC0-E345-9527-F9AB0C1C793A}" sibTransId="{3D88F76E-BC7D-734C-A238-2247099AF525}"/>
    <dgm:cxn modelId="{CFED5A3F-6E30-C549-BC17-46714F8211A8}" srcId="{411E3340-853B-0E4E-8286-F99927A67AA1}" destId="{B4088309-6D81-8E41-837E-FD3F000E8807}" srcOrd="0" destOrd="0" parTransId="{FA5A04DC-12BB-B343-9219-DF4AB81EF5F7}" sibTransId="{783F4737-D21F-134B-8EC7-E344E49FE01C}"/>
    <dgm:cxn modelId="{EF21265F-FE7F-AB41-AF7B-01628E6DC8D4}" type="presOf" srcId="{411E3340-853B-0E4E-8286-F99927A67AA1}" destId="{DE9CE4AA-E403-834A-8509-5215627013D0}" srcOrd="1" destOrd="0" presId="urn:microsoft.com/office/officeart/2005/8/layout/list1"/>
    <dgm:cxn modelId="{7A096460-9203-8644-B6CF-F87A1BF6991E}" type="presOf" srcId="{1B5E6153-6E52-7F48-BD00-5DBE99900F33}" destId="{C22E0351-AC97-A04F-AC06-09F6A9B7FAF7}" srcOrd="0" destOrd="0" presId="urn:microsoft.com/office/officeart/2005/8/layout/list1"/>
    <dgm:cxn modelId="{9B617460-0226-AC48-BA91-F584AA40B842}" srcId="{7CD85E2C-3B35-164A-B8C4-1B218514A224}" destId="{883092D7-9A2A-024F-BAC6-43B268A8F5EE}" srcOrd="1" destOrd="0" parTransId="{DC009539-B110-8D41-9AC1-7182BCE764BE}" sibTransId="{1F2ABD87-DC93-D24F-9ACD-8EB74E017B7B}"/>
    <dgm:cxn modelId="{2BF7BB47-BA98-8A43-B29A-9A40E84379F3}" srcId="{7CD85E2C-3B35-164A-B8C4-1B218514A224}" destId="{F89B81A0-C6FF-A341-939E-6FD42EEB7D4E}" srcOrd="0" destOrd="0" parTransId="{04C091B2-3D4D-7441-99D6-3139CCCE1247}" sibTransId="{E513CC42-32E6-AA49-9224-ECC0C5499840}"/>
    <dgm:cxn modelId="{08AB3257-3C15-DB4B-8B4D-73EC9AB6AE09}" srcId="{1B5E6153-6E52-7F48-BD00-5DBE99900F33}" destId="{14734855-5CA3-AE46-9112-A24DCD2CA790}" srcOrd="0" destOrd="0" parTransId="{0E6C4302-4C60-2848-ACBE-EF8171293FE6}" sibTransId="{C476D4C8-F793-8546-AB78-6AA6F56A869A}"/>
    <dgm:cxn modelId="{1C3A3F7C-AFAE-594D-A650-E7E4563FADE5}" type="presOf" srcId="{F89B81A0-C6FF-A341-939E-6FD42EEB7D4E}" destId="{6345E785-7625-3341-8018-B81F1D417A52}" srcOrd="1" destOrd="0" presId="urn:microsoft.com/office/officeart/2005/8/layout/list1"/>
    <dgm:cxn modelId="{99BCDE7C-7452-7445-921C-A2182286AFA9}" type="presOf" srcId="{1B5E6153-6E52-7F48-BD00-5DBE99900F33}" destId="{7BB367A3-D6D2-344A-B341-3EB04021153E}" srcOrd="1" destOrd="0" presId="urn:microsoft.com/office/officeart/2005/8/layout/list1"/>
    <dgm:cxn modelId="{B6F60989-2C7C-984F-828E-911925828A0D}" type="presOf" srcId="{411E3340-853B-0E4E-8286-F99927A67AA1}" destId="{BAF41C08-24EC-C445-8317-C0BFB3723115}" srcOrd="0" destOrd="0" presId="urn:microsoft.com/office/officeart/2005/8/layout/list1"/>
    <dgm:cxn modelId="{74E13DA4-D3C4-114A-BBD0-D72A9F8FE55B}" type="presOf" srcId="{D6322D75-9DF1-164D-AA1D-392863DF567D}" destId="{BCA6E1A2-0650-5848-8C49-04E6EC34FF48}" srcOrd="0" destOrd="0" presId="urn:microsoft.com/office/officeart/2005/8/layout/list1"/>
    <dgm:cxn modelId="{565E89A4-B3E0-1A4D-862E-D2B024578AA2}" srcId="{7CD85E2C-3B35-164A-B8C4-1B218514A224}" destId="{1B5E6153-6E52-7F48-BD00-5DBE99900F33}" srcOrd="3" destOrd="0" parTransId="{982BFED8-9D66-E746-8070-F78B402993F8}" sibTransId="{4F690BAB-268A-3A47-9584-7765E821F7B2}"/>
    <dgm:cxn modelId="{E0D0E7A5-F4A3-CA45-8DF8-94BB7BBF9BB9}" type="presOf" srcId="{883092D7-9A2A-024F-BAC6-43B268A8F5EE}" destId="{4DF96DD1-8A95-FC4F-842F-D98FC550A75A}" srcOrd="0" destOrd="0" presId="urn:microsoft.com/office/officeart/2005/8/layout/list1"/>
    <dgm:cxn modelId="{45AC3DAD-1EA4-2B43-95DF-E845BD19B02C}" srcId="{F89B81A0-C6FF-A341-939E-6FD42EEB7D4E}" destId="{0164CFC3-E37B-5B4D-A8AF-E2F8B6C9506A}" srcOrd="0" destOrd="0" parTransId="{59AC39EF-371E-2247-8EF6-55052ED0D0D1}" sibTransId="{15806734-A4BF-6143-A17A-5D2172756997}"/>
    <dgm:cxn modelId="{2592E4BA-55BB-9944-BC39-DCF6CABA9F3E}" type="presOf" srcId="{14734855-5CA3-AE46-9112-A24DCD2CA790}" destId="{06779EAB-D146-014E-A1D5-71833C68E014}" srcOrd="0" destOrd="0" presId="urn:microsoft.com/office/officeart/2005/8/layout/list1"/>
    <dgm:cxn modelId="{5A96A8C0-0EE0-7B45-B7F1-453B9135811B}" type="presOf" srcId="{7CD85E2C-3B35-164A-B8C4-1B218514A224}" destId="{30E1B6F1-440C-7343-AEC4-D51E01C55DB3}" srcOrd="0" destOrd="0" presId="urn:microsoft.com/office/officeart/2005/8/layout/list1"/>
    <dgm:cxn modelId="{F9BED2C2-3BE0-544D-813B-0D7F83BC7DB4}" type="presOf" srcId="{B4088309-6D81-8E41-837E-FD3F000E8807}" destId="{39DBFB3D-8547-CC4D-B04D-EADDB26AC7E5}" srcOrd="0" destOrd="0" presId="urn:microsoft.com/office/officeart/2005/8/layout/list1"/>
    <dgm:cxn modelId="{DBDA87CE-B72B-D849-AB86-8016723DEF43}" srcId="{7CD85E2C-3B35-164A-B8C4-1B218514A224}" destId="{411E3340-853B-0E4E-8286-F99927A67AA1}" srcOrd="2" destOrd="0" parTransId="{905EA2E3-95A2-DD4E-9563-CD98672E9676}" sibTransId="{8A5BB4AD-EF61-0446-9879-63BA2B6C8BD9}"/>
    <dgm:cxn modelId="{68D525E3-0DF2-8941-8CF9-C63589406E5A}" type="presOf" srcId="{F89B81A0-C6FF-A341-939E-6FD42EEB7D4E}" destId="{1A064DCD-C098-2C48-9D16-D9221E30DECA}" srcOrd="0" destOrd="0" presId="urn:microsoft.com/office/officeart/2005/8/layout/list1"/>
    <dgm:cxn modelId="{89C02C04-0575-5646-A7B3-C5E5F82AC9EA}" type="presParOf" srcId="{30E1B6F1-440C-7343-AEC4-D51E01C55DB3}" destId="{A43FDCAC-4CC3-4741-943B-A9AAE3BD0EBA}" srcOrd="0" destOrd="0" presId="urn:microsoft.com/office/officeart/2005/8/layout/list1"/>
    <dgm:cxn modelId="{44CE064F-FE4D-A94A-B18C-36D3C99DC0BC}" type="presParOf" srcId="{A43FDCAC-4CC3-4741-943B-A9AAE3BD0EBA}" destId="{1A064DCD-C098-2C48-9D16-D9221E30DECA}" srcOrd="0" destOrd="0" presId="urn:microsoft.com/office/officeart/2005/8/layout/list1"/>
    <dgm:cxn modelId="{2C8E97A2-B4BE-0C42-BE27-715D3C80C5F4}" type="presParOf" srcId="{A43FDCAC-4CC3-4741-943B-A9AAE3BD0EBA}" destId="{6345E785-7625-3341-8018-B81F1D417A52}" srcOrd="1" destOrd="0" presId="urn:microsoft.com/office/officeart/2005/8/layout/list1"/>
    <dgm:cxn modelId="{7EF4788B-8889-6D46-AD43-C33F46D5006B}" type="presParOf" srcId="{30E1B6F1-440C-7343-AEC4-D51E01C55DB3}" destId="{9E19D319-7B3A-0F44-8E8A-C35728E1B040}" srcOrd="1" destOrd="0" presId="urn:microsoft.com/office/officeart/2005/8/layout/list1"/>
    <dgm:cxn modelId="{4AD0BCC7-7701-154B-A923-4CF0FE19CCC7}" type="presParOf" srcId="{30E1B6F1-440C-7343-AEC4-D51E01C55DB3}" destId="{329B2907-4176-9A48-92BA-72ADDA2A44D1}" srcOrd="2" destOrd="0" presId="urn:microsoft.com/office/officeart/2005/8/layout/list1"/>
    <dgm:cxn modelId="{2998E12C-F755-2F44-8C04-440BC2D4D7A6}" type="presParOf" srcId="{30E1B6F1-440C-7343-AEC4-D51E01C55DB3}" destId="{3E5438C8-4879-A247-9A4B-A985BC761881}" srcOrd="3" destOrd="0" presId="urn:microsoft.com/office/officeart/2005/8/layout/list1"/>
    <dgm:cxn modelId="{51340238-946F-4146-AD65-FF36A3575AE3}" type="presParOf" srcId="{30E1B6F1-440C-7343-AEC4-D51E01C55DB3}" destId="{B037E879-1899-AB49-88FE-C38A57B84950}" srcOrd="4" destOrd="0" presId="urn:microsoft.com/office/officeart/2005/8/layout/list1"/>
    <dgm:cxn modelId="{F6D719F4-491B-2847-A283-9FA5C72EA32B}" type="presParOf" srcId="{B037E879-1899-AB49-88FE-C38A57B84950}" destId="{4DF96DD1-8A95-FC4F-842F-D98FC550A75A}" srcOrd="0" destOrd="0" presId="urn:microsoft.com/office/officeart/2005/8/layout/list1"/>
    <dgm:cxn modelId="{8132DA2B-9ED6-B845-B38A-CF36749BB598}" type="presParOf" srcId="{B037E879-1899-AB49-88FE-C38A57B84950}" destId="{4A3C364A-4C01-A14E-ADC9-8B6E80328CE8}" srcOrd="1" destOrd="0" presId="urn:microsoft.com/office/officeart/2005/8/layout/list1"/>
    <dgm:cxn modelId="{4AE24245-CD87-0E47-846B-048D9E0E0A36}" type="presParOf" srcId="{30E1B6F1-440C-7343-AEC4-D51E01C55DB3}" destId="{B48AE6B4-1B7F-584F-A050-A631EDEE85AB}" srcOrd="5" destOrd="0" presId="urn:microsoft.com/office/officeart/2005/8/layout/list1"/>
    <dgm:cxn modelId="{F4B92C1F-1B12-204C-BABC-9F4BEEE0BFE7}" type="presParOf" srcId="{30E1B6F1-440C-7343-AEC4-D51E01C55DB3}" destId="{BCA6E1A2-0650-5848-8C49-04E6EC34FF48}" srcOrd="6" destOrd="0" presId="urn:microsoft.com/office/officeart/2005/8/layout/list1"/>
    <dgm:cxn modelId="{E64A916F-118C-B749-9B59-1509887DDF28}" type="presParOf" srcId="{30E1B6F1-440C-7343-AEC4-D51E01C55DB3}" destId="{371B98A7-16B0-434E-91B6-33257632E966}" srcOrd="7" destOrd="0" presId="urn:microsoft.com/office/officeart/2005/8/layout/list1"/>
    <dgm:cxn modelId="{6007C8D0-C032-CF4F-B202-BC416443819D}" type="presParOf" srcId="{30E1B6F1-440C-7343-AEC4-D51E01C55DB3}" destId="{8F1ADF39-B98E-FB4C-8D83-A5D7FDDE76F4}" srcOrd="8" destOrd="0" presId="urn:microsoft.com/office/officeart/2005/8/layout/list1"/>
    <dgm:cxn modelId="{2C2FAB6B-52A2-E040-9D0E-DAF2B9080A7E}" type="presParOf" srcId="{8F1ADF39-B98E-FB4C-8D83-A5D7FDDE76F4}" destId="{BAF41C08-24EC-C445-8317-C0BFB3723115}" srcOrd="0" destOrd="0" presId="urn:microsoft.com/office/officeart/2005/8/layout/list1"/>
    <dgm:cxn modelId="{BA7A8CBA-0C26-7A40-BD7A-963E60A5455D}" type="presParOf" srcId="{8F1ADF39-B98E-FB4C-8D83-A5D7FDDE76F4}" destId="{DE9CE4AA-E403-834A-8509-5215627013D0}" srcOrd="1" destOrd="0" presId="urn:microsoft.com/office/officeart/2005/8/layout/list1"/>
    <dgm:cxn modelId="{9A2C576E-692B-374D-90E5-CEEF13D6E0FC}" type="presParOf" srcId="{30E1B6F1-440C-7343-AEC4-D51E01C55DB3}" destId="{EC912819-1DBA-794F-AF63-C7EC76961551}" srcOrd="9" destOrd="0" presId="urn:microsoft.com/office/officeart/2005/8/layout/list1"/>
    <dgm:cxn modelId="{8473743D-F281-E146-8994-7D47A07EB9FB}" type="presParOf" srcId="{30E1B6F1-440C-7343-AEC4-D51E01C55DB3}" destId="{39DBFB3D-8547-CC4D-B04D-EADDB26AC7E5}" srcOrd="10" destOrd="0" presId="urn:microsoft.com/office/officeart/2005/8/layout/list1"/>
    <dgm:cxn modelId="{A7BECC37-CA99-D844-A4C9-7339E0612CBB}" type="presParOf" srcId="{30E1B6F1-440C-7343-AEC4-D51E01C55DB3}" destId="{108CCF33-6118-5D48-84A8-63A8AC4102DF}" srcOrd="11" destOrd="0" presId="urn:microsoft.com/office/officeart/2005/8/layout/list1"/>
    <dgm:cxn modelId="{F36944D6-E330-F747-8209-203FBC7F804D}" type="presParOf" srcId="{30E1B6F1-440C-7343-AEC4-D51E01C55DB3}" destId="{8EB9AE82-91F0-0C44-BB47-D3F9220F0C96}" srcOrd="12" destOrd="0" presId="urn:microsoft.com/office/officeart/2005/8/layout/list1"/>
    <dgm:cxn modelId="{854B509B-C818-604C-8A8B-C3907DF8648B}" type="presParOf" srcId="{8EB9AE82-91F0-0C44-BB47-D3F9220F0C96}" destId="{C22E0351-AC97-A04F-AC06-09F6A9B7FAF7}" srcOrd="0" destOrd="0" presId="urn:microsoft.com/office/officeart/2005/8/layout/list1"/>
    <dgm:cxn modelId="{73B4EA26-3FA7-BF45-A2B1-DB187EF6DD61}" type="presParOf" srcId="{8EB9AE82-91F0-0C44-BB47-D3F9220F0C96}" destId="{7BB367A3-D6D2-344A-B341-3EB04021153E}" srcOrd="1" destOrd="0" presId="urn:microsoft.com/office/officeart/2005/8/layout/list1"/>
    <dgm:cxn modelId="{DD001C8E-F1B4-F94B-9B33-30F4F7C7E736}" type="presParOf" srcId="{30E1B6F1-440C-7343-AEC4-D51E01C55DB3}" destId="{BDFF42EE-EF15-F242-9556-6D038880685B}" srcOrd="13" destOrd="0" presId="urn:microsoft.com/office/officeart/2005/8/layout/list1"/>
    <dgm:cxn modelId="{B0626994-ACF9-194E-A52E-DCC5AA3F6725}" type="presParOf" srcId="{30E1B6F1-440C-7343-AEC4-D51E01C55DB3}" destId="{06779EAB-D146-014E-A1D5-71833C68E014}"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632F61-6163-2A4D-A683-9FD03AF725B0}" type="doc">
      <dgm:prSet loTypeId="urn:microsoft.com/office/officeart/2008/layout/VerticalCurvedList" loCatId="" qsTypeId="urn:microsoft.com/office/officeart/2005/8/quickstyle/simple1" qsCatId="simple" csTypeId="urn:microsoft.com/office/officeart/2005/8/colors/accent1_1" csCatId="accent1" phldr="1"/>
      <dgm:spPr/>
      <dgm:t>
        <a:bodyPr/>
        <a:lstStyle/>
        <a:p>
          <a:endParaRPr lang="en-US"/>
        </a:p>
      </dgm:t>
    </dgm:pt>
    <dgm:pt modelId="{20B44FE4-42CF-D540-8E22-26AE1A0A85A2}">
      <dgm:prSet phldrT="[Text]"/>
      <dgm:spPr>
        <a:ln>
          <a:solidFill>
            <a:srgbClr val="EE4720"/>
          </a:solidFill>
        </a:ln>
      </dgm:spPr>
      <dgm:t>
        <a:bodyPr/>
        <a:lstStyle/>
        <a:p>
          <a:r>
            <a:rPr lang="en-US" altLang="en-US" b="0" i="0" dirty="0">
              <a:effectLst>
                <a:outerShdw blurRad="38100" dist="38100" dir="2700000" algn="tl">
                  <a:srgbClr val="000000">
                    <a:alpha val="43137"/>
                  </a:srgbClr>
                </a:outerShdw>
              </a:effectLst>
              <a:latin typeface="Glober" pitchFamily="2" charset="77"/>
            </a:rPr>
            <a:t>The engine that drives evidence-based recidivism reduction strategies</a:t>
          </a:r>
          <a:endParaRPr lang="en-US" b="0" i="0" dirty="0">
            <a:latin typeface="Glober" pitchFamily="2" charset="77"/>
          </a:endParaRPr>
        </a:p>
      </dgm:t>
    </dgm:pt>
    <dgm:pt modelId="{80AD2C21-55FC-8A45-ADC3-2B11C43F3788}" type="parTrans" cxnId="{D5090AF8-50FD-9647-A284-807C309C8A25}">
      <dgm:prSet/>
      <dgm:spPr/>
      <dgm:t>
        <a:bodyPr/>
        <a:lstStyle/>
        <a:p>
          <a:endParaRPr lang="en-US"/>
        </a:p>
      </dgm:t>
    </dgm:pt>
    <dgm:pt modelId="{B338B9DE-463D-864A-BC6D-1D16FE0A5520}" type="sibTrans" cxnId="{D5090AF8-50FD-9647-A284-807C309C8A25}">
      <dgm:prSet/>
      <dgm:spPr>
        <a:ln>
          <a:solidFill>
            <a:srgbClr val="EE4720"/>
          </a:solidFill>
        </a:ln>
      </dgm:spPr>
      <dgm:t>
        <a:bodyPr/>
        <a:lstStyle/>
        <a:p>
          <a:endParaRPr lang="en-US"/>
        </a:p>
      </dgm:t>
    </dgm:pt>
    <dgm:pt modelId="{20EE00C3-94A6-BD47-BEAA-AE46C2F84EE4}">
      <dgm:prSet/>
      <dgm:spPr>
        <a:ln>
          <a:solidFill>
            <a:srgbClr val="EE4720"/>
          </a:solidFill>
        </a:ln>
      </dgm:spPr>
      <dgm:t>
        <a:bodyPr/>
        <a:lstStyle/>
        <a:p>
          <a:r>
            <a:rPr lang="en-US" altLang="en-US" b="0" i="0" dirty="0">
              <a:effectLst>
                <a:outerShdw blurRad="38100" dist="38100" dir="2700000" algn="tl">
                  <a:srgbClr val="000000">
                    <a:alpha val="43137"/>
                  </a:srgbClr>
                </a:outerShdw>
              </a:effectLst>
              <a:latin typeface="Glober" pitchFamily="2" charset="77"/>
            </a:rPr>
            <a:t>Much more accurate, consistent, and fair in predicting risk of recidivism</a:t>
          </a:r>
        </a:p>
      </dgm:t>
    </dgm:pt>
    <dgm:pt modelId="{5689EB23-A7AA-5A46-9F4E-F2E6A186799F}" type="parTrans" cxnId="{257467B7-5FD4-9240-8162-2B7C32319D91}">
      <dgm:prSet/>
      <dgm:spPr/>
      <dgm:t>
        <a:bodyPr/>
        <a:lstStyle/>
        <a:p>
          <a:endParaRPr lang="en-US"/>
        </a:p>
      </dgm:t>
    </dgm:pt>
    <dgm:pt modelId="{DBC2A137-D63F-5E4E-BCFB-3B48B01A46CE}" type="sibTrans" cxnId="{257467B7-5FD4-9240-8162-2B7C32319D91}">
      <dgm:prSet/>
      <dgm:spPr/>
      <dgm:t>
        <a:bodyPr/>
        <a:lstStyle/>
        <a:p>
          <a:endParaRPr lang="en-US"/>
        </a:p>
      </dgm:t>
    </dgm:pt>
    <dgm:pt modelId="{86F8F8F8-2E97-0C45-A99D-22356B3926AB}">
      <dgm:prSet/>
      <dgm:spPr>
        <a:ln>
          <a:solidFill>
            <a:srgbClr val="EE4720"/>
          </a:solidFill>
        </a:ln>
      </dgm:spPr>
      <dgm:t>
        <a:bodyPr/>
        <a:lstStyle/>
        <a:p>
          <a:r>
            <a:rPr lang="en-US" altLang="en-US" b="0" i="0" dirty="0">
              <a:effectLst>
                <a:outerShdw blurRad="38100" dist="38100" dir="2700000" algn="tl">
                  <a:srgbClr val="000000">
                    <a:alpha val="43137"/>
                  </a:srgbClr>
                </a:outerShdw>
              </a:effectLst>
              <a:latin typeface="Glober" pitchFamily="2" charset="77"/>
            </a:rPr>
            <a:t>Identifies dynamic risk factors</a:t>
          </a:r>
        </a:p>
      </dgm:t>
    </dgm:pt>
    <dgm:pt modelId="{8F24A66A-16D2-F744-85A7-1A519D355B9D}" type="parTrans" cxnId="{82F7990B-A7B6-C848-B846-15D46DE1DEA2}">
      <dgm:prSet/>
      <dgm:spPr/>
      <dgm:t>
        <a:bodyPr/>
        <a:lstStyle/>
        <a:p>
          <a:endParaRPr lang="en-US"/>
        </a:p>
      </dgm:t>
    </dgm:pt>
    <dgm:pt modelId="{9F651110-103E-874B-B4A2-8BC71A683CAF}" type="sibTrans" cxnId="{82F7990B-A7B6-C848-B846-15D46DE1DEA2}">
      <dgm:prSet/>
      <dgm:spPr/>
      <dgm:t>
        <a:bodyPr/>
        <a:lstStyle/>
        <a:p>
          <a:endParaRPr lang="en-US"/>
        </a:p>
      </dgm:t>
    </dgm:pt>
    <dgm:pt modelId="{85FD938F-4D49-1349-91B5-78505DF1B7C6}">
      <dgm:prSet/>
      <dgm:spPr>
        <a:ln>
          <a:solidFill>
            <a:srgbClr val="EE4720"/>
          </a:solidFill>
        </a:ln>
      </dgm:spPr>
      <dgm:t>
        <a:bodyPr/>
        <a:lstStyle/>
        <a:p>
          <a:r>
            <a:rPr lang="en-US" altLang="en-US" b="0" i="0" dirty="0">
              <a:effectLst>
                <a:outerShdw blurRad="38100" dist="38100" dir="2700000" algn="tl">
                  <a:srgbClr val="000000">
                    <a:alpha val="43137"/>
                  </a:srgbClr>
                </a:outerShdw>
              </a:effectLst>
              <a:latin typeface="Glober" pitchFamily="2" charset="77"/>
            </a:rPr>
            <a:t>Risk is dynamic; risk scores are static</a:t>
          </a:r>
        </a:p>
      </dgm:t>
    </dgm:pt>
    <dgm:pt modelId="{265E3E60-924D-404A-A787-E5904D8456EF}" type="parTrans" cxnId="{F8977AE2-1F28-7D4F-8A2D-39A00D5F93FE}">
      <dgm:prSet/>
      <dgm:spPr/>
      <dgm:t>
        <a:bodyPr/>
        <a:lstStyle/>
        <a:p>
          <a:endParaRPr lang="en-US"/>
        </a:p>
      </dgm:t>
    </dgm:pt>
    <dgm:pt modelId="{685DBC97-0499-C04A-9005-5227B1DE689E}" type="sibTrans" cxnId="{F8977AE2-1F28-7D4F-8A2D-39A00D5F93FE}">
      <dgm:prSet/>
      <dgm:spPr/>
      <dgm:t>
        <a:bodyPr/>
        <a:lstStyle/>
        <a:p>
          <a:endParaRPr lang="en-US"/>
        </a:p>
      </dgm:t>
    </dgm:pt>
    <dgm:pt modelId="{A67EBCF7-55CB-9747-8B2A-105EF17A963A}">
      <dgm:prSet/>
      <dgm:spPr>
        <a:ln>
          <a:solidFill>
            <a:srgbClr val="EE4720"/>
          </a:solidFill>
        </a:ln>
      </dgm:spPr>
      <dgm:t>
        <a:bodyPr/>
        <a:lstStyle/>
        <a:p>
          <a:r>
            <a:rPr lang="en-US" altLang="en-US" b="0" i="0" dirty="0">
              <a:effectLst>
                <a:outerShdw blurRad="38100" dist="38100" dir="2700000" algn="tl">
                  <a:srgbClr val="000000">
                    <a:alpha val="43137"/>
                  </a:srgbClr>
                </a:outerShdw>
              </a:effectLst>
              <a:latin typeface="Glober" pitchFamily="2" charset="77"/>
            </a:rPr>
            <a:t>Intended to inform not replace professional judgment</a:t>
          </a:r>
        </a:p>
      </dgm:t>
    </dgm:pt>
    <dgm:pt modelId="{7C066022-8ACF-CF44-A84D-9505CA0809F6}" type="parTrans" cxnId="{1F4085E6-35F9-DD4B-96F4-C51894405DD6}">
      <dgm:prSet/>
      <dgm:spPr/>
      <dgm:t>
        <a:bodyPr/>
        <a:lstStyle/>
        <a:p>
          <a:endParaRPr lang="en-US"/>
        </a:p>
      </dgm:t>
    </dgm:pt>
    <dgm:pt modelId="{0A98AA0B-5289-F54C-BD69-5C378D3AADD5}" type="sibTrans" cxnId="{1F4085E6-35F9-DD4B-96F4-C51894405DD6}">
      <dgm:prSet/>
      <dgm:spPr/>
      <dgm:t>
        <a:bodyPr/>
        <a:lstStyle/>
        <a:p>
          <a:endParaRPr lang="en-US"/>
        </a:p>
      </dgm:t>
    </dgm:pt>
    <dgm:pt modelId="{D8A4462C-84E9-E445-9B3B-2DF400ECE4C6}" type="pres">
      <dgm:prSet presAssocID="{61632F61-6163-2A4D-A683-9FD03AF725B0}" presName="Name0" presStyleCnt="0">
        <dgm:presLayoutVars>
          <dgm:chMax val="7"/>
          <dgm:chPref val="7"/>
          <dgm:dir/>
        </dgm:presLayoutVars>
      </dgm:prSet>
      <dgm:spPr/>
    </dgm:pt>
    <dgm:pt modelId="{0794CC26-5F03-F847-A847-E8BE6C9CE29E}" type="pres">
      <dgm:prSet presAssocID="{61632F61-6163-2A4D-A683-9FD03AF725B0}" presName="Name1" presStyleCnt="0"/>
      <dgm:spPr/>
    </dgm:pt>
    <dgm:pt modelId="{3D40FAF7-65CA-4443-A8DA-F8A76E8A9C47}" type="pres">
      <dgm:prSet presAssocID="{61632F61-6163-2A4D-A683-9FD03AF725B0}" presName="cycle" presStyleCnt="0"/>
      <dgm:spPr/>
    </dgm:pt>
    <dgm:pt modelId="{9128F2F0-A14D-1B4F-89CE-278BAA517B30}" type="pres">
      <dgm:prSet presAssocID="{61632F61-6163-2A4D-A683-9FD03AF725B0}" presName="srcNode" presStyleLbl="node1" presStyleIdx="0" presStyleCnt="5"/>
      <dgm:spPr/>
    </dgm:pt>
    <dgm:pt modelId="{721CA9C0-38C0-264F-93A2-AE9E798AFF53}" type="pres">
      <dgm:prSet presAssocID="{61632F61-6163-2A4D-A683-9FD03AF725B0}" presName="conn" presStyleLbl="parChTrans1D2" presStyleIdx="0" presStyleCnt="1"/>
      <dgm:spPr/>
    </dgm:pt>
    <dgm:pt modelId="{26EF389B-E062-464B-8CB7-BA5C0D59B0DE}" type="pres">
      <dgm:prSet presAssocID="{61632F61-6163-2A4D-A683-9FD03AF725B0}" presName="extraNode" presStyleLbl="node1" presStyleIdx="0" presStyleCnt="5"/>
      <dgm:spPr/>
    </dgm:pt>
    <dgm:pt modelId="{10F1F02F-2672-AC42-8121-6B4EB53BC42D}" type="pres">
      <dgm:prSet presAssocID="{61632F61-6163-2A4D-A683-9FD03AF725B0}" presName="dstNode" presStyleLbl="node1" presStyleIdx="0" presStyleCnt="5"/>
      <dgm:spPr/>
    </dgm:pt>
    <dgm:pt modelId="{EE19DB01-FC11-CC4D-8420-A975C5258C5F}" type="pres">
      <dgm:prSet presAssocID="{20B44FE4-42CF-D540-8E22-26AE1A0A85A2}" presName="text_1" presStyleLbl="node1" presStyleIdx="0" presStyleCnt="5">
        <dgm:presLayoutVars>
          <dgm:bulletEnabled val="1"/>
        </dgm:presLayoutVars>
      </dgm:prSet>
      <dgm:spPr/>
    </dgm:pt>
    <dgm:pt modelId="{69E66734-7400-8145-A9EE-80FD457AF0DB}" type="pres">
      <dgm:prSet presAssocID="{20B44FE4-42CF-D540-8E22-26AE1A0A85A2}" presName="accent_1" presStyleCnt="0"/>
      <dgm:spPr/>
    </dgm:pt>
    <dgm:pt modelId="{91681516-941C-2B42-A9F4-787D86860BD0}" type="pres">
      <dgm:prSet presAssocID="{20B44FE4-42CF-D540-8E22-26AE1A0A85A2}" presName="accentRepeatNode" presStyleLbl="solidFgAcc1" presStyleIdx="0" presStyleCnt="5"/>
      <dgm:spPr>
        <a:solidFill>
          <a:srgbClr val="163258"/>
        </a:solidFill>
        <a:ln>
          <a:solidFill>
            <a:schemeClr val="accent1"/>
          </a:solidFill>
        </a:ln>
      </dgm:spPr>
    </dgm:pt>
    <dgm:pt modelId="{D108EF63-0B98-F841-B749-411B28FBB03C}" type="pres">
      <dgm:prSet presAssocID="{20EE00C3-94A6-BD47-BEAA-AE46C2F84EE4}" presName="text_2" presStyleLbl="node1" presStyleIdx="1" presStyleCnt="5">
        <dgm:presLayoutVars>
          <dgm:bulletEnabled val="1"/>
        </dgm:presLayoutVars>
      </dgm:prSet>
      <dgm:spPr/>
    </dgm:pt>
    <dgm:pt modelId="{7B52BE63-6229-0442-A98B-18A1D1250B08}" type="pres">
      <dgm:prSet presAssocID="{20EE00C3-94A6-BD47-BEAA-AE46C2F84EE4}" presName="accent_2" presStyleCnt="0"/>
      <dgm:spPr/>
    </dgm:pt>
    <dgm:pt modelId="{8296D87D-4CDD-984F-AF45-6A6C2250592C}" type="pres">
      <dgm:prSet presAssocID="{20EE00C3-94A6-BD47-BEAA-AE46C2F84EE4}" presName="accentRepeatNode" presStyleLbl="solidFgAcc1" presStyleIdx="1" presStyleCnt="5"/>
      <dgm:spPr>
        <a:solidFill>
          <a:srgbClr val="163258"/>
        </a:solidFill>
        <a:ln>
          <a:solidFill>
            <a:schemeClr val="accent1"/>
          </a:solidFill>
        </a:ln>
      </dgm:spPr>
    </dgm:pt>
    <dgm:pt modelId="{B9AB0C42-FE5C-A046-8183-45CF91B92396}" type="pres">
      <dgm:prSet presAssocID="{86F8F8F8-2E97-0C45-A99D-22356B3926AB}" presName="text_3" presStyleLbl="node1" presStyleIdx="2" presStyleCnt="5">
        <dgm:presLayoutVars>
          <dgm:bulletEnabled val="1"/>
        </dgm:presLayoutVars>
      </dgm:prSet>
      <dgm:spPr/>
    </dgm:pt>
    <dgm:pt modelId="{2DF4E458-440B-CA4B-B2AD-0D8594025511}" type="pres">
      <dgm:prSet presAssocID="{86F8F8F8-2E97-0C45-A99D-22356B3926AB}" presName="accent_3" presStyleCnt="0"/>
      <dgm:spPr/>
    </dgm:pt>
    <dgm:pt modelId="{EA5BB90F-30EB-7D49-85FE-DE39BCB9EAA1}" type="pres">
      <dgm:prSet presAssocID="{86F8F8F8-2E97-0C45-A99D-22356B3926AB}" presName="accentRepeatNode" presStyleLbl="solidFgAcc1" presStyleIdx="2" presStyleCnt="5" custLinFactNeighborY="0"/>
      <dgm:spPr>
        <a:solidFill>
          <a:srgbClr val="163258"/>
        </a:solidFill>
      </dgm:spPr>
    </dgm:pt>
    <dgm:pt modelId="{4EA31D32-EB80-9141-9632-776BF066E379}" type="pres">
      <dgm:prSet presAssocID="{85FD938F-4D49-1349-91B5-78505DF1B7C6}" presName="text_4" presStyleLbl="node1" presStyleIdx="3" presStyleCnt="5">
        <dgm:presLayoutVars>
          <dgm:bulletEnabled val="1"/>
        </dgm:presLayoutVars>
      </dgm:prSet>
      <dgm:spPr/>
    </dgm:pt>
    <dgm:pt modelId="{9A15086F-1DA9-9F49-9092-78204458AF3D}" type="pres">
      <dgm:prSet presAssocID="{85FD938F-4D49-1349-91B5-78505DF1B7C6}" presName="accent_4" presStyleCnt="0"/>
      <dgm:spPr/>
    </dgm:pt>
    <dgm:pt modelId="{676B740D-AEB1-D74D-89CB-DC9FD4D9C4C9}" type="pres">
      <dgm:prSet presAssocID="{85FD938F-4D49-1349-91B5-78505DF1B7C6}" presName="accentRepeatNode" presStyleLbl="solidFgAcc1" presStyleIdx="3" presStyleCnt="5"/>
      <dgm:spPr>
        <a:solidFill>
          <a:srgbClr val="163258"/>
        </a:solidFill>
      </dgm:spPr>
    </dgm:pt>
    <dgm:pt modelId="{3B896E8B-71C1-5D4B-A95B-6CFB7F996DF3}" type="pres">
      <dgm:prSet presAssocID="{A67EBCF7-55CB-9747-8B2A-105EF17A963A}" presName="text_5" presStyleLbl="node1" presStyleIdx="4" presStyleCnt="5">
        <dgm:presLayoutVars>
          <dgm:bulletEnabled val="1"/>
        </dgm:presLayoutVars>
      </dgm:prSet>
      <dgm:spPr/>
    </dgm:pt>
    <dgm:pt modelId="{8B3B6476-F111-854F-9512-3ECEE9B87274}" type="pres">
      <dgm:prSet presAssocID="{A67EBCF7-55CB-9747-8B2A-105EF17A963A}" presName="accent_5" presStyleCnt="0"/>
      <dgm:spPr/>
    </dgm:pt>
    <dgm:pt modelId="{D072423C-7F35-944A-8AD4-57F8171F68A3}" type="pres">
      <dgm:prSet presAssocID="{A67EBCF7-55CB-9747-8B2A-105EF17A963A}" presName="accentRepeatNode" presStyleLbl="solidFgAcc1" presStyleIdx="4" presStyleCnt="5"/>
      <dgm:spPr>
        <a:solidFill>
          <a:srgbClr val="163258"/>
        </a:solidFill>
      </dgm:spPr>
    </dgm:pt>
  </dgm:ptLst>
  <dgm:cxnLst>
    <dgm:cxn modelId="{82F7990B-A7B6-C848-B846-15D46DE1DEA2}" srcId="{61632F61-6163-2A4D-A683-9FD03AF725B0}" destId="{86F8F8F8-2E97-0C45-A99D-22356B3926AB}" srcOrd="2" destOrd="0" parTransId="{8F24A66A-16D2-F744-85A7-1A519D355B9D}" sibTransId="{9F651110-103E-874B-B4A2-8BC71A683CAF}"/>
    <dgm:cxn modelId="{3A122D19-4D94-3842-A924-C57D8BE756C3}" type="presOf" srcId="{61632F61-6163-2A4D-A683-9FD03AF725B0}" destId="{D8A4462C-84E9-E445-9B3B-2DF400ECE4C6}" srcOrd="0" destOrd="0" presId="urn:microsoft.com/office/officeart/2008/layout/VerticalCurvedList"/>
    <dgm:cxn modelId="{5E3FE47C-4B39-8941-814B-250F044B7226}" type="presOf" srcId="{86F8F8F8-2E97-0C45-A99D-22356B3926AB}" destId="{B9AB0C42-FE5C-A046-8183-45CF91B92396}" srcOrd="0" destOrd="0" presId="urn:microsoft.com/office/officeart/2008/layout/VerticalCurvedList"/>
    <dgm:cxn modelId="{37CA9E7F-A6CC-9B48-8CF4-9F82AB02B77D}" type="presOf" srcId="{B338B9DE-463D-864A-BC6D-1D16FE0A5520}" destId="{721CA9C0-38C0-264F-93A2-AE9E798AFF53}" srcOrd="0" destOrd="0" presId="urn:microsoft.com/office/officeart/2008/layout/VerticalCurvedList"/>
    <dgm:cxn modelId="{A6105692-0E5D-8744-9064-A5A07FDA0A2F}" type="presOf" srcId="{85FD938F-4D49-1349-91B5-78505DF1B7C6}" destId="{4EA31D32-EB80-9141-9632-776BF066E379}" srcOrd="0" destOrd="0" presId="urn:microsoft.com/office/officeart/2008/layout/VerticalCurvedList"/>
    <dgm:cxn modelId="{6A2940AA-0AB1-2C4A-BFF9-CE62A2E09C88}" type="presOf" srcId="{20EE00C3-94A6-BD47-BEAA-AE46C2F84EE4}" destId="{D108EF63-0B98-F841-B749-411B28FBB03C}" srcOrd="0" destOrd="0" presId="urn:microsoft.com/office/officeart/2008/layout/VerticalCurvedList"/>
    <dgm:cxn modelId="{1CBDE7B0-1B55-924B-85E7-AC787BA4B849}" type="presOf" srcId="{20B44FE4-42CF-D540-8E22-26AE1A0A85A2}" destId="{EE19DB01-FC11-CC4D-8420-A975C5258C5F}" srcOrd="0" destOrd="0" presId="urn:microsoft.com/office/officeart/2008/layout/VerticalCurvedList"/>
    <dgm:cxn modelId="{257467B7-5FD4-9240-8162-2B7C32319D91}" srcId="{61632F61-6163-2A4D-A683-9FD03AF725B0}" destId="{20EE00C3-94A6-BD47-BEAA-AE46C2F84EE4}" srcOrd="1" destOrd="0" parTransId="{5689EB23-A7AA-5A46-9F4E-F2E6A186799F}" sibTransId="{DBC2A137-D63F-5E4E-BCFB-3B48B01A46CE}"/>
    <dgm:cxn modelId="{F8977AE2-1F28-7D4F-8A2D-39A00D5F93FE}" srcId="{61632F61-6163-2A4D-A683-9FD03AF725B0}" destId="{85FD938F-4D49-1349-91B5-78505DF1B7C6}" srcOrd="3" destOrd="0" parTransId="{265E3E60-924D-404A-A787-E5904D8456EF}" sibTransId="{685DBC97-0499-C04A-9005-5227B1DE689E}"/>
    <dgm:cxn modelId="{081BC4E4-96CE-774F-896A-EDFF1EDA7372}" type="presOf" srcId="{A67EBCF7-55CB-9747-8B2A-105EF17A963A}" destId="{3B896E8B-71C1-5D4B-A95B-6CFB7F996DF3}" srcOrd="0" destOrd="0" presId="urn:microsoft.com/office/officeart/2008/layout/VerticalCurvedList"/>
    <dgm:cxn modelId="{1F4085E6-35F9-DD4B-96F4-C51894405DD6}" srcId="{61632F61-6163-2A4D-A683-9FD03AF725B0}" destId="{A67EBCF7-55CB-9747-8B2A-105EF17A963A}" srcOrd="4" destOrd="0" parTransId="{7C066022-8ACF-CF44-A84D-9505CA0809F6}" sibTransId="{0A98AA0B-5289-F54C-BD69-5C378D3AADD5}"/>
    <dgm:cxn modelId="{D5090AF8-50FD-9647-A284-807C309C8A25}" srcId="{61632F61-6163-2A4D-A683-9FD03AF725B0}" destId="{20B44FE4-42CF-D540-8E22-26AE1A0A85A2}" srcOrd="0" destOrd="0" parTransId="{80AD2C21-55FC-8A45-ADC3-2B11C43F3788}" sibTransId="{B338B9DE-463D-864A-BC6D-1D16FE0A5520}"/>
    <dgm:cxn modelId="{1D1289C2-74FF-0440-85E8-02ACA9EF474B}" type="presParOf" srcId="{D8A4462C-84E9-E445-9B3B-2DF400ECE4C6}" destId="{0794CC26-5F03-F847-A847-E8BE6C9CE29E}" srcOrd="0" destOrd="0" presId="urn:microsoft.com/office/officeart/2008/layout/VerticalCurvedList"/>
    <dgm:cxn modelId="{9271447C-5E5F-2D4C-ABD1-3BAA9B3E666E}" type="presParOf" srcId="{0794CC26-5F03-F847-A847-E8BE6C9CE29E}" destId="{3D40FAF7-65CA-4443-A8DA-F8A76E8A9C47}" srcOrd="0" destOrd="0" presId="urn:microsoft.com/office/officeart/2008/layout/VerticalCurvedList"/>
    <dgm:cxn modelId="{7BCEFAAC-CF69-B34B-86C7-A2AB397BE24A}" type="presParOf" srcId="{3D40FAF7-65CA-4443-A8DA-F8A76E8A9C47}" destId="{9128F2F0-A14D-1B4F-89CE-278BAA517B30}" srcOrd="0" destOrd="0" presId="urn:microsoft.com/office/officeart/2008/layout/VerticalCurvedList"/>
    <dgm:cxn modelId="{154F7448-63C8-5140-9B76-2A0F183899A5}" type="presParOf" srcId="{3D40FAF7-65CA-4443-A8DA-F8A76E8A9C47}" destId="{721CA9C0-38C0-264F-93A2-AE9E798AFF53}" srcOrd="1" destOrd="0" presId="urn:microsoft.com/office/officeart/2008/layout/VerticalCurvedList"/>
    <dgm:cxn modelId="{951C8AEF-D241-184F-BD1F-EA5BEE1FBF56}" type="presParOf" srcId="{3D40FAF7-65CA-4443-A8DA-F8A76E8A9C47}" destId="{26EF389B-E062-464B-8CB7-BA5C0D59B0DE}" srcOrd="2" destOrd="0" presId="urn:microsoft.com/office/officeart/2008/layout/VerticalCurvedList"/>
    <dgm:cxn modelId="{3ADC2787-699D-A84F-88FE-F8A0132BEA19}" type="presParOf" srcId="{3D40FAF7-65CA-4443-A8DA-F8A76E8A9C47}" destId="{10F1F02F-2672-AC42-8121-6B4EB53BC42D}" srcOrd="3" destOrd="0" presId="urn:microsoft.com/office/officeart/2008/layout/VerticalCurvedList"/>
    <dgm:cxn modelId="{E3F09F49-FD20-9D4B-9E82-9B82A2D71D52}" type="presParOf" srcId="{0794CC26-5F03-F847-A847-E8BE6C9CE29E}" destId="{EE19DB01-FC11-CC4D-8420-A975C5258C5F}" srcOrd="1" destOrd="0" presId="urn:microsoft.com/office/officeart/2008/layout/VerticalCurvedList"/>
    <dgm:cxn modelId="{9663A3E9-C240-4544-BD5C-A23E26E21A37}" type="presParOf" srcId="{0794CC26-5F03-F847-A847-E8BE6C9CE29E}" destId="{69E66734-7400-8145-A9EE-80FD457AF0DB}" srcOrd="2" destOrd="0" presId="urn:microsoft.com/office/officeart/2008/layout/VerticalCurvedList"/>
    <dgm:cxn modelId="{CE56A758-C18D-6744-8AB2-1754EA36D70B}" type="presParOf" srcId="{69E66734-7400-8145-A9EE-80FD457AF0DB}" destId="{91681516-941C-2B42-A9F4-787D86860BD0}" srcOrd="0" destOrd="0" presId="urn:microsoft.com/office/officeart/2008/layout/VerticalCurvedList"/>
    <dgm:cxn modelId="{242DE690-5456-AF49-90AA-163DD8103058}" type="presParOf" srcId="{0794CC26-5F03-F847-A847-E8BE6C9CE29E}" destId="{D108EF63-0B98-F841-B749-411B28FBB03C}" srcOrd="3" destOrd="0" presId="urn:microsoft.com/office/officeart/2008/layout/VerticalCurvedList"/>
    <dgm:cxn modelId="{FE006D7B-BE53-784C-8E8C-EEB366BB80FA}" type="presParOf" srcId="{0794CC26-5F03-F847-A847-E8BE6C9CE29E}" destId="{7B52BE63-6229-0442-A98B-18A1D1250B08}" srcOrd="4" destOrd="0" presId="urn:microsoft.com/office/officeart/2008/layout/VerticalCurvedList"/>
    <dgm:cxn modelId="{E4F96E04-FBFB-CD47-8867-3D9187A0B995}" type="presParOf" srcId="{7B52BE63-6229-0442-A98B-18A1D1250B08}" destId="{8296D87D-4CDD-984F-AF45-6A6C2250592C}" srcOrd="0" destOrd="0" presId="urn:microsoft.com/office/officeart/2008/layout/VerticalCurvedList"/>
    <dgm:cxn modelId="{FFC9AC23-848A-CE40-82B2-870A8D06DF3A}" type="presParOf" srcId="{0794CC26-5F03-F847-A847-E8BE6C9CE29E}" destId="{B9AB0C42-FE5C-A046-8183-45CF91B92396}" srcOrd="5" destOrd="0" presId="urn:microsoft.com/office/officeart/2008/layout/VerticalCurvedList"/>
    <dgm:cxn modelId="{A1837AF1-DF8D-784B-8A05-1F43734608DE}" type="presParOf" srcId="{0794CC26-5F03-F847-A847-E8BE6C9CE29E}" destId="{2DF4E458-440B-CA4B-B2AD-0D8594025511}" srcOrd="6" destOrd="0" presId="urn:microsoft.com/office/officeart/2008/layout/VerticalCurvedList"/>
    <dgm:cxn modelId="{76DDD697-1D77-AB41-B045-FBC8D5A7FD1E}" type="presParOf" srcId="{2DF4E458-440B-CA4B-B2AD-0D8594025511}" destId="{EA5BB90F-30EB-7D49-85FE-DE39BCB9EAA1}" srcOrd="0" destOrd="0" presId="urn:microsoft.com/office/officeart/2008/layout/VerticalCurvedList"/>
    <dgm:cxn modelId="{6A174153-892B-3641-B7A5-7C774400DA75}" type="presParOf" srcId="{0794CC26-5F03-F847-A847-E8BE6C9CE29E}" destId="{4EA31D32-EB80-9141-9632-776BF066E379}" srcOrd="7" destOrd="0" presId="urn:microsoft.com/office/officeart/2008/layout/VerticalCurvedList"/>
    <dgm:cxn modelId="{8FB18A3E-B310-1945-ADCD-721D23E594E6}" type="presParOf" srcId="{0794CC26-5F03-F847-A847-E8BE6C9CE29E}" destId="{9A15086F-1DA9-9F49-9092-78204458AF3D}" srcOrd="8" destOrd="0" presId="urn:microsoft.com/office/officeart/2008/layout/VerticalCurvedList"/>
    <dgm:cxn modelId="{7DE70602-D4B6-EF48-9374-C07C39DBF7B1}" type="presParOf" srcId="{9A15086F-1DA9-9F49-9092-78204458AF3D}" destId="{676B740D-AEB1-D74D-89CB-DC9FD4D9C4C9}" srcOrd="0" destOrd="0" presId="urn:microsoft.com/office/officeart/2008/layout/VerticalCurvedList"/>
    <dgm:cxn modelId="{133A68EB-EE44-F745-A28D-9A3A66C5C291}" type="presParOf" srcId="{0794CC26-5F03-F847-A847-E8BE6C9CE29E}" destId="{3B896E8B-71C1-5D4B-A95B-6CFB7F996DF3}" srcOrd="9" destOrd="0" presId="urn:microsoft.com/office/officeart/2008/layout/VerticalCurvedList"/>
    <dgm:cxn modelId="{D2357B4D-51C7-DB45-ACFF-457985B3CE9C}" type="presParOf" srcId="{0794CC26-5F03-F847-A847-E8BE6C9CE29E}" destId="{8B3B6476-F111-854F-9512-3ECEE9B87274}" srcOrd="10" destOrd="0" presId="urn:microsoft.com/office/officeart/2008/layout/VerticalCurvedList"/>
    <dgm:cxn modelId="{14681F57-2344-5049-9F2D-E228DE295A30}" type="presParOf" srcId="{8B3B6476-F111-854F-9512-3ECEE9B87274}" destId="{D072423C-7F35-944A-8AD4-57F8171F68A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632F61-6163-2A4D-A683-9FD03AF725B0}" type="doc">
      <dgm:prSet loTypeId="urn:microsoft.com/office/officeart/2008/layout/VerticalCurvedList" loCatId="" qsTypeId="urn:microsoft.com/office/officeart/2005/8/quickstyle/simple1" qsCatId="simple" csTypeId="urn:microsoft.com/office/officeart/2005/8/colors/accent1_1" csCatId="accent1" phldr="1"/>
      <dgm:spPr/>
      <dgm:t>
        <a:bodyPr/>
        <a:lstStyle/>
        <a:p>
          <a:endParaRPr lang="en-US"/>
        </a:p>
      </dgm:t>
    </dgm:pt>
    <dgm:pt modelId="{20B44FE4-42CF-D540-8E22-26AE1A0A85A2}">
      <dgm:prSet phldrT="[Text]" custT="1"/>
      <dgm:spPr>
        <a:ln>
          <a:solidFill>
            <a:srgbClr val="EE4720"/>
          </a:solidFill>
        </a:ln>
      </dgm:spPr>
      <dgm:t>
        <a:bodyPr anchor="ctr"/>
        <a:lstStyle/>
        <a:p>
          <a:r>
            <a:rPr lang="en-US" altLang="en-US" sz="2400" b="0" i="0" dirty="0">
              <a:effectLst>
                <a:outerShdw blurRad="38100" dist="38100" dir="2700000" algn="tl">
                  <a:srgbClr val="000000">
                    <a:alpha val="43137"/>
                  </a:srgbClr>
                </a:outerShdw>
              </a:effectLst>
              <a:latin typeface="Glober" pitchFamily="2" charset="77"/>
            </a:rPr>
            <a:t>Use RNA information</a:t>
          </a:r>
          <a:endParaRPr lang="en-US" sz="2400" b="0" i="0" dirty="0">
            <a:latin typeface="Glober" pitchFamily="2" charset="77"/>
          </a:endParaRPr>
        </a:p>
      </dgm:t>
    </dgm:pt>
    <dgm:pt modelId="{80AD2C21-55FC-8A45-ADC3-2B11C43F3788}" type="parTrans" cxnId="{D5090AF8-50FD-9647-A284-807C309C8A25}">
      <dgm:prSet/>
      <dgm:spPr/>
      <dgm:t>
        <a:bodyPr/>
        <a:lstStyle/>
        <a:p>
          <a:endParaRPr lang="en-US"/>
        </a:p>
      </dgm:t>
    </dgm:pt>
    <dgm:pt modelId="{B338B9DE-463D-864A-BC6D-1D16FE0A5520}" type="sibTrans" cxnId="{D5090AF8-50FD-9647-A284-807C309C8A25}">
      <dgm:prSet/>
      <dgm:spPr/>
      <dgm:t>
        <a:bodyPr/>
        <a:lstStyle/>
        <a:p>
          <a:endParaRPr lang="en-US"/>
        </a:p>
      </dgm:t>
    </dgm:pt>
    <dgm:pt modelId="{1A74D003-5100-0943-804C-E964ABE4FEFB}">
      <dgm:prSet custT="1"/>
      <dgm:spPr>
        <a:ln>
          <a:solidFill>
            <a:srgbClr val="EE4720"/>
          </a:solidFill>
        </a:ln>
      </dgm:spPr>
      <dgm:t>
        <a:bodyPr anchor="ctr"/>
        <a:lstStyle/>
        <a:p>
          <a:r>
            <a:rPr lang="en-US" altLang="en-US" sz="1800" b="0" i="0" dirty="0">
              <a:effectLst>
                <a:outerShdw blurRad="38100" dist="38100" dir="2700000" algn="tl">
                  <a:srgbClr val="000000">
                    <a:alpha val="43137"/>
                  </a:srgbClr>
                </a:outerShdw>
              </a:effectLst>
              <a:latin typeface="Glober" pitchFamily="2" charset="77"/>
            </a:rPr>
            <a:t>To set appropriate supervision level </a:t>
          </a:r>
        </a:p>
      </dgm:t>
    </dgm:pt>
    <dgm:pt modelId="{DD80AD0F-123E-B845-928A-319E2E4260B0}" type="parTrans" cxnId="{610CFDE0-5FF1-A54C-9D59-8ECBEEA5A7DB}">
      <dgm:prSet/>
      <dgm:spPr/>
      <dgm:t>
        <a:bodyPr/>
        <a:lstStyle/>
        <a:p>
          <a:endParaRPr lang="en-US"/>
        </a:p>
      </dgm:t>
    </dgm:pt>
    <dgm:pt modelId="{8DB9DE91-A7A0-7E4A-862C-286CA2E3F91B}" type="sibTrans" cxnId="{610CFDE0-5FF1-A54C-9D59-8ECBEEA5A7DB}">
      <dgm:prSet/>
      <dgm:spPr>
        <a:ln>
          <a:solidFill>
            <a:srgbClr val="EE4720"/>
          </a:solidFill>
        </a:ln>
      </dgm:spPr>
      <dgm:t>
        <a:bodyPr/>
        <a:lstStyle/>
        <a:p>
          <a:endParaRPr lang="en-US"/>
        </a:p>
      </dgm:t>
    </dgm:pt>
    <dgm:pt modelId="{F3D9AB63-9991-CF49-8B36-A5C12785ADB6}">
      <dgm:prSet custT="1"/>
      <dgm:spPr>
        <a:ln>
          <a:solidFill>
            <a:srgbClr val="EE4720"/>
          </a:solidFill>
        </a:ln>
      </dgm:spPr>
      <dgm:t>
        <a:bodyPr anchor="ctr"/>
        <a:lstStyle/>
        <a:p>
          <a:r>
            <a:rPr lang="en-US" altLang="en-US" sz="1800" b="0" i="0">
              <a:effectLst>
                <a:outerShdw blurRad="38100" dist="38100" dir="2700000" algn="tl">
                  <a:srgbClr val="000000">
                    <a:alpha val="43137"/>
                  </a:srgbClr>
                </a:outerShdw>
              </a:effectLst>
              <a:latin typeface="Glober" pitchFamily="2" charset="77"/>
            </a:rPr>
            <a:t>To set terms &amp; conditions of probation </a:t>
          </a:r>
          <a:endParaRPr lang="en-US" altLang="en-US" sz="1800" b="0" i="0" dirty="0">
            <a:effectLst>
              <a:outerShdw blurRad="38100" dist="38100" dir="2700000" algn="tl">
                <a:srgbClr val="000000">
                  <a:alpha val="43137"/>
                </a:srgbClr>
              </a:outerShdw>
            </a:effectLst>
            <a:latin typeface="Glober" pitchFamily="2" charset="77"/>
          </a:endParaRPr>
        </a:p>
      </dgm:t>
    </dgm:pt>
    <dgm:pt modelId="{26A56028-25EF-B942-864F-939C21B382DC}" type="parTrans" cxnId="{6B91FD1F-381D-C543-840C-E75C7A52D47E}">
      <dgm:prSet/>
      <dgm:spPr/>
      <dgm:t>
        <a:bodyPr/>
        <a:lstStyle/>
        <a:p>
          <a:endParaRPr lang="en-US"/>
        </a:p>
      </dgm:t>
    </dgm:pt>
    <dgm:pt modelId="{9322016D-AED9-854A-BC8A-B3E14EF6C448}" type="sibTrans" cxnId="{6B91FD1F-381D-C543-840C-E75C7A52D47E}">
      <dgm:prSet/>
      <dgm:spPr/>
      <dgm:t>
        <a:bodyPr/>
        <a:lstStyle/>
        <a:p>
          <a:endParaRPr lang="en-US"/>
        </a:p>
      </dgm:t>
    </dgm:pt>
    <dgm:pt modelId="{F62FFABC-DBF0-BA47-9F92-D5E7B02A3119}">
      <dgm:prSet custT="1"/>
      <dgm:spPr>
        <a:ln>
          <a:solidFill>
            <a:srgbClr val="EE4720"/>
          </a:solidFill>
        </a:ln>
      </dgm:spPr>
      <dgm:t>
        <a:bodyPr anchor="ctr"/>
        <a:lstStyle/>
        <a:p>
          <a:r>
            <a:rPr lang="en-US" altLang="en-US" sz="1800" b="0" i="0" dirty="0">
              <a:effectLst>
                <a:outerShdw blurRad="38100" dist="38100" dir="2700000" algn="tl">
                  <a:srgbClr val="000000">
                    <a:alpha val="43137"/>
                  </a:srgbClr>
                </a:outerShdw>
              </a:effectLst>
              <a:latin typeface="Glober" pitchFamily="2" charset="77"/>
            </a:rPr>
            <a:t>To inform interactions with the probationer</a:t>
          </a:r>
        </a:p>
      </dgm:t>
    </dgm:pt>
    <dgm:pt modelId="{ACFFDAAC-E1FD-124D-B846-DA075BA2423B}" type="parTrans" cxnId="{9D3A02A8-CD18-3F4A-B7C6-FB28FA802B10}">
      <dgm:prSet/>
      <dgm:spPr/>
      <dgm:t>
        <a:bodyPr/>
        <a:lstStyle/>
        <a:p>
          <a:endParaRPr lang="en-US"/>
        </a:p>
      </dgm:t>
    </dgm:pt>
    <dgm:pt modelId="{A86832F9-FA95-674F-9529-1D9E790FA69A}" type="sibTrans" cxnId="{9D3A02A8-CD18-3F4A-B7C6-FB28FA802B10}">
      <dgm:prSet/>
      <dgm:spPr/>
      <dgm:t>
        <a:bodyPr/>
        <a:lstStyle/>
        <a:p>
          <a:endParaRPr lang="en-US"/>
        </a:p>
      </dgm:t>
    </dgm:pt>
    <dgm:pt modelId="{AF5643AD-5EAA-A04E-8AB4-CA2F79977196}">
      <dgm:prSet/>
      <dgm:spPr>
        <a:ln>
          <a:solidFill>
            <a:srgbClr val="EE4720"/>
          </a:solidFill>
        </a:ln>
      </dgm:spPr>
      <dgm:t>
        <a:bodyPr/>
        <a:lstStyle/>
        <a:p>
          <a:r>
            <a:rPr lang="en-US" altLang="en-US" b="0" i="0" dirty="0">
              <a:effectLst>
                <a:outerShdw blurRad="38100" dist="38100" dir="2700000" algn="tl">
                  <a:srgbClr val="000000">
                    <a:alpha val="43137"/>
                  </a:srgbClr>
                </a:outerShdw>
              </a:effectLst>
              <a:latin typeface="Glober" pitchFamily="2" charset="77"/>
            </a:rPr>
            <a:t>Avoid less relevant, unrealistic, or inflexible conditions</a:t>
          </a:r>
        </a:p>
      </dgm:t>
    </dgm:pt>
    <dgm:pt modelId="{8429AB52-75CF-5F47-AC78-A7191745F001}" type="parTrans" cxnId="{8AA26B05-6423-7A4C-BAEF-440979413C46}">
      <dgm:prSet/>
      <dgm:spPr/>
      <dgm:t>
        <a:bodyPr/>
        <a:lstStyle/>
        <a:p>
          <a:endParaRPr lang="en-US"/>
        </a:p>
      </dgm:t>
    </dgm:pt>
    <dgm:pt modelId="{389DD445-37C2-3C4A-B97F-412FF6506DCF}" type="sibTrans" cxnId="{8AA26B05-6423-7A4C-BAEF-440979413C46}">
      <dgm:prSet/>
      <dgm:spPr/>
      <dgm:t>
        <a:bodyPr/>
        <a:lstStyle/>
        <a:p>
          <a:endParaRPr lang="en-US"/>
        </a:p>
      </dgm:t>
    </dgm:pt>
    <dgm:pt modelId="{C1A176DD-6926-3644-805B-90577B5BD789}">
      <dgm:prSet/>
      <dgm:spPr>
        <a:ln>
          <a:solidFill>
            <a:srgbClr val="EE4720"/>
          </a:solidFill>
        </a:ln>
      </dgm:spPr>
      <dgm:t>
        <a:bodyPr/>
        <a:lstStyle/>
        <a:p>
          <a:r>
            <a:rPr lang="en-US" altLang="en-US" b="0" i="0" dirty="0">
              <a:effectLst>
                <a:outerShdw blurRad="38100" dist="38100" dir="2700000" algn="tl">
                  <a:srgbClr val="000000">
                    <a:alpha val="43137"/>
                  </a:srgbClr>
                </a:outerShdw>
              </a:effectLst>
              <a:latin typeface="Glober" pitchFamily="2" charset="77"/>
            </a:rPr>
            <a:t>If probation is well-trained in EBP, and especially in the absence of reliable RNA information, the court should defer to probation on level of supervision, monitoring, and control, and with respect to appropriate probation conditions </a:t>
          </a:r>
        </a:p>
      </dgm:t>
    </dgm:pt>
    <dgm:pt modelId="{F81AF710-F92D-D347-87FC-4741105D2B1E}" type="parTrans" cxnId="{6819628E-7E11-9C4E-9F6A-499C71ACAA47}">
      <dgm:prSet/>
      <dgm:spPr/>
      <dgm:t>
        <a:bodyPr/>
        <a:lstStyle/>
        <a:p>
          <a:endParaRPr lang="en-US"/>
        </a:p>
      </dgm:t>
    </dgm:pt>
    <dgm:pt modelId="{7689EFB8-F071-5D4E-B92D-CC942BE2395A}" type="sibTrans" cxnId="{6819628E-7E11-9C4E-9F6A-499C71ACAA47}">
      <dgm:prSet/>
      <dgm:spPr/>
      <dgm:t>
        <a:bodyPr/>
        <a:lstStyle/>
        <a:p>
          <a:endParaRPr lang="en-US"/>
        </a:p>
      </dgm:t>
    </dgm:pt>
    <dgm:pt modelId="{D8A4462C-84E9-E445-9B3B-2DF400ECE4C6}" type="pres">
      <dgm:prSet presAssocID="{61632F61-6163-2A4D-A683-9FD03AF725B0}" presName="Name0" presStyleCnt="0">
        <dgm:presLayoutVars>
          <dgm:chMax val="7"/>
          <dgm:chPref val="7"/>
          <dgm:dir/>
        </dgm:presLayoutVars>
      </dgm:prSet>
      <dgm:spPr/>
    </dgm:pt>
    <dgm:pt modelId="{0794CC26-5F03-F847-A847-E8BE6C9CE29E}" type="pres">
      <dgm:prSet presAssocID="{61632F61-6163-2A4D-A683-9FD03AF725B0}" presName="Name1" presStyleCnt="0"/>
      <dgm:spPr/>
    </dgm:pt>
    <dgm:pt modelId="{3D40FAF7-65CA-4443-A8DA-F8A76E8A9C47}" type="pres">
      <dgm:prSet presAssocID="{61632F61-6163-2A4D-A683-9FD03AF725B0}" presName="cycle" presStyleCnt="0"/>
      <dgm:spPr/>
    </dgm:pt>
    <dgm:pt modelId="{9128F2F0-A14D-1B4F-89CE-278BAA517B30}" type="pres">
      <dgm:prSet presAssocID="{61632F61-6163-2A4D-A683-9FD03AF725B0}" presName="srcNode" presStyleLbl="node1" presStyleIdx="0" presStyleCnt="3"/>
      <dgm:spPr/>
    </dgm:pt>
    <dgm:pt modelId="{721CA9C0-38C0-264F-93A2-AE9E798AFF53}" type="pres">
      <dgm:prSet presAssocID="{61632F61-6163-2A4D-A683-9FD03AF725B0}" presName="conn" presStyleLbl="parChTrans1D2" presStyleIdx="0" presStyleCnt="1"/>
      <dgm:spPr/>
    </dgm:pt>
    <dgm:pt modelId="{26EF389B-E062-464B-8CB7-BA5C0D59B0DE}" type="pres">
      <dgm:prSet presAssocID="{61632F61-6163-2A4D-A683-9FD03AF725B0}" presName="extraNode" presStyleLbl="node1" presStyleIdx="0" presStyleCnt="3"/>
      <dgm:spPr/>
    </dgm:pt>
    <dgm:pt modelId="{10F1F02F-2672-AC42-8121-6B4EB53BC42D}" type="pres">
      <dgm:prSet presAssocID="{61632F61-6163-2A4D-A683-9FD03AF725B0}" presName="dstNode" presStyleLbl="node1" presStyleIdx="0" presStyleCnt="3"/>
      <dgm:spPr/>
    </dgm:pt>
    <dgm:pt modelId="{EE19DB01-FC11-CC4D-8420-A975C5258C5F}" type="pres">
      <dgm:prSet presAssocID="{20B44FE4-42CF-D540-8E22-26AE1A0A85A2}" presName="text_1" presStyleLbl="node1" presStyleIdx="0" presStyleCnt="3" custScaleY="133689">
        <dgm:presLayoutVars>
          <dgm:bulletEnabled val="1"/>
        </dgm:presLayoutVars>
      </dgm:prSet>
      <dgm:spPr/>
    </dgm:pt>
    <dgm:pt modelId="{69E66734-7400-8145-A9EE-80FD457AF0DB}" type="pres">
      <dgm:prSet presAssocID="{20B44FE4-42CF-D540-8E22-26AE1A0A85A2}" presName="accent_1" presStyleCnt="0"/>
      <dgm:spPr/>
    </dgm:pt>
    <dgm:pt modelId="{91681516-941C-2B42-A9F4-787D86860BD0}" type="pres">
      <dgm:prSet presAssocID="{20B44FE4-42CF-D540-8E22-26AE1A0A85A2}" presName="accentRepeatNode" presStyleLbl="solidFgAcc1" presStyleIdx="0" presStyleCnt="3" custScaleX="114031" custScaleY="114031"/>
      <dgm:spPr>
        <a:solidFill>
          <a:srgbClr val="163258"/>
        </a:solidFill>
        <a:ln>
          <a:solidFill>
            <a:srgbClr val="EE4720"/>
          </a:solidFill>
        </a:ln>
      </dgm:spPr>
    </dgm:pt>
    <dgm:pt modelId="{B0B3D690-E846-9F4B-BF4B-B42EA683E934}" type="pres">
      <dgm:prSet presAssocID="{AF5643AD-5EAA-A04E-8AB4-CA2F79977196}" presName="text_2" presStyleLbl="node1" presStyleIdx="1" presStyleCnt="3">
        <dgm:presLayoutVars>
          <dgm:bulletEnabled val="1"/>
        </dgm:presLayoutVars>
      </dgm:prSet>
      <dgm:spPr/>
    </dgm:pt>
    <dgm:pt modelId="{F8AE501C-3425-C846-BD09-9201C6F9CB74}" type="pres">
      <dgm:prSet presAssocID="{AF5643AD-5EAA-A04E-8AB4-CA2F79977196}" presName="accent_2" presStyleCnt="0"/>
      <dgm:spPr/>
    </dgm:pt>
    <dgm:pt modelId="{E5721BE6-D5FA-C64C-9988-69797436164A}" type="pres">
      <dgm:prSet presAssocID="{AF5643AD-5EAA-A04E-8AB4-CA2F79977196}" presName="accentRepeatNode" presStyleLbl="solidFgAcc1" presStyleIdx="1" presStyleCnt="3"/>
      <dgm:spPr>
        <a:solidFill>
          <a:srgbClr val="163258"/>
        </a:solidFill>
        <a:ln>
          <a:solidFill>
            <a:srgbClr val="EE4720"/>
          </a:solidFill>
        </a:ln>
      </dgm:spPr>
    </dgm:pt>
    <dgm:pt modelId="{FBCF3F8B-82D8-744B-A951-FD2F8DC145DD}" type="pres">
      <dgm:prSet presAssocID="{C1A176DD-6926-3644-805B-90577B5BD789}" presName="text_3" presStyleLbl="node1" presStyleIdx="2" presStyleCnt="3" custScaleY="135799">
        <dgm:presLayoutVars>
          <dgm:bulletEnabled val="1"/>
        </dgm:presLayoutVars>
      </dgm:prSet>
      <dgm:spPr/>
    </dgm:pt>
    <dgm:pt modelId="{C3E8DF05-E91A-C148-9460-CDF58AB0F169}" type="pres">
      <dgm:prSet presAssocID="{C1A176DD-6926-3644-805B-90577B5BD789}" presName="accent_3" presStyleCnt="0"/>
      <dgm:spPr/>
    </dgm:pt>
    <dgm:pt modelId="{CA21276C-BB2B-F44D-9A3A-E56C5EA62D27}" type="pres">
      <dgm:prSet presAssocID="{C1A176DD-6926-3644-805B-90577B5BD789}" presName="accentRepeatNode" presStyleLbl="solidFgAcc1" presStyleIdx="2" presStyleCnt="3" custScaleX="114031" custScaleY="114031"/>
      <dgm:spPr>
        <a:solidFill>
          <a:srgbClr val="163258"/>
        </a:solidFill>
        <a:ln>
          <a:solidFill>
            <a:srgbClr val="EE4720"/>
          </a:solidFill>
        </a:ln>
      </dgm:spPr>
    </dgm:pt>
  </dgm:ptLst>
  <dgm:cxnLst>
    <dgm:cxn modelId="{8AA26B05-6423-7A4C-BAEF-440979413C46}" srcId="{61632F61-6163-2A4D-A683-9FD03AF725B0}" destId="{AF5643AD-5EAA-A04E-8AB4-CA2F79977196}" srcOrd="1" destOrd="0" parTransId="{8429AB52-75CF-5F47-AC78-A7191745F001}" sibTransId="{389DD445-37C2-3C4A-B97F-412FF6506DCF}"/>
    <dgm:cxn modelId="{3A122D19-4D94-3842-A924-C57D8BE756C3}" type="presOf" srcId="{61632F61-6163-2A4D-A683-9FD03AF725B0}" destId="{D8A4462C-84E9-E445-9B3B-2DF400ECE4C6}" srcOrd="0" destOrd="0" presId="urn:microsoft.com/office/officeart/2008/layout/VerticalCurvedList"/>
    <dgm:cxn modelId="{59CA4D1C-7897-AD45-9E3F-AA581AACBACD}" type="presOf" srcId="{F3D9AB63-9991-CF49-8B36-A5C12785ADB6}" destId="{EE19DB01-FC11-CC4D-8420-A975C5258C5F}" srcOrd="0" destOrd="2" presId="urn:microsoft.com/office/officeart/2008/layout/VerticalCurvedList"/>
    <dgm:cxn modelId="{6B91FD1F-381D-C543-840C-E75C7A52D47E}" srcId="{20B44FE4-42CF-D540-8E22-26AE1A0A85A2}" destId="{F3D9AB63-9991-CF49-8B36-A5C12785ADB6}" srcOrd="1" destOrd="0" parTransId="{26A56028-25EF-B942-864F-939C21B382DC}" sibTransId="{9322016D-AED9-854A-BC8A-B3E14EF6C448}"/>
    <dgm:cxn modelId="{C615058C-9EF6-DB4F-BD7D-3E91535415C3}" type="presOf" srcId="{C1A176DD-6926-3644-805B-90577B5BD789}" destId="{FBCF3F8B-82D8-744B-A951-FD2F8DC145DD}" srcOrd="0" destOrd="0" presId="urn:microsoft.com/office/officeart/2008/layout/VerticalCurvedList"/>
    <dgm:cxn modelId="{6819628E-7E11-9C4E-9F6A-499C71ACAA47}" srcId="{61632F61-6163-2A4D-A683-9FD03AF725B0}" destId="{C1A176DD-6926-3644-805B-90577B5BD789}" srcOrd="2" destOrd="0" parTransId="{F81AF710-F92D-D347-87FC-4741105D2B1E}" sibTransId="{7689EFB8-F071-5D4E-B92D-CC942BE2395A}"/>
    <dgm:cxn modelId="{C076F394-1153-8D48-B6DE-ED2F42340E1C}" type="presOf" srcId="{F62FFABC-DBF0-BA47-9F92-D5E7B02A3119}" destId="{EE19DB01-FC11-CC4D-8420-A975C5258C5F}" srcOrd="0" destOrd="3" presId="urn:microsoft.com/office/officeart/2008/layout/VerticalCurvedList"/>
    <dgm:cxn modelId="{9D3A02A8-CD18-3F4A-B7C6-FB28FA802B10}" srcId="{20B44FE4-42CF-D540-8E22-26AE1A0A85A2}" destId="{F62FFABC-DBF0-BA47-9F92-D5E7B02A3119}" srcOrd="2" destOrd="0" parTransId="{ACFFDAAC-E1FD-124D-B846-DA075BA2423B}" sibTransId="{A86832F9-FA95-674F-9529-1D9E790FA69A}"/>
    <dgm:cxn modelId="{BAAF74AE-459F-E64B-9E07-615B19D62F0A}" type="presOf" srcId="{8DB9DE91-A7A0-7E4A-862C-286CA2E3F91B}" destId="{721CA9C0-38C0-264F-93A2-AE9E798AFF53}" srcOrd="0" destOrd="0" presId="urn:microsoft.com/office/officeart/2008/layout/VerticalCurvedList"/>
    <dgm:cxn modelId="{1CBDE7B0-1B55-924B-85E7-AC787BA4B849}" type="presOf" srcId="{20B44FE4-42CF-D540-8E22-26AE1A0A85A2}" destId="{EE19DB01-FC11-CC4D-8420-A975C5258C5F}" srcOrd="0" destOrd="0" presId="urn:microsoft.com/office/officeart/2008/layout/VerticalCurvedList"/>
    <dgm:cxn modelId="{6667A0B3-7A8D-8143-B6B0-8930C9FE09F3}" type="presOf" srcId="{1A74D003-5100-0943-804C-E964ABE4FEFB}" destId="{EE19DB01-FC11-CC4D-8420-A975C5258C5F}" srcOrd="0" destOrd="1" presId="urn:microsoft.com/office/officeart/2008/layout/VerticalCurvedList"/>
    <dgm:cxn modelId="{2EEC34D9-1F8C-A945-B722-941B72B736D9}" type="presOf" srcId="{AF5643AD-5EAA-A04E-8AB4-CA2F79977196}" destId="{B0B3D690-E846-9F4B-BF4B-B42EA683E934}" srcOrd="0" destOrd="0" presId="urn:microsoft.com/office/officeart/2008/layout/VerticalCurvedList"/>
    <dgm:cxn modelId="{610CFDE0-5FF1-A54C-9D59-8ECBEEA5A7DB}" srcId="{20B44FE4-42CF-D540-8E22-26AE1A0A85A2}" destId="{1A74D003-5100-0943-804C-E964ABE4FEFB}" srcOrd="0" destOrd="0" parTransId="{DD80AD0F-123E-B845-928A-319E2E4260B0}" sibTransId="{8DB9DE91-A7A0-7E4A-862C-286CA2E3F91B}"/>
    <dgm:cxn modelId="{D5090AF8-50FD-9647-A284-807C309C8A25}" srcId="{61632F61-6163-2A4D-A683-9FD03AF725B0}" destId="{20B44FE4-42CF-D540-8E22-26AE1A0A85A2}" srcOrd="0" destOrd="0" parTransId="{80AD2C21-55FC-8A45-ADC3-2B11C43F3788}" sibTransId="{B338B9DE-463D-864A-BC6D-1D16FE0A5520}"/>
    <dgm:cxn modelId="{1D1289C2-74FF-0440-85E8-02ACA9EF474B}" type="presParOf" srcId="{D8A4462C-84E9-E445-9B3B-2DF400ECE4C6}" destId="{0794CC26-5F03-F847-A847-E8BE6C9CE29E}" srcOrd="0" destOrd="0" presId="urn:microsoft.com/office/officeart/2008/layout/VerticalCurvedList"/>
    <dgm:cxn modelId="{9271447C-5E5F-2D4C-ABD1-3BAA9B3E666E}" type="presParOf" srcId="{0794CC26-5F03-F847-A847-E8BE6C9CE29E}" destId="{3D40FAF7-65CA-4443-A8DA-F8A76E8A9C47}" srcOrd="0" destOrd="0" presId="urn:microsoft.com/office/officeart/2008/layout/VerticalCurvedList"/>
    <dgm:cxn modelId="{7BCEFAAC-CF69-B34B-86C7-A2AB397BE24A}" type="presParOf" srcId="{3D40FAF7-65CA-4443-A8DA-F8A76E8A9C47}" destId="{9128F2F0-A14D-1B4F-89CE-278BAA517B30}" srcOrd="0" destOrd="0" presId="urn:microsoft.com/office/officeart/2008/layout/VerticalCurvedList"/>
    <dgm:cxn modelId="{154F7448-63C8-5140-9B76-2A0F183899A5}" type="presParOf" srcId="{3D40FAF7-65CA-4443-A8DA-F8A76E8A9C47}" destId="{721CA9C0-38C0-264F-93A2-AE9E798AFF53}" srcOrd="1" destOrd="0" presId="urn:microsoft.com/office/officeart/2008/layout/VerticalCurvedList"/>
    <dgm:cxn modelId="{951C8AEF-D241-184F-BD1F-EA5BEE1FBF56}" type="presParOf" srcId="{3D40FAF7-65CA-4443-A8DA-F8A76E8A9C47}" destId="{26EF389B-E062-464B-8CB7-BA5C0D59B0DE}" srcOrd="2" destOrd="0" presId="urn:microsoft.com/office/officeart/2008/layout/VerticalCurvedList"/>
    <dgm:cxn modelId="{3ADC2787-699D-A84F-88FE-F8A0132BEA19}" type="presParOf" srcId="{3D40FAF7-65CA-4443-A8DA-F8A76E8A9C47}" destId="{10F1F02F-2672-AC42-8121-6B4EB53BC42D}" srcOrd="3" destOrd="0" presId="urn:microsoft.com/office/officeart/2008/layout/VerticalCurvedList"/>
    <dgm:cxn modelId="{E3F09F49-FD20-9D4B-9E82-9B82A2D71D52}" type="presParOf" srcId="{0794CC26-5F03-F847-A847-E8BE6C9CE29E}" destId="{EE19DB01-FC11-CC4D-8420-A975C5258C5F}" srcOrd="1" destOrd="0" presId="urn:microsoft.com/office/officeart/2008/layout/VerticalCurvedList"/>
    <dgm:cxn modelId="{9663A3E9-C240-4544-BD5C-A23E26E21A37}" type="presParOf" srcId="{0794CC26-5F03-F847-A847-E8BE6C9CE29E}" destId="{69E66734-7400-8145-A9EE-80FD457AF0DB}" srcOrd="2" destOrd="0" presId="urn:microsoft.com/office/officeart/2008/layout/VerticalCurvedList"/>
    <dgm:cxn modelId="{CE56A758-C18D-6744-8AB2-1754EA36D70B}" type="presParOf" srcId="{69E66734-7400-8145-A9EE-80FD457AF0DB}" destId="{91681516-941C-2B42-A9F4-787D86860BD0}" srcOrd="0" destOrd="0" presId="urn:microsoft.com/office/officeart/2008/layout/VerticalCurvedList"/>
    <dgm:cxn modelId="{F17B7C2A-3C8F-D946-9275-3926BE00E2C0}" type="presParOf" srcId="{0794CC26-5F03-F847-A847-E8BE6C9CE29E}" destId="{B0B3D690-E846-9F4B-BF4B-B42EA683E934}" srcOrd="3" destOrd="0" presId="urn:microsoft.com/office/officeart/2008/layout/VerticalCurvedList"/>
    <dgm:cxn modelId="{C86EFC86-8934-C643-BCA6-FAD551F4D6F2}" type="presParOf" srcId="{0794CC26-5F03-F847-A847-E8BE6C9CE29E}" destId="{F8AE501C-3425-C846-BD09-9201C6F9CB74}" srcOrd="4" destOrd="0" presId="urn:microsoft.com/office/officeart/2008/layout/VerticalCurvedList"/>
    <dgm:cxn modelId="{B6135563-8E4B-EF47-8B0C-F20BA5888469}" type="presParOf" srcId="{F8AE501C-3425-C846-BD09-9201C6F9CB74}" destId="{E5721BE6-D5FA-C64C-9988-69797436164A}" srcOrd="0" destOrd="0" presId="urn:microsoft.com/office/officeart/2008/layout/VerticalCurvedList"/>
    <dgm:cxn modelId="{262D8817-942A-704F-94AC-E0BB7004D9C6}" type="presParOf" srcId="{0794CC26-5F03-F847-A847-E8BE6C9CE29E}" destId="{FBCF3F8B-82D8-744B-A951-FD2F8DC145DD}" srcOrd="5" destOrd="0" presId="urn:microsoft.com/office/officeart/2008/layout/VerticalCurvedList"/>
    <dgm:cxn modelId="{7BBDC0E1-7BE0-E44E-A13C-6B8C08E25A92}" type="presParOf" srcId="{0794CC26-5F03-F847-A847-E8BE6C9CE29E}" destId="{C3E8DF05-E91A-C148-9460-CDF58AB0F169}" srcOrd="6" destOrd="0" presId="urn:microsoft.com/office/officeart/2008/layout/VerticalCurvedList"/>
    <dgm:cxn modelId="{7FD60E9C-B4E4-5249-96F2-F0652C5DF704}" type="presParOf" srcId="{C3E8DF05-E91A-C148-9460-CDF58AB0F169}" destId="{CA21276C-BB2B-F44D-9A3A-E56C5EA62D2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57BE55-CD33-B24B-A47F-B72C53E8DA42}" type="doc">
      <dgm:prSet loTypeId="urn:microsoft.com/office/officeart/2005/8/layout/pyramid2" loCatId="" qsTypeId="urn:microsoft.com/office/officeart/2005/8/quickstyle/simple2" qsCatId="simple" csTypeId="urn:microsoft.com/office/officeart/2005/8/colors/colorful5" csCatId="colorful" phldr="1"/>
      <dgm:spPr/>
    </dgm:pt>
    <dgm:pt modelId="{14070ED8-1348-5640-94E7-08180C8DE122}">
      <dgm:prSet phldrT="[Text]"/>
      <dgm:spPr>
        <a:ln>
          <a:solidFill>
            <a:srgbClr val="EE4720"/>
          </a:solidFill>
        </a:ln>
      </dgm:spPr>
      <dgm:t>
        <a:bodyPr/>
        <a:lstStyle/>
        <a:p>
          <a:r>
            <a:rPr lang="en-US" altLang="en-US" b="0" i="0" dirty="0">
              <a:latin typeface="Glober" pitchFamily="2" charset="77"/>
            </a:rPr>
            <a:t>The most effective interventions in reducing recidivism among medium and high risk persons:</a:t>
          </a:r>
          <a:endParaRPr lang="en-US" b="0" i="0" dirty="0">
            <a:latin typeface="Glober" pitchFamily="2" charset="77"/>
          </a:endParaRPr>
        </a:p>
      </dgm:t>
    </dgm:pt>
    <dgm:pt modelId="{A220804F-9248-AD4D-8B3E-BD596A968454}" type="parTrans" cxnId="{85B289DD-9D15-ED4B-A1A3-00DB0131E8C4}">
      <dgm:prSet/>
      <dgm:spPr/>
      <dgm:t>
        <a:bodyPr/>
        <a:lstStyle/>
        <a:p>
          <a:endParaRPr lang="en-US"/>
        </a:p>
      </dgm:t>
    </dgm:pt>
    <dgm:pt modelId="{C3E1F26B-1AF0-314C-BEBE-AB08E46D0BCD}" type="sibTrans" cxnId="{85B289DD-9D15-ED4B-A1A3-00DB0131E8C4}">
      <dgm:prSet/>
      <dgm:spPr/>
      <dgm:t>
        <a:bodyPr/>
        <a:lstStyle/>
        <a:p>
          <a:endParaRPr lang="en-US"/>
        </a:p>
      </dgm:t>
    </dgm:pt>
    <dgm:pt modelId="{CBAB00C5-6B39-494D-A5E7-41F08B851AED}">
      <dgm:prSet/>
      <dgm:spPr>
        <a:ln>
          <a:solidFill>
            <a:srgbClr val="EE4720"/>
          </a:solidFill>
        </a:ln>
      </dgm:spPr>
      <dgm:t>
        <a:bodyPr/>
        <a:lstStyle/>
        <a:p>
          <a:r>
            <a:rPr lang="en-US" altLang="en-US" b="0" i="0" dirty="0">
              <a:latin typeface="Glober" pitchFamily="2" charset="77"/>
            </a:rPr>
            <a:t>target the person’s most critical risk factors, and </a:t>
          </a:r>
        </a:p>
      </dgm:t>
    </dgm:pt>
    <dgm:pt modelId="{E89E0971-F71D-5C44-8235-A61FB7BC4B4D}" type="parTrans" cxnId="{D4E880B0-ABB2-C04B-BA03-469C09A94A3F}">
      <dgm:prSet/>
      <dgm:spPr/>
      <dgm:t>
        <a:bodyPr/>
        <a:lstStyle/>
        <a:p>
          <a:endParaRPr lang="en-US"/>
        </a:p>
      </dgm:t>
    </dgm:pt>
    <dgm:pt modelId="{97E5F1EB-F798-FF43-BE19-2D774A3DA7A2}" type="sibTrans" cxnId="{D4E880B0-ABB2-C04B-BA03-469C09A94A3F}">
      <dgm:prSet/>
      <dgm:spPr/>
      <dgm:t>
        <a:bodyPr/>
        <a:lstStyle/>
        <a:p>
          <a:endParaRPr lang="en-US"/>
        </a:p>
      </dgm:t>
    </dgm:pt>
    <dgm:pt modelId="{D6DDDE28-6815-E24E-BE78-E80FD094838A}">
      <dgm:prSet/>
      <dgm:spPr>
        <a:ln>
          <a:solidFill>
            <a:srgbClr val="EE4720"/>
          </a:solidFill>
        </a:ln>
      </dgm:spPr>
      <dgm:t>
        <a:bodyPr/>
        <a:lstStyle/>
        <a:p>
          <a:r>
            <a:rPr lang="en-US" altLang="en-US" b="0" i="0" dirty="0">
              <a:latin typeface="Glober" pitchFamily="2" charset="77"/>
            </a:rPr>
            <a:t>utilize behavioral and cognitive behavioral strategies</a:t>
          </a:r>
        </a:p>
      </dgm:t>
    </dgm:pt>
    <dgm:pt modelId="{8457C129-C9CD-554C-8675-35B5F40BBE15}" type="parTrans" cxnId="{906DA6DC-2171-2840-BE52-1D10A502088D}">
      <dgm:prSet/>
      <dgm:spPr/>
      <dgm:t>
        <a:bodyPr/>
        <a:lstStyle/>
        <a:p>
          <a:endParaRPr lang="en-US"/>
        </a:p>
      </dgm:t>
    </dgm:pt>
    <dgm:pt modelId="{6408AD4D-695E-114F-9295-886116D833A7}" type="sibTrans" cxnId="{906DA6DC-2171-2840-BE52-1D10A502088D}">
      <dgm:prSet/>
      <dgm:spPr/>
      <dgm:t>
        <a:bodyPr/>
        <a:lstStyle/>
        <a:p>
          <a:endParaRPr lang="en-US"/>
        </a:p>
      </dgm:t>
    </dgm:pt>
    <dgm:pt modelId="{A30A78A5-1CC0-7D41-9484-68833240B2DE}" type="pres">
      <dgm:prSet presAssocID="{3257BE55-CD33-B24B-A47F-B72C53E8DA42}" presName="compositeShape" presStyleCnt="0">
        <dgm:presLayoutVars>
          <dgm:dir/>
          <dgm:resizeHandles/>
        </dgm:presLayoutVars>
      </dgm:prSet>
      <dgm:spPr/>
    </dgm:pt>
    <dgm:pt modelId="{BFC1336B-78C3-7249-9EB1-969235FC4606}" type="pres">
      <dgm:prSet presAssocID="{3257BE55-CD33-B24B-A47F-B72C53E8DA42}" presName="pyramid" presStyleLbl="node1" presStyleIdx="0" presStyleCnt="1"/>
      <dgm:spPr>
        <a:solidFill>
          <a:srgbClr val="163258"/>
        </a:solidFill>
      </dgm:spPr>
    </dgm:pt>
    <dgm:pt modelId="{D0AFE5E3-2A36-664C-86BF-CA7A515E801C}" type="pres">
      <dgm:prSet presAssocID="{3257BE55-CD33-B24B-A47F-B72C53E8DA42}" presName="theList" presStyleCnt="0"/>
      <dgm:spPr/>
    </dgm:pt>
    <dgm:pt modelId="{D8625381-1916-F64E-AE13-1AE96B22D84C}" type="pres">
      <dgm:prSet presAssocID="{14070ED8-1348-5640-94E7-08180C8DE122}" presName="aNode" presStyleLbl="fgAcc1" presStyleIdx="0" presStyleCnt="1">
        <dgm:presLayoutVars>
          <dgm:bulletEnabled val="1"/>
        </dgm:presLayoutVars>
      </dgm:prSet>
      <dgm:spPr/>
    </dgm:pt>
    <dgm:pt modelId="{95599658-82E1-DF4C-86B1-D417182654F5}" type="pres">
      <dgm:prSet presAssocID="{14070ED8-1348-5640-94E7-08180C8DE122}" presName="aSpace" presStyleCnt="0"/>
      <dgm:spPr/>
    </dgm:pt>
  </dgm:ptLst>
  <dgm:cxnLst>
    <dgm:cxn modelId="{5FF0797B-27EA-DC48-9CF4-4D18BE41FF0B}" type="presOf" srcId="{D6DDDE28-6815-E24E-BE78-E80FD094838A}" destId="{D8625381-1916-F64E-AE13-1AE96B22D84C}" srcOrd="0" destOrd="2" presId="urn:microsoft.com/office/officeart/2005/8/layout/pyramid2"/>
    <dgm:cxn modelId="{D4E880B0-ABB2-C04B-BA03-469C09A94A3F}" srcId="{14070ED8-1348-5640-94E7-08180C8DE122}" destId="{CBAB00C5-6B39-494D-A5E7-41F08B851AED}" srcOrd="0" destOrd="0" parTransId="{E89E0971-F71D-5C44-8235-A61FB7BC4B4D}" sibTransId="{97E5F1EB-F798-FF43-BE19-2D774A3DA7A2}"/>
    <dgm:cxn modelId="{43EDB9CB-F4CE-7542-90A1-4FC900A98E5C}" type="presOf" srcId="{3257BE55-CD33-B24B-A47F-B72C53E8DA42}" destId="{A30A78A5-1CC0-7D41-9484-68833240B2DE}" srcOrd="0" destOrd="0" presId="urn:microsoft.com/office/officeart/2005/8/layout/pyramid2"/>
    <dgm:cxn modelId="{906DA6DC-2171-2840-BE52-1D10A502088D}" srcId="{14070ED8-1348-5640-94E7-08180C8DE122}" destId="{D6DDDE28-6815-E24E-BE78-E80FD094838A}" srcOrd="1" destOrd="0" parTransId="{8457C129-C9CD-554C-8675-35B5F40BBE15}" sibTransId="{6408AD4D-695E-114F-9295-886116D833A7}"/>
    <dgm:cxn modelId="{85B289DD-9D15-ED4B-A1A3-00DB0131E8C4}" srcId="{3257BE55-CD33-B24B-A47F-B72C53E8DA42}" destId="{14070ED8-1348-5640-94E7-08180C8DE122}" srcOrd="0" destOrd="0" parTransId="{A220804F-9248-AD4D-8B3E-BD596A968454}" sibTransId="{C3E1F26B-1AF0-314C-BEBE-AB08E46D0BCD}"/>
    <dgm:cxn modelId="{A79A71E4-DC17-294B-AB94-9014001459B9}" type="presOf" srcId="{CBAB00C5-6B39-494D-A5E7-41F08B851AED}" destId="{D8625381-1916-F64E-AE13-1AE96B22D84C}" srcOrd="0" destOrd="1" presId="urn:microsoft.com/office/officeart/2005/8/layout/pyramid2"/>
    <dgm:cxn modelId="{3C6E3BF8-D648-5946-9620-15EB796ABF20}" type="presOf" srcId="{14070ED8-1348-5640-94E7-08180C8DE122}" destId="{D8625381-1916-F64E-AE13-1AE96B22D84C}" srcOrd="0" destOrd="0" presId="urn:microsoft.com/office/officeart/2005/8/layout/pyramid2"/>
    <dgm:cxn modelId="{46CAEEE5-B45E-1B4C-99CA-0EA9F76B72C9}" type="presParOf" srcId="{A30A78A5-1CC0-7D41-9484-68833240B2DE}" destId="{BFC1336B-78C3-7249-9EB1-969235FC4606}" srcOrd="0" destOrd="0" presId="urn:microsoft.com/office/officeart/2005/8/layout/pyramid2"/>
    <dgm:cxn modelId="{5C8A5C66-3C8F-724A-8267-8FC2A962D706}" type="presParOf" srcId="{A30A78A5-1CC0-7D41-9484-68833240B2DE}" destId="{D0AFE5E3-2A36-664C-86BF-CA7A515E801C}" srcOrd="1" destOrd="0" presId="urn:microsoft.com/office/officeart/2005/8/layout/pyramid2"/>
    <dgm:cxn modelId="{5E82E4E5-46C6-6E42-A3A9-E002E41B8B9D}" type="presParOf" srcId="{D0AFE5E3-2A36-664C-86BF-CA7A515E801C}" destId="{D8625381-1916-F64E-AE13-1AE96B22D84C}" srcOrd="0" destOrd="0" presId="urn:microsoft.com/office/officeart/2005/8/layout/pyramid2"/>
    <dgm:cxn modelId="{870EBB5A-98C2-E343-ADE8-737A2E6A24EE}" type="presParOf" srcId="{D0AFE5E3-2A36-664C-86BF-CA7A515E801C}" destId="{95599658-82E1-DF4C-86B1-D417182654F5}" srcOrd="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8BA9037-50A2-1D4B-BC3F-5682C76A2C7C}" type="doc">
      <dgm:prSet loTypeId="urn:microsoft.com/office/officeart/2008/layout/SquareAccentList" loCatId="" qsTypeId="urn:microsoft.com/office/officeart/2005/8/quickstyle/simple1" qsCatId="simple" csTypeId="urn:microsoft.com/office/officeart/2005/8/colors/accent1_2" csCatId="accent1" phldr="1"/>
      <dgm:spPr/>
      <dgm:t>
        <a:bodyPr/>
        <a:lstStyle/>
        <a:p>
          <a:endParaRPr lang="en-US"/>
        </a:p>
      </dgm:t>
    </dgm:pt>
    <dgm:pt modelId="{1ADF7531-8AE2-9744-A002-A91CC08F62D0}">
      <dgm:prSet phldrT="[Text]" custT="1"/>
      <dgm:spPr/>
      <dgm:t>
        <a:bodyPr/>
        <a:lstStyle/>
        <a:p>
          <a:pPr algn="ctr"/>
          <a:r>
            <a:rPr lang="en-US" sz="3200" b="0" i="0" dirty="0">
              <a:latin typeface="Glober" pitchFamily="2" charset="77"/>
            </a:rPr>
            <a:t>Positive / Pro-social behaviors</a:t>
          </a:r>
        </a:p>
      </dgm:t>
    </dgm:pt>
    <dgm:pt modelId="{21DEA55E-3748-BB4B-B83D-C6F70C97C945}" type="parTrans" cxnId="{B7DA3D32-A40D-0E41-8B5B-7C39E1BEBA59}">
      <dgm:prSet/>
      <dgm:spPr/>
      <dgm:t>
        <a:bodyPr/>
        <a:lstStyle/>
        <a:p>
          <a:endParaRPr lang="en-US" sz="2400" b="0" i="0">
            <a:latin typeface="Glober" pitchFamily="2" charset="77"/>
          </a:endParaRPr>
        </a:p>
      </dgm:t>
    </dgm:pt>
    <dgm:pt modelId="{BBD3411A-3329-7743-B6AA-338F72B94718}" type="sibTrans" cxnId="{B7DA3D32-A40D-0E41-8B5B-7C39E1BEBA59}">
      <dgm:prSet/>
      <dgm:spPr/>
      <dgm:t>
        <a:bodyPr/>
        <a:lstStyle/>
        <a:p>
          <a:endParaRPr lang="en-US" sz="2400" b="0" i="0">
            <a:latin typeface="Glober" pitchFamily="2" charset="77"/>
          </a:endParaRPr>
        </a:p>
      </dgm:t>
    </dgm:pt>
    <dgm:pt modelId="{5FE2945D-56FA-0446-ABA2-0527453A7F7D}">
      <dgm:prSet phldrT="[Text]" custT="1"/>
      <dgm:spPr/>
      <dgm:t>
        <a:bodyPr/>
        <a:lstStyle/>
        <a:p>
          <a:r>
            <a:rPr lang="en-US" sz="2400" b="0" i="0" dirty="0">
              <a:latin typeface="Glober" pitchFamily="2" charset="77"/>
            </a:rPr>
            <a:t>Rewards</a:t>
          </a:r>
        </a:p>
      </dgm:t>
    </dgm:pt>
    <dgm:pt modelId="{427BBF07-2635-5E4A-A6FF-33E598DA692E}" type="parTrans" cxnId="{81E2B022-5023-7F4B-9007-4613DAD3636D}">
      <dgm:prSet/>
      <dgm:spPr/>
      <dgm:t>
        <a:bodyPr/>
        <a:lstStyle/>
        <a:p>
          <a:endParaRPr lang="en-US" sz="2400" b="0" i="0">
            <a:latin typeface="Glober" pitchFamily="2" charset="77"/>
          </a:endParaRPr>
        </a:p>
      </dgm:t>
    </dgm:pt>
    <dgm:pt modelId="{7382A1C4-9125-2148-82CB-DFB006F167AD}" type="sibTrans" cxnId="{81E2B022-5023-7F4B-9007-4613DAD3636D}">
      <dgm:prSet/>
      <dgm:spPr/>
      <dgm:t>
        <a:bodyPr/>
        <a:lstStyle/>
        <a:p>
          <a:endParaRPr lang="en-US" sz="2400" b="0" i="0">
            <a:latin typeface="Glober" pitchFamily="2" charset="77"/>
          </a:endParaRPr>
        </a:p>
      </dgm:t>
    </dgm:pt>
    <dgm:pt modelId="{0CC7A73B-60B3-C644-ADA3-A91A5A255B6C}">
      <dgm:prSet phldrT="[Text]" custT="1"/>
      <dgm:spPr/>
      <dgm:t>
        <a:bodyPr/>
        <a:lstStyle/>
        <a:p>
          <a:r>
            <a:rPr lang="en-US" sz="2400" b="0" i="0" dirty="0">
              <a:latin typeface="Glober" pitchFamily="2" charset="77"/>
            </a:rPr>
            <a:t>Reinforcement</a:t>
          </a:r>
        </a:p>
      </dgm:t>
    </dgm:pt>
    <dgm:pt modelId="{F126AB3B-C5FB-7D46-8B5B-4661F0E29200}" type="parTrans" cxnId="{3B5E2F0F-AFB4-AD48-B14F-7E6947018F7B}">
      <dgm:prSet/>
      <dgm:spPr/>
      <dgm:t>
        <a:bodyPr/>
        <a:lstStyle/>
        <a:p>
          <a:endParaRPr lang="en-US" sz="2400" b="0" i="0">
            <a:latin typeface="Glober" pitchFamily="2" charset="77"/>
          </a:endParaRPr>
        </a:p>
      </dgm:t>
    </dgm:pt>
    <dgm:pt modelId="{29939F4F-7F01-6143-BAD8-D28701DB4477}" type="sibTrans" cxnId="{3B5E2F0F-AFB4-AD48-B14F-7E6947018F7B}">
      <dgm:prSet/>
      <dgm:spPr/>
      <dgm:t>
        <a:bodyPr/>
        <a:lstStyle/>
        <a:p>
          <a:endParaRPr lang="en-US" sz="2400" b="0" i="0">
            <a:latin typeface="Glober" pitchFamily="2" charset="77"/>
          </a:endParaRPr>
        </a:p>
      </dgm:t>
    </dgm:pt>
    <dgm:pt modelId="{FAAA526A-4F45-934D-A41B-41552ED8C4B2}">
      <dgm:prSet phldrT="[Text]" custT="1"/>
      <dgm:spPr/>
      <dgm:t>
        <a:bodyPr/>
        <a:lstStyle/>
        <a:p>
          <a:r>
            <a:rPr lang="en-US" sz="2400" b="0" i="0" dirty="0">
              <a:latin typeface="Glober" pitchFamily="2" charset="77"/>
            </a:rPr>
            <a:t>Incentives</a:t>
          </a:r>
        </a:p>
      </dgm:t>
    </dgm:pt>
    <dgm:pt modelId="{258FA371-D8AF-AA4D-81D7-4B6E3CAE518C}" type="parTrans" cxnId="{11B156C4-EC2C-D44A-9EF2-0C0207803CA4}">
      <dgm:prSet/>
      <dgm:spPr/>
      <dgm:t>
        <a:bodyPr/>
        <a:lstStyle/>
        <a:p>
          <a:endParaRPr lang="en-US" sz="2400" b="0" i="0">
            <a:latin typeface="Glober" pitchFamily="2" charset="77"/>
          </a:endParaRPr>
        </a:p>
      </dgm:t>
    </dgm:pt>
    <dgm:pt modelId="{C10DB48C-0935-1F47-A287-1AB6F20FEB1A}" type="sibTrans" cxnId="{11B156C4-EC2C-D44A-9EF2-0C0207803CA4}">
      <dgm:prSet/>
      <dgm:spPr/>
      <dgm:t>
        <a:bodyPr/>
        <a:lstStyle/>
        <a:p>
          <a:endParaRPr lang="en-US" sz="2400" b="0" i="0">
            <a:latin typeface="Glober" pitchFamily="2" charset="77"/>
          </a:endParaRPr>
        </a:p>
      </dgm:t>
    </dgm:pt>
    <dgm:pt modelId="{D54A238C-DFC0-AC4A-BA07-D8B885E9AF15}">
      <dgm:prSet phldrT="[Text]" custT="1"/>
      <dgm:spPr/>
      <dgm:t>
        <a:bodyPr/>
        <a:lstStyle/>
        <a:p>
          <a:pPr algn="ctr"/>
          <a:r>
            <a:rPr lang="en-US" sz="3200" b="0" i="0" dirty="0">
              <a:latin typeface="Glober" pitchFamily="2" charset="77"/>
            </a:rPr>
            <a:t>Negative / Anti-social behaviors</a:t>
          </a:r>
        </a:p>
      </dgm:t>
    </dgm:pt>
    <dgm:pt modelId="{9DB706C6-E845-4049-BA72-66DA70D1D6ED}" type="parTrans" cxnId="{C3131353-DD93-124D-9C8D-28B7F68BD03E}">
      <dgm:prSet/>
      <dgm:spPr/>
      <dgm:t>
        <a:bodyPr/>
        <a:lstStyle/>
        <a:p>
          <a:endParaRPr lang="en-US" sz="2400" b="0" i="0">
            <a:latin typeface="Glober" pitchFamily="2" charset="77"/>
          </a:endParaRPr>
        </a:p>
      </dgm:t>
    </dgm:pt>
    <dgm:pt modelId="{CBF5A99C-1AE8-3D46-B243-6678E830514B}" type="sibTrans" cxnId="{C3131353-DD93-124D-9C8D-28B7F68BD03E}">
      <dgm:prSet/>
      <dgm:spPr/>
      <dgm:t>
        <a:bodyPr/>
        <a:lstStyle/>
        <a:p>
          <a:endParaRPr lang="en-US" sz="2400" b="0" i="0">
            <a:latin typeface="Glober" pitchFamily="2" charset="77"/>
          </a:endParaRPr>
        </a:p>
      </dgm:t>
    </dgm:pt>
    <dgm:pt modelId="{C4D18FCB-E302-FA49-9A39-B60742602D2B}">
      <dgm:prSet phldrT="[Text]" custT="1"/>
      <dgm:spPr/>
      <dgm:t>
        <a:bodyPr/>
        <a:lstStyle/>
        <a:p>
          <a:r>
            <a:rPr lang="en-US" sz="2400" b="0" i="0" dirty="0">
              <a:latin typeface="Glober" pitchFamily="2" charset="77"/>
            </a:rPr>
            <a:t>Swift, certain, and fair (SCF) sanctions</a:t>
          </a:r>
        </a:p>
      </dgm:t>
    </dgm:pt>
    <dgm:pt modelId="{286353D9-147A-BE43-965B-4474671C1837}" type="parTrans" cxnId="{F66454CD-348C-1D43-AB02-27968ABA130B}">
      <dgm:prSet/>
      <dgm:spPr/>
      <dgm:t>
        <a:bodyPr/>
        <a:lstStyle/>
        <a:p>
          <a:endParaRPr lang="en-US" sz="2400" b="0" i="0">
            <a:latin typeface="Glober" pitchFamily="2" charset="77"/>
          </a:endParaRPr>
        </a:p>
      </dgm:t>
    </dgm:pt>
    <dgm:pt modelId="{DEE7AF21-6EC5-044A-8AC0-0686C3C5C7E2}" type="sibTrans" cxnId="{F66454CD-348C-1D43-AB02-27968ABA130B}">
      <dgm:prSet/>
      <dgm:spPr/>
      <dgm:t>
        <a:bodyPr/>
        <a:lstStyle/>
        <a:p>
          <a:endParaRPr lang="en-US" sz="2400" b="0" i="0">
            <a:latin typeface="Glober" pitchFamily="2" charset="77"/>
          </a:endParaRPr>
        </a:p>
      </dgm:t>
    </dgm:pt>
    <dgm:pt modelId="{637A4AF1-2D58-6243-8C9F-E69B1D56E9B4}">
      <dgm:prSet phldrT="[Text]" custT="1"/>
      <dgm:spPr/>
      <dgm:t>
        <a:bodyPr/>
        <a:lstStyle/>
        <a:p>
          <a:r>
            <a:rPr lang="en-US" sz="2400" b="0" i="0" dirty="0">
              <a:latin typeface="Glober" pitchFamily="2" charset="77"/>
            </a:rPr>
            <a:t>Severe sanctions are often counter-productive</a:t>
          </a:r>
        </a:p>
      </dgm:t>
    </dgm:pt>
    <dgm:pt modelId="{13025E5F-E5E7-2E41-9BD2-EC4DB9AF1E69}" type="parTrans" cxnId="{8BCBE41B-D342-1F48-8D46-69C3667E6969}">
      <dgm:prSet/>
      <dgm:spPr/>
      <dgm:t>
        <a:bodyPr/>
        <a:lstStyle/>
        <a:p>
          <a:endParaRPr lang="en-US" sz="2400" b="0" i="0">
            <a:latin typeface="Glober" pitchFamily="2" charset="77"/>
          </a:endParaRPr>
        </a:p>
      </dgm:t>
    </dgm:pt>
    <dgm:pt modelId="{E36BB41D-64A7-D547-8C89-23C2EC559FC2}" type="sibTrans" cxnId="{8BCBE41B-D342-1F48-8D46-69C3667E6969}">
      <dgm:prSet/>
      <dgm:spPr/>
      <dgm:t>
        <a:bodyPr/>
        <a:lstStyle/>
        <a:p>
          <a:endParaRPr lang="en-US" sz="2400" b="0" i="0">
            <a:latin typeface="Glober" pitchFamily="2" charset="77"/>
          </a:endParaRPr>
        </a:p>
      </dgm:t>
    </dgm:pt>
    <dgm:pt modelId="{645DD65B-7E2F-8D4E-9C9B-E5D9F7774F3D}">
      <dgm:prSet phldrT="[Text]" custT="1"/>
      <dgm:spPr/>
      <dgm:t>
        <a:bodyPr/>
        <a:lstStyle/>
        <a:p>
          <a:r>
            <a:rPr lang="en-US" sz="2400" b="0" i="0" dirty="0">
              <a:latin typeface="Glober" pitchFamily="2" charset="77"/>
            </a:rPr>
            <a:t>Therapeutic responses</a:t>
          </a:r>
        </a:p>
      </dgm:t>
    </dgm:pt>
    <dgm:pt modelId="{175899D3-BCB4-C047-A11C-750B6A331C32}" type="parTrans" cxnId="{EEF58754-26A7-8144-B0EF-EEB47D9056BD}">
      <dgm:prSet/>
      <dgm:spPr/>
      <dgm:t>
        <a:bodyPr/>
        <a:lstStyle/>
        <a:p>
          <a:endParaRPr lang="en-US" sz="2400" b="0" i="0">
            <a:latin typeface="Glober" pitchFamily="2" charset="77"/>
          </a:endParaRPr>
        </a:p>
      </dgm:t>
    </dgm:pt>
    <dgm:pt modelId="{8A5C23DB-1A93-0440-844E-3FE61CE8E579}" type="sibTrans" cxnId="{EEF58754-26A7-8144-B0EF-EEB47D9056BD}">
      <dgm:prSet/>
      <dgm:spPr/>
      <dgm:t>
        <a:bodyPr/>
        <a:lstStyle/>
        <a:p>
          <a:endParaRPr lang="en-US" sz="2400" b="0" i="0">
            <a:latin typeface="Glober" pitchFamily="2" charset="77"/>
          </a:endParaRPr>
        </a:p>
      </dgm:t>
    </dgm:pt>
    <dgm:pt modelId="{8101F039-FEC2-8B41-AA51-C321F0ADF2DA}" type="pres">
      <dgm:prSet presAssocID="{68BA9037-50A2-1D4B-BC3F-5682C76A2C7C}" presName="layout" presStyleCnt="0">
        <dgm:presLayoutVars>
          <dgm:chMax/>
          <dgm:chPref/>
          <dgm:dir/>
          <dgm:resizeHandles/>
        </dgm:presLayoutVars>
      </dgm:prSet>
      <dgm:spPr/>
    </dgm:pt>
    <dgm:pt modelId="{8FE9395B-B4CA-104C-996B-48F7E509E3FA}" type="pres">
      <dgm:prSet presAssocID="{1ADF7531-8AE2-9744-A002-A91CC08F62D0}" presName="root" presStyleCnt="0">
        <dgm:presLayoutVars>
          <dgm:chMax/>
          <dgm:chPref/>
        </dgm:presLayoutVars>
      </dgm:prSet>
      <dgm:spPr/>
    </dgm:pt>
    <dgm:pt modelId="{EB19A761-E073-4E41-92D7-522D70E6DB96}" type="pres">
      <dgm:prSet presAssocID="{1ADF7531-8AE2-9744-A002-A91CC08F62D0}" presName="rootComposite" presStyleCnt="0">
        <dgm:presLayoutVars/>
      </dgm:prSet>
      <dgm:spPr/>
    </dgm:pt>
    <dgm:pt modelId="{8B91F9F7-230D-3045-9F39-CB54B406C76E}" type="pres">
      <dgm:prSet presAssocID="{1ADF7531-8AE2-9744-A002-A91CC08F62D0}" presName="ParentAccent" presStyleLbl="alignNode1" presStyleIdx="0" presStyleCnt="2"/>
      <dgm:spPr>
        <a:solidFill>
          <a:srgbClr val="163258"/>
        </a:solidFill>
        <a:ln>
          <a:solidFill>
            <a:srgbClr val="EE4720"/>
          </a:solidFill>
        </a:ln>
      </dgm:spPr>
    </dgm:pt>
    <dgm:pt modelId="{B812108B-5FD5-3C4D-A7FB-C14CA27BAA3C}" type="pres">
      <dgm:prSet presAssocID="{1ADF7531-8AE2-9744-A002-A91CC08F62D0}" presName="ParentSmallAccent" presStyleLbl="fgAcc1" presStyleIdx="0" presStyleCnt="2"/>
      <dgm:spPr/>
    </dgm:pt>
    <dgm:pt modelId="{6F981926-1335-084E-BB53-44F519059060}" type="pres">
      <dgm:prSet presAssocID="{1ADF7531-8AE2-9744-A002-A91CC08F62D0}" presName="Parent" presStyleLbl="revTx" presStyleIdx="0" presStyleCnt="8">
        <dgm:presLayoutVars>
          <dgm:chMax/>
          <dgm:chPref val="4"/>
          <dgm:bulletEnabled val="1"/>
        </dgm:presLayoutVars>
      </dgm:prSet>
      <dgm:spPr/>
    </dgm:pt>
    <dgm:pt modelId="{BBCBB92D-4D78-004B-A35A-7FD8404F69BE}" type="pres">
      <dgm:prSet presAssocID="{1ADF7531-8AE2-9744-A002-A91CC08F62D0}" presName="childShape" presStyleCnt="0">
        <dgm:presLayoutVars>
          <dgm:chMax val="0"/>
          <dgm:chPref val="0"/>
        </dgm:presLayoutVars>
      </dgm:prSet>
      <dgm:spPr/>
    </dgm:pt>
    <dgm:pt modelId="{7CB467FC-CEFB-1142-B8B4-6134301FDF43}" type="pres">
      <dgm:prSet presAssocID="{5FE2945D-56FA-0446-ABA2-0527453A7F7D}" presName="childComposite" presStyleCnt="0">
        <dgm:presLayoutVars>
          <dgm:chMax val="0"/>
          <dgm:chPref val="0"/>
        </dgm:presLayoutVars>
      </dgm:prSet>
      <dgm:spPr/>
    </dgm:pt>
    <dgm:pt modelId="{C0F6B3DE-16D0-A44E-8995-BCDC6A5B5424}" type="pres">
      <dgm:prSet presAssocID="{5FE2945D-56FA-0446-ABA2-0527453A7F7D}" presName="ChildAccent" presStyleLbl="solidFgAcc1" presStyleIdx="0" presStyleCnt="6"/>
      <dgm:spPr>
        <a:ln>
          <a:solidFill>
            <a:srgbClr val="163258"/>
          </a:solidFill>
        </a:ln>
      </dgm:spPr>
    </dgm:pt>
    <dgm:pt modelId="{59C227AB-61C2-5147-B065-B57DAD4FA85D}" type="pres">
      <dgm:prSet presAssocID="{5FE2945D-56FA-0446-ABA2-0527453A7F7D}" presName="Child" presStyleLbl="revTx" presStyleIdx="1" presStyleCnt="8">
        <dgm:presLayoutVars>
          <dgm:chMax val="0"/>
          <dgm:chPref val="0"/>
          <dgm:bulletEnabled val="1"/>
        </dgm:presLayoutVars>
      </dgm:prSet>
      <dgm:spPr/>
    </dgm:pt>
    <dgm:pt modelId="{1D2F44FD-230A-104E-A498-D01BBAB17FA4}" type="pres">
      <dgm:prSet presAssocID="{0CC7A73B-60B3-C644-ADA3-A91A5A255B6C}" presName="childComposite" presStyleCnt="0">
        <dgm:presLayoutVars>
          <dgm:chMax val="0"/>
          <dgm:chPref val="0"/>
        </dgm:presLayoutVars>
      </dgm:prSet>
      <dgm:spPr/>
    </dgm:pt>
    <dgm:pt modelId="{771E3DDA-78F0-7942-ACB8-8FBE5E992BD9}" type="pres">
      <dgm:prSet presAssocID="{0CC7A73B-60B3-C644-ADA3-A91A5A255B6C}" presName="ChildAccent" presStyleLbl="solidFgAcc1" presStyleIdx="1" presStyleCnt="6"/>
      <dgm:spPr>
        <a:ln>
          <a:solidFill>
            <a:srgbClr val="163258"/>
          </a:solidFill>
        </a:ln>
      </dgm:spPr>
    </dgm:pt>
    <dgm:pt modelId="{17EC70FE-14EC-2D40-8958-2A4C4CBDE6A5}" type="pres">
      <dgm:prSet presAssocID="{0CC7A73B-60B3-C644-ADA3-A91A5A255B6C}" presName="Child" presStyleLbl="revTx" presStyleIdx="2" presStyleCnt="8">
        <dgm:presLayoutVars>
          <dgm:chMax val="0"/>
          <dgm:chPref val="0"/>
          <dgm:bulletEnabled val="1"/>
        </dgm:presLayoutVars>
      </dgm:prSet>
      <dgm:spPr/>
    </dgm:pt>
    <dgm:pt modelId="{E9E90FC3-B781-B040-8E62-D0301559197D}" type="pres">
      <dgm:prSet presAssocID="{FAAA526A-4F45-934D-A41B-41552ED8C4B2}" presName="childComposite" presStyleCnt="0">
        <dgm:presLayoutVars>
          <dgm:chMax val="0"/>
          <dgm:chPref val="0"/>
        </dgm:presLayoutVars>
      </dgm:prSet>
      <dgm:spPr/>
    </dgm:pt>
    <dgm:pt modelId="{6902925D-DCD0-054E-9677-DBC91A40AA77}" type="pres">
      <dgm:prSet presAssocID="{FAAA526A-4F45-934D-A41B-41552ED8C4B2}" presName="ChildAccent" presStyleLbl="solidFgAcc1" presStyleIdx="2" presStyleCnt="6"/>
      <dgm:spPr>
        <a:ln>
          <a:solidFill>
            <a:srgbClr val="163258"/>
          </a:solidFill>
        </a:ln>
      </dgm:spPr>
    </dgm:pt>
    <dgm:pt modelId="{EB17D33F-BC0B-124E-9D76-029C5010CAE9}" type="pres">
      <dgm:prSet presAssocID="{FAAA526A-4F45-934D-A41B-41552ED8C4B2}" presName="Child" presStyleLbl="revTx" presStyleIdx="3" presStyleCnt="8">
        <dgm:presLayoutVars>
          <dgm:chMax val="0"/>
          <dgm:chPref val="0"/>
          <dgm:bulletEnabled val="1"/>
        </dgm:presLayoutVars>
      </dgm:prSet>
      <dgm:spPr/>
    </dgm:pt>
    <dgm:pt modelId="{87C63897-2FC6-4948-96A4-C226DB54046D}" type="pres">
      <dgm:prSet presAssocID="{D54A238C-DFC0-AC4A-BA07-D8B885E9AF15}" presName="root" presStyleCnt="0">
        <dgm:presLayoutVars>
          <dgm:chMax/>
          <dgm:chPref/>
        </dgm:presLayoutVars>
      </dgm:prSet>
      <dgm:spPr/>
    </dgm:pt>
    <dgm:pt modelId="{4F8B4B06-238B-724E-A521-CFD3ABE03902}" type="pres">
      <dgm:prSet presAssocID="{D54A238C-DFC0-AC4A-BA07-D8B885E9AF15}" presName="rootComposite" presStyleCnt="0">
        <dgm:presLayoutVars/>
      </dgm:prSet>
      <dgm:spPr/>
    </dgm:pt>
    <dgm:pt modelId="{D6B63B16-2AFC-794F-9591-A2A0905FD7CD}" type="pres">
      <dgm:prSet presAssocID="{D54A238C-DFC0-AC4A-BA07-D8B885E9AF15}" presName="ParentAccent" presStyleLbl="alignNode1" presStyleIdx="1" presStyleCnt="2"/>
      <dgm:spPr>
        <a:solidFill>
          <a:srgbClr val="163258"/>
        </a:solidFill>
        <a:ln>
          <a:solidFill>
            <a:srgbClr val="EE4720"/>
          </a:solidFill>
        </a:ln>
      </dgm:spPr>
    </dgm:pt>
    <dgm:pt modelId="{377C5F19-A76A-C34B-912D-F453EF0869A9}" type="pres">
      <dgm:prSet presAssocID="{D54A238C-DFC0-AC4A-BA07-D8B885E9AF15}" presName="ParentSmallAccent" presStyleLbl="fgAcc1" presStyleIdx="1" presStyleCnt="2"/>
      <dgm:spPr/>
    </dgm:pt>
    <dgm:pt modelId="{078F21E1-A50C-BF4E-BA0C-04EE1671F4F9}" type="pres">
      <dgm:prSet presAssocID="{D54A238C-DFC0-AC4A-BA07-D8B885E9AF15}" presName="Parent" presStyleLbl="revTx" presStyleIdx="4" presStyleCnt="8">
        <dgm:presLayoutVars>
          <dgm:chMax/>
          <dgm:chPref val="4"/>
          <dgm:bulletEnabled val="1"/>
        </dgm:presLayoutVars>
      </dgm:prSet>
      <dgm:spPr/>
    </dgm:pt>
    <dgm:pt modelId="{5EA2FD2B-BDCF-7348-BF31-B209836F77D2}" type="pres">
      <dgm:prSet presAssocID="{D54A238C-DFC0-AC4A-BA07-D8B885E9AF15}" presName="childShape" presStyleCnt="0">
        <dgm:presLayoutVars>
          <dgm:chMax val="0"/>
          <dgm:chPref val="0"/>
        </dgm:presLayoutVars>
      </dgm:prSet>
      <dgm:spPr/>
    </dgm:pt>
    <dgm:pt modelId="{18926C17-3CEA-A64C-901E-D8561880D7A3}" type="pres">
      <dgm:prSet presAssocID="{C4D18FCB-E302-FA49-9A39-B60742602D2B}" presName="childComposite" presStyleCnt="0">
        <dgm:presLayoutVars>
          <dgm:chMax val="0"/>
          <dgm:chPref val="0"/>
        </dgm:presLayoutVars>
      </dgm:prSet>
      <dgm:spPr/>
    </dgm:pt>
    <dgm:pt modelId="{410B61A5-B52D-D949-A361-AC6B6660CB2B}" type="pres">
      <dgm:prSet presAssocID="{C4D18FCB-E302-FA49-9A39-B60742602D2B}" presName="ChildAccent" presStyleLbl="solidFgAcc1" presStyleIdx="3" presStyleCnt="6"/>
      <dgm:spPr>
        <a:ln>
          <a:solidFill>
            <a:srgbClr val="163258"/>
          </a:solidFill>
        </a:ln>
      </dgm:spPr>
    </dgm:pt>
    <dgm:pt modelId="{CE3D8162-FAF7-6548-9998-6730571DC94F}" type="pres">
      <dgm:prSet presAssocID="{C4D18FCB-E302-FA49-9A39-B60742602D2B}" presName="Child" presStyleLbl="revTx" presStyleIdx="5" presStyleCnt="8">
        <dgm:presLayoutVars>
          <dgm:chMax val="0"/>
          <dgm:chPref val="0"/>
          <dgm:bulletEnabled val="1"/>
        </dgm:presLayoutVars>
      </dgm:prSet>
      <dgm:spPr/>
    </dgm:pt>
    <dgm:pt modelId="{8F76065A-1048-9A46-BCB7-D653D7EA3D19}" type="pres">
      <dgm:prSet presAssocID="{637A4AF1-2D58-6243-8C9F-E69B1D56E9B4}" presName="childComposite" presStyleCnt="0">
        <dgm:presLayoutVars>
          <dgm:chMax val="0"/>
          <dgm:chPref val="0"/>
        </dgm:presLayoutVars>
      </dgm:prSet>
      <dgm:spPr/>
    </dgm:pt>
    <dgm:pt modelId="{17ABE5CC-FDD5-FB4A-8ED9-5726F3DCB4E4}" type="pres">
      <dgm:prSet presAssocID="{637A4AF1-2D58-6243-8C9F-E69B1D56E9B4}" presName="ChildAccent" presStyleLbl="solidFgAcc1" presStyleIdx="4" presStyleCnt="6"/>
      <dgm:spPr>
        <a:ln>
          <a:solidFill>
            <a:srgbClr val="163258"/>
          </a:solidFill>
        </a:ln>
      </dgm:spPr>
    </dgm:pt>
    <dgm:pt modelId="{44AC26EA-1FEA-2946-9F97-05BB57230572}" type="pres">
      <dgm:prSet presAssocID="{637A4AF1-2D58-6243-8C9F-E69B1D56E9B4}" presName="Child" presStyleLbl="revTx" presStyleIdx="6" presStyleCnt="8">
        <dgm:presLayoutVars>
          <dgm:chMax val="0"/>
          <dgm:chPref val="0"/>
          <dgm:bulletEnabled val="1"/>
        </dgm:presLayoutVars>
      </dgm:prSet>
      <dgm:spPr/>
    </dgm:pt>
    <dgm:pt modelId="{BD44D890-9306-414E-A98C-037C09C90856}" type="pres">
      <dgm:prSet presAssocID="{645DD65B-7E2F-8D4E-9C9B-E5D9F7774F3D}" presName="childComposite" presStyleCnt="0">
        <dgm:presLayoutVars>
          <dgm:chMax val="0"/>
          <dgm:chPref val="0"/>
        </dgm:presLayoutVars>
      </dgm:prSet>
      <dgm:spPr/>
    </dgm:pt>
    <dgm:pt modelId="{5C0F7C69-032D-4D4B-BB28-4FA6DC394895}" type="pres">
      <dgm:prSet presAssocID="{645DD65B-7E2F-8D4E-9C9B-E5D9F7774F3D}" presName="ChildAccent" presStyleLbl="solidFgAcc1" presStyleIdx="5" presStyleCnt="6"/>
      <dgm:spPr>
        <a:ln>
          <a:solidFill>
            <a:srgbClr val="163258"/>
          </a:solidFill>
        </a:ln>
      </dgm:spPr>
    </dgm:pt>
    <dgm:pt modelId="{98E2F6ED-3B96-4B47-818B-269DDE98B623}" type="pres">
      <dgm:prSet presAssocID="{645DD65B-7E2F-8D4E-9C9B-E5D9F7774F3D}" presName="Child" presStyleLbl="revTx" presStyleIdx="7" presStyleCnt="8">
        <dgm:presLayoutVars>
          <dgm:chMax val="0"/>
          <dgm:chPref val="0"/>
          <dgm:bulletEnabled val="1"/>
        </dgm:presLayoutVars>
      </dgm:prSet>
      <dgm:spPr/>
    </dgm:pt>
  </dgm:ptLst>
  <dgm:cxnLst>
    <dgm:cxn modelId="{3B5E2F0F-AFB4-AD48-B14F-7E6947018F7B}" srcId="{1ADF7531-8AE2-9744-A002-A91CC08F62D0}" destId="{0CC7A73B-60B3-C644-ADA3-A91A5A255B6C}" srcOrd="1" destOrd="0" parTransId="{F126AB3B-C5FB-7D46-8B5B-4661F0E29200}" sibTransId="{29939F4F-7F01-6143-BAD8-D28701DB4477}"/>
    <dgm:cxn modelId="{8BCBE41B-D342-1F48-8D46-69C3667E6969}" srcId="{D54A238C-DFC0-AC4A-BA07-D8B885E9AF15}" destId="{637A4AF1-2D58-6243-8C9F-E69B1D56E9B4}" srcOrd="1" destOrd="0" parTransId="{13025E5F-E5E7-2E41-9BD2-EC4DB9AF1E69}" sibTransId="{E36BB41D-64A7-D547-8C89-23C2EC559FC2}"/>
    <dgm:cxn modelId="{8DE1F01F-D712-294E-BFF3-B087274812D1}" type="presOf" srcId="{637A4AF1-2D58-6243-8C9F-E69B1D56E9B4}" destId="{44AC26EA-1FEA-2946-9F97-05BB57230572}" srcOrd="0" destOrd="0" presId="urn:microsoft.com/office/officeart/2008/layout/SquareAccentList"/>
    <dgm:cxn modelId="{81E2B022-5023-7F4B-9007-4613DAD3636D}" srcId="{1ADF7531-8AE2-9744-A002-A91CC08F62D0}" destId="{5FE2945D-56FA-0446-ABA2-0527453A7F7D}" srcOrd="0" destOrd="0" parTransId="{427BBF07-2635-5E4A-A6FF-33E598DA692E}" sibTransId="{7382A1C4-9125-2148-82CB-DFB006F167AD}"/>
    <dgm:cxn modelId="{05BE8327-10C5-3F49-A77E-30105BC29991}" type="presOf" srcId="{FAAA526A-4F45-934D-A41B-41552ED8C4B2}" destId="{EB17D33F-BC0B-124E-9D76-029C5010CAE9}" srcOrd="0" destOrd="0" presId="urn:microsoft.com/office/officeart/2008/layout/SquareAccentList"/>
    <dgm:cxn modelId="{B7DA3D32-A40D-0E41-8B5B-7C39E1BEBA59}" srcId="{68BA9037-50A2-1D4B-BC3F-5682C76A2C7C}" destId="{1ADF7531-8AE2-9744-A002-A91CC08F62D0}" srcOrd="0" destOrd="0" parTransId="{21DEA55E-3748-BB4B-B83D-C6F70C97C945}" sibTransId="{BBD3411A-3329-7743-B6AA-338F72B94718}"/>
    <dgm:cxn modelId="{C3131353-DD93-124D-9C8D-28B7F68BD03E}" srcId="{68BA9037-50A2-1D4B-BC3F-5682C76A2C7C}" destId="{D54A238C-DFC0-AC4A-BA07-D8B885E9AF15}" srcOrd="1" destOrd="0" parTransId="{9DB706C6-E845-4049-BA72-66DA70D1D6ED}" sibTransId="{CBF5A99C-1AE8-3D46-B243-6678E830514B}"/>
    <dgm:cxn modelId="{EEF58754-26A7-8144-B0EF-EEB47D9056BD}" srcId="{D54A238C-DFC0-AC4A-BA07-D8B885E9AF15}" destId="{645DD65B-7E2F-8D4E-9C9B-E5D9F7774F3D}" srcOrd="2" destOrd="0" parTransId="{175899D3-BCB4-C047-A11C-750B6A331C32}" sibTransId="{8A5C23DB-1A93-0440-844E-3FE61CE8E579}"/>
    <dgm:cxn modelId="{00B30ABB-CD02-5B41-9E29-F53D50B7CC99}" type="presOf" srcId="{1ADF7531-8AE2-9744-A002-A91CC08F62D0}" destId="{6F981926-1335-084E-BB53-44F519059060}" srcOrd="0" destOrd="0" presId="urn:microsoft.com/office/officeart/2008/layout/SquareAccentList"/>
    <dgm:cxn modelId="{11B156C4-EC2C-D44A-9EF2-0C0207803CA4}" srcId="{1ADF7531-8AE2-9744-A002-A91CC08F62D0}" destId="{FAAA526A-4F45-934D-A41B-41552ED8C4B2}" srcOrd="2" destOrd="0" parTransId="{258FA371-D8AF-AA4D-81D7-4B6E3CAE518C}" sibTransId="{C10DB48C-0935-1F47-A287-1AB6F20FEB1A}"/>
    <dgm:cxn modelId="{F66454CD-348C-1D43-AB02-27968ABA130B}" srcId="{D54A238C-DFC0-AC4A-BA07-D8B885E9AF15}" destId="{C4D18FCB-E302-FA49-9A39-B60742602D2B}" srcOrd="0" destOrd="0" parTransId="{286353D9-147A-BE43-965B-4474671C1837}" sibTransId="{DEE7AF21-6EC5-044A-8AC0-0686C3C5C7E2}"/>
    <dgm:cxn modelId="{892C4EEB-802A-2746-80F1-64D6FB35909F}" type="presOf" srcId="{5FE2945D-56FA-0446-ABA2-0527453A7F7D}" destId="{59C227AB-61C2-5147-B065-B57DAD4FA85D}" srcOrd="0" destOrd="0" presId="urn:microsoft.com/office/officeart/2008/layout/SquareAccentList"/>
    <dgm:cxn modelId="{2609C9EC-EDCC-5D44-A6A2-5F6A6CA5C7F4}" type="presOf" srcId="{D54A238C-DFC0-AC4A-BA07-D8B885E9AF15}" destId="{078F21E1-A50C-BF4E-BA0C-04EE1671F4F9}" srcOrd="0" destOrd="0" presId="urn:microsoft.com/office/officeart/2008/layout/SquareAccentList"/>
    <dgm:cxn modelId="{4A67E2F0-320F-824D-927C-1FB5B3BDCB63}" type="presOf" srcId="{645DD65B-7E2F-8D4E-9C9B-E5D9F7774F3D}" destId="{98E2F6ED-3B96-4B47-818B-269DDE98B623}" srcOrd="0" destOrd="0" presId="urn:microsoft.com/office/officeart/2008/layout/SquareAccentList"/>
    <dgm:cxn modelId="{A480FCF4-D9DC-DC4D-BCD9-AA5AB2BC27CA}" type="presOf" srcId="{C4D18FCB-E302-FA49-9A39-B60742602D2B}" destId="{CE3D8162-FAF7-6548-9998-6730571DC94F}" srcOrd="0" destOrd="0" presId="urn:microsoft.com/office/officeart/2008/layout/SquareAccentList"/>
    <dgm:cxn modelId="{C6132DF8-3AAA-B249-B607-48BFA46765FE}" type="presOf" srcId="{68BA9037-50A2-1D4B-BC3F-5682C76A2C7C}" destId="{8101F039-FEC2-8B41-AA51-C321F0ADF2DA}" srcOrd="0" destOrd="0" presId="urn:microsoft.com/office/officeart/2008/layout/SquareAccentList"/>
    <dgm:cxn modelId="{7422CAFF-DE79-A848-ACBB-6559CDC7FC16}" type="presOf" srcId="{0CC7A73B-60B3-C644-ADA3-A91A5A255B6C}" destId="{17EC70FE-14EC-2D40-8958-2A4C4CBDE6A5}" srcOrd="0" destOrd="0" presId="urn:microsoft.com/office/officeart/2008/layout/SquareAccentList"/>
    <dgm:cxn modelId="{802F915D-616A-7D4B-87F8-66F7F3A30BDC}" type="presParOf" srcId="{8101F039-FEC2-8B41-AA51-C321F0ADF2DA}" destId="{8FE9395B-B4CA-104C-996B-48F7E509E3FA}" srcOrd="0" destOrd="0" presId="urn:microsoft.com/office/officeart/2008/layout/SquareAccentList"/>
    <dgm:cxn modelId="{D873A623-DC44-0146-A4B7-CE71EB44C1D6}" type="presParOf" srcId="{8FE9395B-B4CA-104C-996B-48F7E509E3FA}" destId="{EB19A761-E073-4E41-92D7-522D70E6DB96}" srcOrd="0" destOrd="0" presId="urn:microsoft.com/office/officeart/2008/layout/SquareAccentList"/>
    <dgm:cxn modelId="{5CBCE23B-CAC0-8E4C-8876-9E2516DF13C8}" type="presParOf" srcId="{EB19A761-E073-4E41-92D7-522D70E6DB96}" destId="{8B91F9F7-230D-3045-9F39-CB54B406C76E}" srcOrd="0" destOrd="0" presId="urn:microsoft.com/office/officeart/2008/layout/SquareAccentList"/>
    <dgm:cxn modelId="{358D6BC2-D257-A845-9C76-625618A570E9}" type="presParOf" srcId="{EB19A761-E073-4E41-92D7-522D70E6DB96}" destId="{B812108B-5FD5-3C4D-A7FB-C14CA27BAA3C}" srcOrd="1" destOrd="0" presId="urn:microsoft.com/office/officeart/2008/layout/SquareAccentList"/>
    <dgm:cxn modelId="{19DE3DE5-24DA-144A-A3E6-0018D5C8B93C}" type="presParOf" srcId="{EB19A761-E073-4E41-92D7-522D70E6DB96}" destId="{6F981926-1335-084E-BB53-44F519059060}" srcOrd="2" destOrd="0" presId="urn:microsoft.com/office/officeart/2008/layout/SquareAccentList"/>
    <dgm:cxn modelId="{46501E70-2E23-3343-8D79-03B15E5ABB09}" type="presParOf" srcId="{8FE9395B-B4CA-104C-996B-48F7E509E3FA}" destId="{BBCBB92D-4D78-004B-A35A-7FD8404F69BE}" srcOrd="1" destOrd="0" presId="urn:microsoft.com/office/officeart/2008/layout/SquareAccentList"/>
    <dgm:cxn modelId="{D4AEBA85-C231-924E-8EC9-FE03318D52E3}" type="presParOf" srcId="{BBCBB92D-4D78-004B-A35A-7FD8404F69BE}" destId="{7CB467FC-CEFB-1142-B8B4-6134301FDF43}" srcOrd="0" destOrd="0" presId="urn:microsoft.com/office/officeart/2008/layout/SquareAccentList"/>
    <dgm:cxn modelId="{722F6AC3-F428-F749-8F9F-620B63B631F7}" type="presParOf" srcId="{7CB467FC-CEFB-1142-B8B4-6134301FDF43}" destId="{C0F6B3DE-16D0-A44E-8995-BCDC6A5B5424}" srcOrd="0" destOrd="0" presId="urn:microsoft.com/office/officeart/2008/layout/SquareAccentList"/>
    <dgm:cxn modelId="{6BD34B71-473D-CA40-A00D-9668D7CA4A00}" type="presParOf" srcId="{7CB467FC-CEFB-1142-B8B4-6134301FDF43}" destId="{59C227AB-61C2-5147-B065-B57DAD4FA85D}" srcOrd="1" destOrd="0" presId="urn:microsoft.com/office/officeart/2008/layout/SquareAccentList"/>
    <dgm:cxn modelId="{7240BF36-C234-1B48-A41C-9A0B4AFB0EB3}" type="presParOf" srcId="{BBCBB92D-4D78-004B-A35A-7FD8404F69BE}" destId="{1D2F44FD-230A-104E-A498-D01BBAB17FA4}" srcOrd="1" destOrd="0" presId="urn:microsoft.com/office/officeart/2008/layout/SquareAccentList"/>
    <dgm:cxn modelId="{1BEC473F-718D-534C-8703-1D0C9B0ECC63}" type="presParOf" srcId="{1D2F44FD-230A-104E-A498-D01BBAB17FA4}" destId="{771E3DDA-78F0-7942-ACB8-8FBE5E992BD9}" srcOrd="0" destOrd="0" presId="urn:microsoft.com/office/officeart/2008/layout/SquareAccentList"/>
    <dgm:cxn modelId="{D771CA19-A5EB-0F45-9AD1-0BBB7A46BA53}" type="presParOf" srcId="{1D2F44FD-230A-104E-A498-D01BBAB17FA4}" destId="{17EC70FE-14EC-2D40-8958-2A4C4CBDE6A5}" srcOrd="1" destOrd="0" presId="urn:microsoft.com/office/officeart/2008/layout/SquareAccentList"/>
    <dgm:cxn modelId="{B6A36DC1-BE68-0C4C-892E-BAC1916B06F0}" type="presParOf" srcId="{BBCBB92D-4D78-004B-A35A-7FD8404F69BE}" destId="{E9E90FC3-B781-B040-8E62-D0301559197D}" srcOrd="2" destOrd="0" presId="urn:microsoft.com/office/officeart/2008/layout/SquareAccentList"/>
    <dgm:cxn modelId="{3826DB10-ACAA-ED47-BF4C-979BDF4CBE29}" type="presParOf" srcId="{E9E90FC3-B781-B040-8E62-D0301559197D}" destId="{6902925D-DCD0-054E-9677-DBC91A40AA77}" srcOrd="0" destOrd="0" presId="urn:microsoft.com/office/officeart/2008/layout/SquareAccentList"/>
    <dgm:cxn modelId="{948997E7-2A5E-1740-9A04-96483746BD99}" type="presParOf" srcId="{E9E90FC3-B781-B040-8E62-D0301559197D}" destId="{EB17D33F-BC0B-124E-9D76-029C5010CAE9}" srcOrd="1" destOrd="0" presId="urn:microsoft.com/office/officeart/2008/layout/SquareAccentList"/>
    <dgm:cxn modelId="{20670666-5959-8E49-883A-6B3D690AE3D6}" type="presParOf" srcId="{8101F039-FEC2-8B41-AA51-C321F0ADF2DA}" destId="{87C63897-2FC6-4948-96A4-C226DB54046D}" srcOrd="1" destOrd="0" presId="urn:microsoft.com/office/officeart/2008/layout/SquareAccentList"/>
    <dgm:cxn modelId="{2A055BFF-B151-EA4E-AF53-256046B8B89B}" type="presParOf" srcId="{87C63897-2FC6-4948-96A4-C226DB54046D}" destId="{4F8B4B06-238B-724E-A521-CFD3ABE03902}" srcOrd="0" destOrd="0" presId="urn:microsoft.com/office/officeart/2008/layout/SquareAccentList"/>
    <dgm:cxn modelId="{C878ECC0-D8AF-D54D-B39E-9C759F7C435A}" type="presParOf" srcId="{4F8B4B06-238B-724E-A521-CFD3ABE03902}" destId="{D6B63B16-2AFC-794F-9591-A2A0905FD7CD}" srcOrd="0" destOrd="0" presId="urn:microsoft.com/office/officeart/2008/layout/SquareAccentList"/>
    <dgm:cxn modelId="{E747ADA5-5FE6-644A-8F3D-DE5D2C1E505D}" type="presParOf" srcId="{4F8B4B06-238B-724E-A521-CFD3ABE03902}" destId="{377C5F19-A76A-C34B-912D-F453EF0869A9}" srcOrd="1" destOrd="0" presId="urn:microsoft.com/office/officeart/2008/layout/SquareAccentList"/>
    <dgm:cxn modelId="{54F4CD80-22A9-6D4E-BFEE-400FCD945CAB}" type="presParOf" srcId="{4F8B4B06-238B-724E-A521-CFD3ABE03902}" destId="{078F21E1-A50C-BF4E-BA0C-04EE1671F4F9}" srcOrd="2" destOrd="0" presId="urn:microsoft.com/office/officeart/2008/layout/SquareAccentList"/>
    <dgm:cxn modelId="{997610BE-B944-1146-A323-9EDB41EFCF85}" type="presParOf" srcId="{87C63897-2FC6-4948-96A4-C226DB54046D}" destId="{5EA2FD2B-BDCF-7348-BF31-B209836F77D2}" srcOrd="1" destOrd="0" presId="urn:microsoft.com/office/officeart/2008/layout/SquareAccentList"/>
    <dgm:cxn modelId="{D919F9B8-9BAC-AF4A-ABBD-CAD05B6B17E4}" type="presParOf" srcId="{5EA2FD2B-BDCF-7348-BF31-B209836F77D2}" destId="{18926C17-3CEA-A64C-901E-D8561880D7A3}" srcOrd="0" destOrd="0" presId="urn:microsoft.com/office/officeart/2008/layout/SquareAccentList"/>
    <dgm:cxn modelId="{D4411631-CFC1-7D4D-B398-79AB53849FE1}" type="presParOf" srcId="{18926C17-3CEA-A64C-901E-D8561880D7A3}" destId="{410B61A5-B52D-D949-A361-AC6B6660CB2B}" srcOrd="0" destOrd="0" presId="urn:microsoft.com/office/officeart/2008/layout/SquareAccentList"/>
    <dgm:cxn modelId="{C8670D45-FD23-7C4E-9125-70369B0E3A7E}" type="presParOf" srcId="{18926C17-3CEA-A64C-901E-D8561880D7A3}" destId="{CE3D8162-FAF7-6548-9998-6730571DC94F}" srcOrd="1" destOrd="0" presId="urn:microsoft.com/office/officeart/2008/layout/SquareAccentList"/>
    <dgm:cxn modelId="{5B601658-513A-6448-880E-434D8FBD00DB}" type="presParOf" srcId="{5EA2FD2B-BDCF-7348-BF31-B209836F77D2}" destId="{8F76065A-1048-9A46-BCB7-D653D7EA3D19}" srcOrd="1" destOrd="0" presId="urn:microsoft.com/office/officeart/2008/layout/SquareAccentList"/>
    <dgm:cxn modelId="{84D9C9C9-07EA-0446-8011-1BB8DC23408A}" type="presParOf" srcId="{8F76065A-1048-9A46-BCB7-D653D7EA3D19}" destId="{17ABE5CC-FDD5-FB4A-8ED9-5726F3DCB4E4}" srcOrd="0" destOrd="0" presId="urn:microsoft.com/office/officeart/2008/layout/SquareAccentList"/>
    <dgm:cxn modelId="{68E0FA2C-DD03-1A42-B23B-55114341ECC1}" type="presParOf" srcId="{8F76065A-1048-9A46-BCB7-D653D7EA3D19}" destId="{44AC26EA-1FEA-2946-9F97-05BB57230572}" srcOrd="1" destOrd="0" presId="urn:microsoft.com/office/officeart/2008/layout/SquareAccentList"/>
    <dgm:cxn modelId="{14E221C2-065B-D04C-8100-085B9BF51BA7}" type="presParOf" srcId="{5EA2FD2B-BDCF-7348-BF31-B209836F77D2}" destId="{BD44D890-9306-414E-A98C-037C09C90856}" srcOrd="2" destOrd="0" presId="urn:microsoft.com/office/officeart/2008/layout/SquareAccentList"/>
    <dgm:cxn modelId="{FA97168A-64AE-054E-9822-AC87D143FB35}" type="presParOf" srcId="{BD44D890-9306-414E-A98C-037C09C90856}" destId="{5C0F7C69-032D-4D4B-BB28-4FA6DC394895}" srcOrd="0" destOrd="0" presId="urn:microsoft.com/office/officeart/2008/layout/SquareAccentList"/>
    <dgm:cxn modelId="{237D9DED-577F-B34E-A54B-D01DC5EFC7DD}" type="presParOf" srcId="{BD44D890-9306-414E-A98C-037C09C90856}" destId="{98E2F6ED-3B96-4B47-818B-269DDE98B623}"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99BE989-2229-4B1F-8FF5-ECA43CEDD42E}" type="doc">
      <dgm:prSet loTypeId="urn:microsoft.com/office/officeart/2008/layout/LinedList" loCatId="list" qsTypeId="urn:microsoft.com/office/officeart/2005/8/quickstyle/simple3" qsCatId="simple" csTypeId="urn:microsoft.com/office/officeart/2005/8/colors/accent0_3" csCatId="mainScheme" phldr="1"/>
      <dgm:spPr/>
      <dgm:t>
        <a:bodyPr/>
        <a:lstStyle/>
        <a:p>
          <a:endParaRPr lang="en-US"/>
        </a:p>
      </dgm:t>
    </dgm:pt>
    <dgm:pt modelId="{B8AD145B-7704-40CF-AB31-F106C297E3C6}">
      <dgm:prSet/>
      <dgm:spPr/>
      <dgm:t>
        <a:bodyPr/>
        <a:lstStyle/>
        <a:p>
          <a:pPr algn="just"/>
          <a:r>
            <a:rPr lang="en-US" b="1" i="0" baseline="0" dirty="0">
              <a:solidFill>
                <a:schemeClr val="bg1"/>
              </a:solidFill>
              <a:latin typeface="Glober" pitchFamily="2" charset="77"/>
            </a:rPr>
            <a:t>Although SCF is effective in shaping a person’s behavior, and promoting compliance, in the short-term, research indicates it is not effective in reducing recidivism in the long term after the person is no longer subject to the threat of sanctions </a:t>
          </a:r>
          <a:endParaRPr lang="en-US" b="1" i="0" dirty="0">
            <a:solidFill>
              <a:schemeClr val="bg1"/>
            </a:solidFill>
            <a:latin typeface="Glober" pitchFamily="2" charset="77"/>
          </a:endParaRPr>
        </a:p>
      </dgm:t>
    </dgm:pt>
    <dgm:pt modelId="{9A0E6300-B5E0-4CE4-8253-DCBDCD8E5C58}" type="parTrans" cxnId="{5CEBB4A4-E6D6-4C86-8E5C-1F792CA8AE02}">
      <dgm:prSet/>
      <dgm:spPr/>
      <dgm:t>
        <a:bodyPr/>
        <a:lstStyle/>
        <a:p>
          <a:pPr algn="just"/>
          <a:endParaRPr lang="en-US"/>
        </a:p>
      </dgm:t>
    </dgm:pt>
    <dgm:pt modelId="{2F019835-AF3A-4893-88D4-0A68AC95F029}" type="sibTrans" cxnId="{5CEBB4A4-E6D6-4C86-8E5C-1F792CA8AE02}">
      <dgm:prSet/>
      <dgm:spPr/>
      <dgm:t>
        <a:bodyPr/>
        <a:lstStyle/>
        <a:p>
          <a:pPr algn="just"/>
          <a:endParaRPr lang="en-US"/>
        </a:p>
      </dgm:t>
    </dgm:pt>
    <dgm:pt modelId="{BEC833FA-8155-47E3-81DF-86AEFF6E1F11}">
      <dgm:prSet/>
      <dgm:spPr/>
      <dgm:t>
        <a:bodyPr/>
        <a:lstStyle/>
        <a:p>
          <a:pPr algn="just"/>
          <a:r>
            <a:rPr lang="en-US" b="1" i="0" baseline="0" dirty="0">
              <a:solidFill>
                <a:schemeClr val="bg1"/>
              </a:solidFill>
              <a:latin typeface="Glober" pitchFamily="2" charset="77"/>
            </a:rPr>
            <a:t>Researchers also question whether incarceration is an appropriate initial sanction for a technical violation: “We know of no empirical basis for considering jail days an optimal response under an SCF approach….” (Hawken 2016; Kleiman 2016) </a:t>
          </a:r>
          <a:endParaRPr lang="en-US" b="1" i="0" dirty="0">
            <a:solidFill>
              <a:schemeClr val="bg1"/>
            </a:solidFill>
            <a:latin typeface="Glober" pitchFamily="2" charset="77"/>
          </a:endParaRPr>
        </a:p>
      </dgm:t>
    </dgm:pt>
    <dgm:pt modelId="{4801F13A-4CD4-49B4-AEC8-94DEF2BC2B89}" type="parTrans" cxnId="{65929BE5-B7C8-4817-A78F-B12848D9E1F6}">
      <dgm:prSet/>
      <dgm:spPr/>
      <dgm:t>
        <a:bodyPr/>
        <a:lstStyle/>
        <a:p>
          <a:pPr algn="just"/>
          <a:endParaRPr lang="en-US"/>
        </a:p>
      </dgm:t>
    </dgm:pt>
    <dgm:pt modelId="{BC862EC0-87D6-41A7-ACE5-84C75FE9B1D2}" type="sibTrans" cxnId="{65929BE5-B7C8-4817-A78F-B12848D9E1F6}">
      <dgm:prSet/>
      <dgm:spPr/>
      <dgm:t>
        <a:bodyPr/>
        <a:lstStyle/>
        <a:p>
          <a:pPr algn="just"/>
          <a:endParaRPr lang="en-US"/>
        </a:p>
      </dgm:t>
    </dgm:pt>
    <dgm:pt modelId="{8F8BF09A-83BD-4927-87D7-0FB572134693}">
      <dgm:prSet/>
      <dgm:spPr/>
      <dgm:t>
        <a:bodyPr/>
        <a:lstStyle/>
        <a:p>
          <a:pPr algn="just"/>
          <a:r>
            <a:rPr lang="en-US" b="1" i="0" baseline="0" dirty="0">
              <a:solidFill>
                <a:schemeClr val="bg1"/>
              </a:solidFill>
              <a:latin typeface="Glober" pitchFamily="2" charset="77"/>
            </a:rPr>
            <a:t>Researchers have also pointed out that rewards are more effective &amp; have longer impacts than sanctions. (e.g., Oleson 2016)  </a:t>
          </a:r>
          <a:endParaRPr lang="en-US" b="1" i="0" dirty="0">
            <a:solidFill>
              <a:schemeClr val="bg1"/>
            </a:solidFill>
            <a:latin typeface="Glober" pitchFamily="2" charset="77"/>
          </a:endParaRPr>
        </a:p>
      </dgm:t>
    </dgm:pt>
    <dgm:pt modelId="{2F266872-B331-4B67-9814-23946A37408A}" type="parTrans" cxnId="{C7256E7F-BEF3-4DCF-9C14-E67B85E741D2}">
      <dgm:prSet/>
      <dgm:spPr/>
      <dgm:t>
        <a:bodyPr/>
        <a:lstStyle/>
        <a:p>
          <a:pPr algn="just"/>
          <a:endParaRPr lang="en-US"/>
        </a:p>
      </dgm:t>
    </dgm:pt>
    <dgm:pt modelId="{0DF3528E-2505-42E2-BBAB-0FB72DCD1390}" type="sibTrans" cxnId="{C7256E7F-BEF3-4DCF-9C14-E67B85E741D2}">
      <dgm:prSet/>
      <dgm:spPr/>
      <dgm:t>
        <a:bodyPr/>
        <a:lstStyle/>
        <a:p>
          <a:pPr algn="just"/>
          <a:endParaRPr lang="en-US"/>
        </a:p>
      </dgm:t>
    </dgm:pt>
    <dgm:pt modelId="{57567318-83DF-1748-B0BA-A44775809F65}" type="pres">
      <dgm:prSet presAssocID="{599BE989-2229-4B1F-8FF5-ECA43CEDD42E}" presName="vert0" presStyleCnt="0">
        <dgm:presLayoutVars>
          <dgm:dir/>
          <dgm:animOne val="branch"/>
          <dgm:animLvl val="lvl"/>
        </dgm:presLayoutVars>
      </dgm:prSet>
      <dgm:spPr/>
    </dgm:pt>
    <dgm:pt modelId="{4DC2D709-749F-BE43-B339-1812AC85ACB1}" type="pres">
      <dgm:prSet presAssocID="{B8AD145B-7704-40CF-AB31-F106C297E3C6}" presName="thickLine" presStyleLbl="alignNode1" presStyleIdx="0" presStyleCnt="3"/>
      <dgm:spPr/>
    </dgm:pt>
    <dgm:pt modelId="{CAF6B4E3-AC36-5A4A-9D5E-096DF3E2A55B}" type="pres">
      <dgm:prSet presAssocID="{B8AD145B-7704-40CF-AB31-F106C297E3C6}" presName="horz1" presStyleCnt="0"/>
      <dgm:spPr/>
    </dgm:pt>
    <dgm:pt modelId="{FA136E4B-3A29-844E-9502-EF38C6F7C2E9}" type="pres">
      <dgm:prSet presAssocID="{B8AD145B-7704-40CF-AB31-F106C297E3C6}" presName="tx1" presStyleLbl="revTx" presStyleIdx="0" presStyleCnt="3"/>
      <dgm:spPr/>
    </dgm:pt>
    <dgm:pt modelId="{6C8B04BB-295F-9847-81FD-714BE39CD4D8}" type="pres">
      <dgm:prSet presAssocID="{B8AD145B-7704-40CF-AB31-F106C297E3C6}" presName="vert1" presStyleCnt="0"/>
      <dgm:spPr/>
    </dgm:pt>
    <dgm:pt modelId="{7B1E3C24-B2E7-564B-9F5A-67056FDA0021}" type="pres">
      <dgm:prSet presAssocID="{BEC833FA-8155-47E3-81DF-86AEFF6E1F11}" presName="thickLine" presStyleLbl="alignNode1" presStyleIdx="1" presStyleCnt="3"/>
      <dgm:spPr>
        <a:ln>
          <a:solidFill>
            <a:schemeClr val="bg1"/>
          </a:solidFill>
        </a:ln>
      </dgm:spPr>
    </dgm:pt>
    <dgm:pt modelId="{F40348F5-24B4-1F48-AFDC-75A53A4B11A2}" type="pres">
      <dgm:prSet presAssocID="{BEC833FA-8155-47E3-81DF-86AEFF6E1F11}" presName="horz1" presStyleCnt="0"/>
      <dgm:spPr/>
    </dgm:pt>
    <dgm:pt modelId="{572FAE96-BEDC-B544-B23B-DBF17EA559A5}" type="pres">
      <dgm:prSet presAssocID="{BEC833FA-8155-47E3-81DF-86AEFF6E1F11}" presName="tx1" presStyleLbl="revTx" presStyleIdx="1" presStyleCnt="3"/>
      <dgm:spPr/>
    </dgm:pt>
    <dgm:pt modelId="{15B43C74-C6B9-7F44-B4BD-CFE2D384FDC6}" type="pres">
      <dgm:prSet presAssocID="{BEC833FA-8155-47E3-81DF-86AEFF6E1F11}" presName="vert1" presStyleCnt="0"/>
      <dgm:spPr/>
    </dgm:pt>
    <dgm:pt modelId="{DAEC169F-D5AE-2448-AAFA-98CA50861091}" type="pres">
      <dgm:prSet presAssocID="{8F8BF09A-83BD-4927-87D7-0FB572134693}" presName="thickLine" presStyleLbl="alignNode1" presStyleIdx="2" presStyleCnt="3"/>
      <dgm:spPr>
        <a:ln>
          <a:solidFill>
            <a:schemeClr val="bg1"/>
          </a:solidFill>
        </a:ln>
      </dgm:spPr>
    </dgm:pt>
    <dgm:pt modelId="{8A4C85EF-2055-3C44-812D-4AEC7DF6B80A}" type="pres">
      <dgm:prSet presAssocID="{8F8BF09A-83BD-4927-87D7-0FB572134693}" presName="horz1" presStyleCnt="0"/>
      <dgm:spPr/>
    </dgm:pt>
    <dgm:pt modelId="{8A90A227-BCDC-5744-99BE-C198B4A6408A}" type="pres">
      <dgm:prSet presAssocID="{8F8BF09A-83BD-4927-87D7-0FB572134693}" presName="tx1" presStyleLbl="revTx" presStyleIdx="2" presStyleCnt="3"/>
      <dgm:spPr/>
    </dgm:pt>
    <dgm:pt modelId="{2D2F7370-611B-6E4C-8538-4A890883430B}" type="pres">
      <dgm:prSet presAssocID="{8F8BF09A-83BD-4927-87D7-0FB572134693}" presName="vert1" presStyleCnt="0"/>
      <dgm:spPr/>
    </dgm:pt>
  </dgm:ptLst>
  <dgm:cxnLst>
    <dgm:cxn modelId="{79388848-03CB-B743-B7D8-CEA9A920D128}" type="presOf" srcId="{8F8BF09A-83BD-4927-87D7-0FB572134693}" destId="{8A90A227-BCDC-5744-99BE-C198B4A6408A}" srcOrd="0" destOrd="0" presId="urn:microsoft.com/office/officeart/2008/layout/LinedList"/>
    <dgm:cxn modelId="{C7256E7F-BEF3-4DCF-9C14-E67B85E741D2}" srcId="{599BE989-2229-4B1F-8FF5-ECA43CEDD42E}" destId="{8F8BF09A-83BD-4927-87D7-0FB572134693}" srcOrd="2" destOrd="0" parTransId="{2F266872-B331-4B67-9814-23946A37408A}" sibTransId="{0DF3528E-2505-42E2-BBAB-0FB72DCD1390}"/>
    <dgm:cxn modelId="{55E4B98D-F215-1245-A7BA-CE41A031311E}" type="presOf" srcId="{BEC833FA-8155-47E3-81DF-86AEFF6E1F11}" destId="{572FAE96-BEDC-B544-B23B-DBF17EA559A5}" srcOrd="0" destOrd="0" presId="urn:microsoft.com/office/officeart/2008/layout/LinedList"/>
    <dgm:cxn modelId="{065912A2-1BD0-954B-87D7-5518A4319F21}" type="presOf" srcId="{B8AD145B-7704-40CF-AB31-F106C297E3C6}" destId="{FA136E4B-3A29-844E-9502-EF38C6F7C2E9}" srcOrd="0" destOrd="0" presId="urn:microsoft.com/office/officeart/2008/layout/LinedList"/>
    <dgm:cxn modelId="{5CEBB4A4-E6D6-4C86-8E5C-1F792CA8AE02}" srcId="{599BE989-2229-4B1F-8FF5-ECA43CEDD42E}" destId="{B8AD145B-7704-40CF-AB31-F106C297E3C6}" srcOrd="0" destOrd="0" parTransId="{9A0E6300-B5E0-4CE4-8253-DCBDCD8E5C58}" sibTransId="{2F019835-AF3A-4893-88D4-0A68AC95F029}"/>
    <dgm:cxn modelId="{A22D80D8-B5CF-DD46-A3C5-A83429DF4DAE}" type="presOf" srcId="{599BE989-2229-4B1F-8FF5-ECA43CEDD42E}" destId="{57567318-83DF-1748-B0BA-A44775809F65}" srcOrd="0" destOrd="0" presId="urn:microsoft.com/office/officeart/2008/layout/LinedList"/>
    <dgm:cxn modelId="{65929BE5-B7C8-4817-A78F-B12848D9E1F6}" srcId="{599BE989-2229-4B1F-8FF5-ECA43CEDD42E}" destId="{BEC833FA-8155-47E3-81DF-86AEFF6E1F11}" srcOrd="1" destOrd="0" parTransId="{4801F13A-4CD4-49B4-AEC8-94DEF2BC2B89}" sibTransId="{BC862EC0-87D6-41A7-ACE5-84C75FE9B1D2}"/>
    <dgm:cxn modelId="{35BA107F-5C7F-ED4A-8FBB-740138C3D70D}" type="presParOf" srcId="{57567318-83DF-1748-B0BA-A44775809F65}" destId="{4DC2D709-749F-BE43-B339-1812AC85ACB1}" srcOrd="0" destOrd="0" presId="urn:microsoft.com/office/officeart/2008/layout/LinedList"/>
    <dgm:cxn modelId="{8B3F7800-2431-BF4D-8F68-25CC96F53BCE}" type="presParOf" srcId="{57567318-83DF-1748-B0BA-A44775809F65}" destId="{CAF6B4E3-AC36-5A4A-9D5E-096DF3E2A55B}" srcOrd="1" destOrd="0" presId="urn:microsoft.com/office/officeart/2008/layout/LinedList"/>
    <dgm:cxn modelId="{2620C2D6-F0EE-904F-9F4E-BCC7D1A9D7AF}" type="presParOf" srcId="{CAF6B4E3-AC36-5A4A-9D5E-096DF3E2A55B}" destId="{FA136E4B-3A29-844E-9502-EF38C6F7C2E9}" srcOrd="0" destOrd="0" presId="urn:microsoft.com/office/officeart/2008/layout/LinedList"/>
    <dgm:cxn modelId="{FAD0B48F-FADE-E842-8B1C-44AB73DFF907}" type="presParOf" srcId="{CAF6B4E3-AC36-5A4A-9D5E-096DF3E2A55B}" destId="{6C8B04BB-295F-9847-81FD-714BE39CD4D8}" srcOrd="1" destOrd="0" presId="urn:microsoft.com/office/officeart/2008/layout/LinedList"/>
    <dgm:cxn modelId="{28431824-24A0-2C46-BED2-B5D4A0484A6A}" type="presParOf" srcId="{57567318-83DF-1748-B0BA-A44775809F65}" destId="{7B1E3C24-B2E7-564B-9F5A-67056FDA0021}" srcOrd="2" destOrd="0" presId="urn:microsoft.com/office/officeart/2008/layout/LinedList"/>
    <dgm:cxn modelId="{B604FFC1-E0BC-7540-B022-6F131FA4EAB7}" type="presParOf" srcId="{57567318-83DF-1748-B0BA-A44775809F65}" destId="{F40348F5-24B4-1F48-AFDC-75A53A4B11A2}" srcOrd="3" destOrd="0" presId="urn:microsoft.com/office/officeart/2008/layout/LinedList"/>
    <dgm:cxn modelId="{5B03F27C-A52D-D14A-A2A7-A4969802CDD3}" type="presParOf" srcId="{F40348F5-24B4-1F48-AFDC-75A53A4B11A2}" destId="{572FAE96-BEDC-B544-B23B-DBF17EA559A5}" srcOrd="0" destOrd="0" presId="urn:microsoft.com/office/officeart/2008/layout/LinedList"/>
    <dgm:cxn modelId="{E372B6EB-FF22-9B4F-9D31-B88CED34B273}" type="presParOf" srcId="{F40348F5-24B4-1F48-AFDC-75A53A4B11A2}" destId="{15B43C74-C6B9-7F44-B4BD-CFE2D384FDC6}" srcOrd="1" destOrd="0" presId="urn:microsoft.com/office/officeart/2008/layout/LinedList"/>
    <dgm:cxn modelId="{F18F805C-FBCD-124C-894C-71A727AE77F9}" type="presParOf" srcId="{57567318-83DF-1748-B0BA-A44775809F65}" destId="{DAEC169F-D5AE-2448-AAFA-98CA50861091}" srcOrd="4" destOrd="0" presId="urn:microsoft.com/office/officeart/2008/layout/LinedList"/>
    <dgm:cxn modelId="{9CCB80F4-6904-FE4E-90A6-141A4B26C8CE}" type="presParOf" srcId="{57567318-83DF-1748-B0BA-A44775809F65}" destId="{8A4C85EF-2055-3C44-812D-4AEC7DF6B80A}" srcOrd="5" destOrd="0" presId="urn:microsoft.com/office/officeart/2008/layout/LinedList"/>
    <dgm:cxn modelId="{E8ACF43E-3A4C-D14F-8FAA-BD955997A370}" type="presParOf" srcId="{8A4C85EF-2055-3C44-812D-4AEC7DF6B80A}" destId="{8A90A227-BCDC-5744-99BE-C198B4A6408A}" srcOrd="0" destOrd="0" presId="urn:microsoft.com/office/officeart/2008/layout/LinedList"/>
    <dgm:cxn modelId="{65AF96FE-7C59-034B-95DA-8FA76694A986}" type="presParOf" srcId="{8A4C85EF-2055-3C44-812D-4AEC7DF6B80A}" destId="{2D2F7370-611B-6E4C-8538-4A890883430B}" srcOrd="1" destOrd="0" presId="urn:microsoft.com/office/officeart/2008/layout/LinedList"/>
  </dgm:cxnLst>
  <dgm:bg>
    <a:solidFill>
      <a:srgbClr val="163258"/>
    </a:solidFill>
  </dgm:bg>
  <dgm:whole>
    <a:ln w="1270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B25694-32CB-3040-947F-CC7453D20649}">
      <dsp:nvSpPr>
        <dsp:cNvPr id="0" name=""/>
        <dsp:cNvSpPr/>
      </dsp:nvSpPr>
      <dsp:spPr>
        <a:xfrm>
          <a:off x="980891" y="427196"/>
          <a:ext cx="5520690" cy="5520690"/>
        </a:xfrm>
        <a:prstGeom prst="pie">
          <a:avLst>
            <a:gd name="adj1" fmla="val 16200000"/>
            <a:gd name="adj2" fmla="val 1800000"/>
          </a:avLst>
        </a:prstGeom>
        <a:gradFill rotWithShape="0">
          <a:gsLst>
            <a:gs pos="0">
              <a:srgbClr val="163258"/>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0" i="0" kern="1200" dirty="0">
              <a:latin typeface="Glober" pitchFamily="2" charset="77"/>
            </a:rPr>
            <a:t>Risk Principle (Who)</a:t>
          </a:r>
        </a:p>
      </dsp:txBody>
      <dsp:txXfrm>
        <a:off x="3890426" y="1597056"/>
        <a:ext cx="1971675" cy="1643062"/>
      </dsp:txXfrm>
    </dsp:sp>
    <dsp:sp modelId="{09A8545D-9422-AE46-AEC4-7A5CC3AAD2B5}">
      <dsp:nvSpPr>
        <dsp:cNvPr id="0" name=""/>
        <dsp:cNvSpPr/>
      </dsp:nvSpPr>
      <dsp:spPr>
        <a:xfrm>
          <a:off x="867191" y="624363"/>
          <a:ext cx="5520690" cy="5520690"/>
        </a:xfrm>
        <a:prstGeom prst="pie">
          <a:avLst>
            <a:gd name="adj1" fmla="val 1800000"/>
            <a:gd name="adj2" fmla="val 9000000"/>
          </a:avLst>
        </a:prstGeom>
        <a:gradFill flip="none" rotWithShape="1">
          <a:gsLst>
            <a:gs pos="0">
              <a:srgbClr val="163258"/>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1890000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0" i="0" kern="1200" dirty="0">
              <a:latin typeface="Glober" pitchFamily="2" charset="77"/>
            </a:rPr>
            <a:t>Needs Principle (What)</a:t>
          </a:r>
        </a:p>
      </dsp:txBody>
      <dsp:txXfrm>
        <a:off x="2181641" y="4206240"/>
        <a:ext cx="2957512" cy="1445895"/>
      </dsp:txXfrm>
    </dsp:sp>
    <dsp:sp modelId="{9B35AF39-3D32-5D4F-AE1C-91E911350143}">
      <dsp:nvSpPr>
        <dsp:cNvPr id="0" name=""/>
        <dsp:cNvSpPr/>
      </dsp:nvSpPr>
      <dsp:spPr>
        <a:xfrm>
          <a:off x="753491" y="427196"/>
          <a:ext cx="5520690" cy="5520690"/>
        </a:xfrm>
        <a:prstGeom prst="pie">
          <a:avLst>
            <a:gd name="adj1" fmla="val 9000000"/>
            <a:gd name="adj2" fmla="val 16200000"/>
          </a:avLst>
        </a:prstGeom>
        <a:gradFill rotWithShape="0">
          <a:gsLst>
            <a:gs pos="0">
              <a:srgbClr val="163258"/>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0" i="0" kern="1200" dirty="0">
              <a:latin typeface="Glober" pitchFamily="2" charset="77"/>
            </a:rPr>
            <a:t>Responsivity Principle (What works)</a:t>
          </a:r>
        </a:p>
      </dsp:txBody>
      <dsp:txXfrm>
        <a:off x="1392971" y="1597056"/>
        <a:ext cx="1971675" cy="1643062"/>
      </dsp:txXfrm>
    </dsp:sp>
    <dsp:sp modelId="{2474FE10-D7F6-3445-8908-31747A76C39F}">
      <dsp:nvSpPr>
        <dsp:cNvPr id="0" name=""/>
        <dsp:cNvSpPr/>
      </dsp:nvSpPr>
      <dsp:spPr>
        <a:xfrm>
          <a:off x="639590" y="85439"/>
          <a:ext cx="6204204" cy="6204204"/>
        </a:xfrm>
        <a:prstGeom prst="circularArrow">
          <a:avLst>
            <a:gd name="adj1" fmla="val 5085"/>
            <a:gd name="adj2" fmla="val 327528"/>
            <a:gd name="adj3" fmla="val 1472472"/>
            <a:gd name="adj4" fmla="val 16199432"/>
            <a:gd name="adj5" fmla="val 5932"/>
          </a:avLst>
        </a:prstGeom>
        <a:gradFill rotWithShape="0">
          <a:gsLst>
            <a:gs pos="0">
              <a:schemeClr val="accent5">
                <a:tint val="60000"/>
                <a:hueOff val="0"/>
                <a:satOff val="0"/>
                <a:lumOff val="0"/>
                <a:alphaOff val="0"/>
                <a:tint val="94000"/>
                <a:satMod val="103000"/>
                <a:lumMod val="102000"/>
              </a:schemeClr>
            </a:gs>
            <a:gs pos="50000">
              <a:schemeClr val="accent5">
                <a:tint val="60000"/>
                <a:hueOff val="0"/>
                <a:satOff val="0"/>
                <a:lumOff val="0"/>
                <a:alphaOff val="0"/>
                <a:shade val="100000"/>
                <a:satMod val="110000"/>
                <a:lumMod val="100000"/>
              </a:schemeClr>
            </a:gs>
            <a:gs pos="100000">
              <a:schemeClr val="accent5">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53EEE82-5E47-4F40-A36C-518D88E6A1EC}">
      <dsp:nvSpPr>
        <dsp:cNvPr id="0" name=""/>
        <dsp:cNvSpPr/>
      </dsp:nvSpPr>
      <dsp:spPr>
        <a:xfrm>
          <a:off x="525434" y="282257"/>
          <a:ext cx="6204204" cy="6204204"/>
        </a:xfrm>
        <a:prstGeom prst="circularArrow">
          <a:avLst>
            <a:gd name="adj1" fmla="val 5085"/>
            <a:gd name="adj2" fmla="val 327528"/>
            <a:gd name="adj3" fmla="val 8671970"/>
            <a:gd name="adj4" fmla="val 1800502"/>
            <a:gd name="adj5" fmla="val 5932"/>
          </a:avLst>
        </a:prstGeom>
        <a:gradFill rotWithShape="0">
          <a:gsLst>
            <a:gs pos="0">
              <a:schemeClr val="accent5">
                <a:tint val="60000"/>
                <a:hueOff val="0"/>
                <a:satOff val="0"/>
                <a:lumOff val="0"/>
                <a:alphaOff val="0"/>
                <a:tint val="94000"/>
                <a:satMod val="103000"/>
                <a:lumMod val="102000"/>
              </a:schemeClr>
            </a:gs>
            <a:gs pos="50000">
              <a:schemeClr val="accent5">
                <a:tint val="60000"/>
                <a:hueOff val="0"/>
                <a:satOff val="0"/>
                <a:lumOff val="0"/>
                <a:alphaOff val="0"/>
                <a:shade val="100000"/>
                <a:satMod val="110000"/>
                <a:lumMod val="100000"/>
              </a:schemeClr>
            </a:gs>
            <a:gs pos="100000">
              <a:schemeClr val="accent5">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2164FEA-4827-3F49-8E1F-53F2BBA24D39}">
      <dsp:nvSpPr>
        <dsp:cNvPr id="0" name=""/>
        <dsp:cNvSpPr/>
      </dsp:nvSpPr>
      <dsp:spPr>
        <a:xfrm>
          <a:off x="411278" y="85439"/>
          <a:ext cx="6204204" cy="6204204"/>
        </a:xfrm>
        <a:prstGeom prst="circularArrow">
          <a:avLst>
            <a:gd name="adj1" fmla="val 5085"/>
            <a:gd name="adj2" fmla="val 327528"/>
            <a:gd name="adj3" fmla="val 15873039"/>
            <a:gd name="adj4" fmla="val 9000000"/>
            <a:gd name="adj5" fmla="val 5932"/>
          </a:avLst>
        </a:prstGeom>
        <a:gradFill rotWithShape="0">
          <a:gsLst>
            <a:gs pos="0">
              <a:schemeClr val="accent5">
                <a:tint val="60000"/>
                <a:hueOff val="0"/>
                <a:satOff val="0"/>
                <a:lumOff val="0"/>
                <a:alphaOff val="0"/>
                <a:tint val="94000"/>
                <a:satMod val="103000"/>
                <a:lumMod val="102000"/>
              </a:schemeClr>
            </a:gs>
            <a:gs pos="50000">
              <a:schemeClr val="accent5">
                <a:tint val="60000"/>
                <a:hueOff val="0"/>
                <a:satOff val="0"/>
                <a:lumOff val="0"/>
                <a:alphaOff val="0"/>
                <a:shade val="100000"/>
                <a:satMod val="110000"/>
                <a:lumMod val="100000"/>
              </a:schemeClr>
            </a:gs>
            <a:gs pos="100000">
              <a:schemeClr val="accent5">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F1315-2A2D-B147-A5FF-85169E9E07E6}">
      <dsp:nvSpPr>
        <dsp:cNvPr id="0" name=""/>
        <dsp:cNvSpPr/>
      </dsp:nvSpPr>
      <dsp:spPr>
        <a:xfrm>
          <a:off x="2733133" y="5703596"/>
          <a:ext cx="5929676" cy="0"/>
        </a:xfrm>
        <a:prstGeom prst="line">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6CF0F4-BCC1-C742-BBB3-F18FA21339D7}">
      <dsp:nvSpPr>
        <dsp:cNvPr id="0" name=""/>
        <dsp:cNvSpPr/>
      </dsp:nvSpPr>
      <dsp:spPr>
        <a:xfrm>
          <a:off x="2733133" y="4812356"/>
          <a:ext cx="5070685" cy="0"/>
        </a:xfrm>
        <a:prstGeom prst="line">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8ACED5-106A-3E43-9CC9-6C24F9D1AA28}">
      <dsp:nvSpPr>
        <dsp:cNvPr id="0" name=""/>
        <dsp:cNvSpPr/>
      </dsp:nvSpPr>
      <dsp:spPr>
        <a:xfrm>
          <a:off x="2733133" y="3768667"/>
          <a:ext cx="4602784" cy="0"/>
        </a:xfrm>
        <a:prstGeom prst="line">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48F363-A110-8442-9CC4-84C153E3CFF4}">
      <dsp:nvSpPr>
        <dsp:cNvPr id="0" name=""/>
        <dsp:cNvSpPr/>
      </dsp:nvSpPr>
      <dsp:spPr>
        <a:xfrm>
          <a:off x="2733133" y="2654617"/>
          <a:ext cx="4602784" cy="0"/>
        </a:xfrm>
        <a:prstGeom prst="line">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1D291C-53DE-BC42-A4E4-900A4C1A8774}">
      <dsp:nvSpPr>
        <dsp:cNvPr id="0" name=""/>
        <dsp:cNvSpPr/>
      </dsp:nvSpPr>
      <dsp:spPr>
        <a:xfrm>
          <a:off x="2733133" y="1610928"/>
          <a:ext cx="5070685" cy="0"/>
        </a:xfrm>
        <a:prstGeom prst="line">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A7A49A-4BD8-1546-A0F5-CFE7EF810F50}">
      <dsp:nvSpPr>
        <dsp:cNvPr id="0" name=""/>
        <dsp:cNvSpPr/>
      </dsp:nvSpPr>
      <dsp:spPr>
        <a:xfrm>
          <a:off x="2733133" y="719689"/>
          <a:ext cx="5929676" cy="0"/>
        </a:xfrm>
        <a:prstGeom prst="line">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C085B1-3740-DF47-AD8B-08983B6DC4D7}">
      <dsp:nvSpPr>
        <dsp:cNvPr id="0" name=""/>
        <dsp:cNvSpPr/>
      </dsp:nvSpPr>
      <dsp:spPr>
        <a:xfrm>
          <a:off x="198934" y="597524"/>
          <a:ext cx="5068398" cy="5228235"/>
        </a:xfrm>
        <a:prstGeom prst="ellipse">
          <a:avLst/>
        </a:prstGeom>
        <a:blipFill dpi="0" rotWithShape="1">
          <a:blip xmlns:r="http://schemas.openxmlformats.org/officeDocument/2006/relationships" r:embed="rId1">
            <a:duotone>
              <a:schemeClr val="accent5">
                <a:shade val="45000"/>
                <a:satMod val="135000"/>
              </a:schemeClr>
              <a:prstClr val="white"/>
            </a:duotone>
            <a:extLst>
              <a:ext uri="{28A0092B-C50C-407E-A947-70E740481C1C}">
                <a14:useLocalDpi xmlns:a14="http://schemas.microsoft.com/office/drawing/2010/main" val="0"/>
              </a:ext>
            </a:extLst>
          </a:blip>
          <a:srcRect/>
          <a:stretch>
            <a:fillRect l="-33000" r="-33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8FEEBF-64A6-EE49-B462-9849E2759ADC}">
      <dsp:nvSpPr>
        <dsp:cNvPr id="0" name=""/>
        <dsp:cNvSpPr/>
      </dsp:nvSpPr>
      <dsp:spPr>
        <a:xfrm>
          <a:off x="856839" y="3393408"/>
          <a:ext cx="3752588" cy="1934928"/>
        </a:xfrm>
        <a:prstGeom prst="rect">
          <a:avLst/>
        </a:prstGeom>
        <a:noFill/>
        <a:ln w="34925" cap="flat" cmpd="sng" algn="in">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1066800">
            <a:lnSpc>
              <a:spcPct val="90000"/>
            </a:lnSpc>
            <a:spcBef>
              <a:spcPct val="0"/>
            </a:spcBef>
            <a:spcAft>
              <a:spcPct val="35000"/>
            </a:spcAft>
            <a:buClr>
              <a:srgbClr val="FAB900"/>
            </a:buClr>
            <a:buFont typeface="Wingdings 2" panose="05020102010507070707" pitchFamily="18" charset="2"/>
            <a:buNone/>
          </a:pPr>
          <a:endParaRPr lang="en-US" sz="2400" b="1" kern="1200" dirty="0"/>
        </a:p>
      </dsp:txBody>
      <dsp:txXfrm>
        <a:off x="856839" y="3393408"/>
        <a:ext cx="3752588" cy="1934928"/>
      </dsp:txXfrm>
    </dsp:sp>
    <dsp:sp modelId="{E519E463-E630-F449-92CB-C53C8EDFED9F}">
      <dsp:nvSpPr>
        <dsp:cNvPr id="0" name=""/>
        <dsp:cNvSpPr/>
      </dsp:nvSpPr>
      <dsp:spPr>
        <a:xfrm>
          <a:off x="8224702" y="279932"/>
          <a:ext cx="876214" cy="879513"/>
        </a:xfrm>
        <a:prstGeom prst="ellipse">
          <a:avLst/>
        </a:prstGeom>
        <a:blipFill dpi="0" rotWithShape="1">
          <a:blip xmlns:r="http://schemas.openxmlformats.org/officeDocument/2006/relationships" r:embed="rId2"/>
          <a:srcRect/>
          <a:stretch>
            <a:fillRect t="11000" b="4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30CA9-3540-5249-9B80-A80275854368}">
      <dsp:nvSpPr>
        <dsp:cNvPr id="0" name=""/>
        <dsp:cNvSpPr/>
      </dsp:nvSpPr>
      <dsp:spPr>
        <a:xfrm>
          <a:off x="9102566" y="279932"/>
          <a:ext cx="1129465" cy="879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0" rIns="91440" bIns="0" numCol="1" spcCol="1270" anchor="ctr" anchorCtr="0">
          <a:noAutofit/>
        </a:bodyPr>
        <a:lstStyle/>
        <a:p>
          <a:pPr marL="0" lvl="0" indent="0" algn="l" defTabSz="1066800">
            <a:lnSpc>
              <a:spcPct val="90000"/>
            </a:lnSpc>
            <a:spcBef>
              <a:spcPct val="0"/>
            </a:spcBef>
            <a:spcAft>
              <a:spcPct val="35000"/>
            </a:spcAft>
            <a:buNone/>
          </a:pPr>
          <a:r>
            <a:rPr lang="en-US" altLang="en-US" sz="2400" b="0" i="0" kern="1200" dirty="0">
              <a:latin typeface="Glober" pitchFamily="2" charset="77"/>
            </a:rPr>
            <a:t>Gender</a:t>
          </a:r>
          <a:endParaRPr lang="en-US" sz="2400" b="0" i="0" kern="1200" dirty="0">
            <a:latin typeface="Glober" pitchFamily="2" charset="77"/>
          </a:endParaRPr>
        </a:p>
      </dsp:txBody>
      <dsp:txXfrm>
        <a:off x="9102566" y="279932"/>
        <a:ext cx="1129465" cy="879513"/>
      </dsp:txXfrm>
    </dsp:sp>
    <dsp:sp modelId="{6AF10EF9-197E-2F49-A7D0-F43339276B4C}">
      <dsp:nvSpPr>
        <dsp:cNvPr id="0" name=""/>
        <dsp:cNvSpPr/>
      </dsp:nvSpPr>
      <dsp:spPr>
        <a:xfrm>
          <a:off x="7364062" y="1171172"/>
          <a:ext cx="879513" cy="879513"/>
        </a:xfrm>
        <a:prstGeom prst="ellipse">
          <a:avLst/>
        </a:prstGeom>
        <a:blipFill>
          <a:blip xmlns:r="http://schemas.openxmlformats.org/officeDocument/2006/relationships" r:embed="rId3">
            <a:duotone>
              <a:prstClr val="black"/>
              <a:srgbClr val="163258">
                <a:tint val="45000"/>
                <a:satMod val="400000"/>
              </a:srgbClr>
            </a:duotone>
          </a:blip>
          <a:srcRect/>
          <a:stretch>
            <a:fillRect t="-8000" b="-8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E9EBE2-B60B-DD40-A6FB-B6B053F8AE7C}">
      <dsp:nvSpPr>
        <dsp:cNvPr id="0" name=""/>
        <dsp:cNvSpPr/>
      </dsp:nvSpPr>
      <dsp:spPr>
        <a:xfrm>
          <a:off x="8243575" y="1171172"/>
          <a:ext cx="2899681" cy="879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0" rIns="91440" bIns="0" numCol="1" spcCol="1270" anchor="ctr" anchorCtr="0">
          <a:noAutofit/>
        </a:bodyPr>
        <a:lstStyle/>
        <a:p>
          <a:pPr marL="0" lvl="0" indent="0" algn="l" defTabSz="1066800">
            <a:lnSpc>
              <a:spcPct val="90000"/>
            </a:lnSpc>
            <a:spcBef>
              <a:spcPct val="0"/>
            </a:spcBef>
            <a:spcAft>
              <a:spcPct val="35000"/>
            </a:spcAft>
            <a:buNone/>
          </a:pPr>
          <a:r>
            <a:rPr lang="en-US" altLang="en-US" sz="2400" b="0" i="0" kern="1200" dirty="0">
              <a:latin typeface="Glober" pitchFamily="2" charset="77"/>
            </a:rPr>
            <a:t>Literacy &amp; Language</a:t>
          </a:r>
        </a:p>
      </dsp:txBody>
      <dsp:txXfrm>
        <a:off x="8243575" y="1171172"/>
        <a:ext cx="2899681" cy="879513"/>
      </dsp:txXfrm>
    </dsp:sp>
    <dsp:sp modelId="{18400FD6-F890-F744-9B74-4C312F101C72}">
      <dsp:nvSpPr>
        <dsp:cNvPr id="0" name=""/>
        <dsp:cNvSpPr/>
      </dsp:nvSpPr>
      <dsp:spPr>
        <a:xfrm>
          <a:off x="6896161" y="2214861"/>
          <a:ext cx="879513" cy="879513"/>
        </a:xfrm>
        <a:prstGeom prst="ellipse">
          <a:avLst/>
        </a:prstGeom>
        <a:blipFill>
          <a:blip xmlns:r="http://schemas.openxmlformats.org/officeDocument/2006/relationships" r:embed="rId4">
            <a:duotone>
              <a:prstClr val="black"/>
              <a:srgbClr val="163258">
                <a:tint val="45000"/>
                <a:satMod val="400000"/>
              </a:srgbClr>
            </a:duotone>
            <a:extLst>
              <a:ext uri="{28A0092B-C50C-407E-A947-70E740481C1C}">
                <a14:useLocalDpi xmlns:a14="http://schemas.microsoft.com/office/drawing/2010/main" val="0"/>
              </a:ext>
            </a:extLst>
          </a:blip>
          <a:srcRect/>
          <a:stretch>
            <a:fillRect t="-8000" b="-8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0C7F9-7CC5-C148-BBC1-F6E669C186A2}">
      <dsp:nvSpPr>
        <dsp:cNvPr id="0" name=""/>
        <dsp:cNvSpPr/>
      </dsp:nvSpPr>
      <dsp:spPr>
        <a:xfrm>
          <a:off x="7775674" y="2214861"/>
          <a:ext cx="2063923" cy="879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0" rIns="91440" bIns="0" numCol="1" spcCol="1270" anchor="ctr" anchorCtr="0">
          <a:noAutofit/>
        </a:bodyPr>
        <a:lstStyle/>
        <a:p>
          <a:pPr marL="0" lvl="0" indent="0" algn="l" defTabSz="1066800">
            <a:lnSpc>
              <a:spcPct val="90000"/>
            </a:lnSpc>
            <a:spcBef>
              <a:spcPct val="0"/>
            </a:spcBef>
            <a:spcAft>
              <a:spcPct val="35000"/>
            </a:spcAft>
            <a:buNone/>
          </a:pPr>
          <a:r>
            <a:rPr lang="en-US" altLang="en-US" sz="2400" b="0" i="0" kern="1200" dirty="0">
              <a:latin typeface="Glober" pitchFamily="2" charset="77"/>
            </a:rPr>
            <a:t>Transportation</a:t>
          </a:r>
        </a:p>
      </dsp:txBody>
      <dsp:txXfrm>
        <a:off x="7775674" y="2214861"/>
        <a:ext cx="2063923" cy="879513"/>
      </dsp:txXfrm>
    </dsp:sp>
    <dsp:sp modelId="{B6ECFC44-BD37-C444-8B44-1045B889B02E}">
      <dsp:nvSpPr>
        <dsp:cNvPr id="0" name=""/>
        <dsp:cNvSpPr/>
      </dsp:nvSpPr>
      <dsp:spPr>
        <a:xfrm>
          <a:off x="6896161" y="3328910"/>
          <a:ext cx="879513" cy="879513"/>
        </a:xfrm>
        <a:prstGeom prst="ellipse">
          <a:avLst/>
        </a:prstGeom>
        <a:blipFill dpi="0" rotWithShape="1">
          <a:blip xmlns:r="http://schemas.openxmlformats.org/officeDocument/2006/relationships" r:embed="rId5">
            <a:duotone>
              <a:prstClr val="black"/>
              <a:srgbClr val="163258">
                <a:tint val="45000"/>
                <a:satMod val="400000"/>
              </a:srgbClr>
            </a:duotone>
          </a:blip>
          <a:srcRect/>
          <a:stretch>
            <a:fillRect b="-8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997297-CDAD-914B-8C7A-9AA753DA8F69}">
      <dsp:nvSpPr>
        <dsp:cNvPr id="0" name=""/>
        <dsp:cNvSpPr/>
      </dsp:nvSpPr>
      <dsp:spPr>
        <a:xfrm>
          <a:off x="7775674" y="3328910"/>
          <a:ext cx="1219591" cy="879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0" rIns="91440" bIns="0" numCol="1" spcCol="1270" anchor="ctr" anchorCtr="0">
          <a:noAutofit/>
        </a:bodyPr>
        <a:lstStyle/>
        <a:p>
          <a:pPr marL="0" lvl="0" indent="0" algn="l" defTabSz="1066800">
            <a:lnSpc>
              <a:spcPct val="90000"/>
            </a:lnSpc>
            <a:spcBef>
              <a:spcPct val="0"/>
            </a:spcBef>
            <a:spcAft>
              <a:spcPct val="35000"/>
            </a:spcAft>
            <a:buNone/>
          </a:pPr>
          <a:r>
            <a:rPr lang="en-US" altLang="en-US" sz="2400" b="0" i="0" kern="1200" dirty="0">
              <a:latin typeface="Glober" pitchFamily="2" charset="77"/>
            </a:rPr>
            <a:t>Poverty</a:t>
          </a:r>
        </a:p>
      </dsp:txBody>
      <dsp:txXfrm>
        <a:off x="7775674" y="3328910"/>
        <a:ext cx="1219591" cy="879513"/>
      </dsp:txXfrm>
    </dsp:sp>
    <dsp:sp modelId="{402CA276-C577-584E-B2B4-358089F0071C}">
      <dsp:nvSpPr>
        <dsp:cNvPr id="0" name=""/>
        <dsp:cNvSpPr/>
      </dsp:nvSpPr>
      <dsp:spPr>
        <a:xfrm>
          <a:off x="7364062" y="4372599"/>
          <a:ext cx="879513" cy="879513"/>
        </a:xfrm>
        <a:prstGeom prst="ellipse">
          <a:avLst/>
        </a:prstGeom>
        <a:blipFill>
          <a:blip xmlns:r="http://schemas.openxmlformats.org/officeDocument/2006/relationships" r:embed="rId6">
            <a:duotone>
              <a:prstClr val="black"/>
              <a:srgbClr val="163258">
                <a:tint val="45000"/>
                <a:satMod val="400000"/>
              </a:srgbClr>
            </a:duotone>
            <a:extLst>
              <a:ext uri="{28A0092B-C50C-407E-A947-70E740481C1C}">
                <a14:useLocalDpi xmlns:a14="http://schemas.microsoft.com/office/drawing/2010/main" val="0"/>
              </a:ext>
            </a:extLst>
          </a:blip>
          <a:srcRect/>
          <a:stretch>
            <a:fillRect t="-8000" b="-8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D32488-2AC4-FE40-A58F-0BB0EFA400CD}">
      <dsp:nvSpPr>
        <dsp:cNvPr id="0" name=""/>
        <dsp:cNvSpPr/>
      </dsp:nvSpPr>
      <dsp:spPr>
        <a:xfrm>
          <a:off x="8243575" y="4229142"/>
          <a:ext cx="3007542" cy="1166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0" rIns="83820" bIns="0" numCol="1" spcCol="1270" anchor="ctr" anchorCtr="0">
          <a:noAutofit/>
        </a:bodyPr>
        <a:lstStyle/>
        <a:p>
          <a:pPr marL="0" lvl="0" indent="0" algn="l" defTabSz="977900">
            <a:lnSpc>
              <a:spcPct val="90000"/>
            </a:lnSpc>
            <a:spcBef>
              <a:spcPct val="0"/>
            </a:spcBef>
            <a:spcAft>
              <a:spcPct val="35000"/>
            </a:spcAft>
            <a:buNone/>
          </a:pPr>
          <a:r>
            <a:rPr lang="en-US" altLang="en-US" sz="2200" b="0" i="0" kern="1200" dirty="0">
              <a:latin typeface="Glober" pitchFamily="2" charset="77"/>
            </a:rPr>
            <a:t>Physical &amp; Mental Health /  Developmental Disabilities</a:t>
          </a:r>
        </a:p>
      </dsp:txBody>
      <dsp:txXfrm>
        <a:off x="8243575" y="4229142"/>
        <a:ext cx="3007542" cy="1166427"/>
      </dsp:txXfrm>
    </dsp:sp>
    <dsp:sp modelId="{089BB362-28D3-2340-90C4-4BE9393010BF}">
      <dsp:nvSpPr>
        <dsp:cNvPr id="0" name=""/>
        <dsp:cNvSpPr/>
      </dsp:nvSpPr>
      <dsp:spPr>
        <a:xfrm>
          <a:off x="8223053" y="5395291"/>
          <a:ext cx="879513" cy="879513"/>
        </a:xfrm>
        <a:prstGeom prst="ellipse">
          <a:avLst/>
        </a:prstGeom>
        <a:blipFill>
          <a:blip xmlns:r="http://schemas.openxmlformats.org/officeDocument/2006/relationships" r:embed="rId7">
            <a:duotone>
              <a:prstClr val="black"/>
              <a:srgbClr val="163258">
                <a:tint val="45000"/>
                <a:satMod val="400000"/>
              </a:srgbClr>
            </a:duotone>
          </a:blip>
          <a:srcRect/>
          <a:stretch>
            <a:fillRect t="-8000" b="-8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A1E847-C450-584D-A680-34C16C505976}">
      <dsp:nvSpPr>
        <dsp:cNvPr id="0" name=""/>
        <dsp:cNvSpPr/>
      </dsp:nvSpPr>
      <dsp:spPr>
        <a:xfrm>
          <a:off x="9102566" y="5263839"/>
          <a:ext cx="2425338" cy="879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0" rIns="91440" bIns="0" numCol="1" spcCol="1270" anchor="ctr" anchorCtr="0">
          <a:noAutofit/>
        </a:bodyPr>
        <a:lstStyle/>
        <a:p>
          <a:pPr marL="0" lvl="0" indent="0" algn="l" defTabSz="1066800">
            <a:lnSpc>
              <a:spcPct val="90000"/>
            </a:lnSpc>
            <a:spcBef>
              <a:spcPct val="0"/>
            </a:spcBef>
            <a:spcAft>
              <a:spcPct val="35000"/>
            </a:spcAft>
            <a:buNone/>
          </a:pPr>
          <a:r>
            <a:rPr lang="en-US" altLang="en-US" sz="2400" b="0" i="0" kern="1200" dirty="0">
              <a:latin typeface="Glober" pitchFamily="2" charset="77"/>
            </a:rPr>
            <a:t>Motivation</a:t>
          </a:r>
        </a:p>
      </dsp:txBody>
      <dsp:txXfrm>
        <a:off x="9102566" y="5263839"/>
        <a:ext cx="2425338" cy="87951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44C08-0BAD-2E4F-B602-4EC70FBBFE83}">
      <dsp:nvSpPr>
        <dsp:cNvPr id="0" name=""/>
        <dsp:cNvSpPr/>
      </dsp:nvSpPr>
      <dsp:spPr>
        <a:xfrm>
          <a:off x="2453322" y="1493"/>
          <a:ext cx="3423900" cy="875109"/>
        </a:xfrm>
        <a:prstGeom prst="roundRect">
          <a:avLst>
            <a:gd name="adj" fmla="val 10000"/>
          </a:avLst>
        </a:prstGeom>
        <a:solidFill>
          <a:schemeClr val="bg1">
            <a:lumMod val="50000"/>
          </a:schemeClr>
        </a:solidFill>
        <a:ln w="34925" cap="flat" cmpd="sng" algn="in">
          <a:solidFill>
            <a:srgbClr val="16325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345" tIns="62230" rIns="93345" bIns="62230" numCol="1" spcCol="1270" anchor="ctr" anchorCtr="0">
          <a:noAutofit/>
        </a:bodyPr>
        <a:lstStyle/>
        <a:p>
          <a:pPr marL="0" lvl="0" indent="0" algn="ctr" defTabSz="2178050">
            <a:lnSpc>
              <a:spcPct val="90000"/>
            </a:lnSpc>
            <a:spcBef>
              <a:spcPct val="0"/>
            </a:spcBef>
            <a:spcAft>
              <a:spcPct val="35000"/>
            </a:spcAft>
            <a:buNone/>
          </a:pPr>
          <a:r>
            <a:rPr lang="en-US" sz="4900" b="0" i="0" kern="1200" dirty="0">
              <a:latin typeface="Glober" pitchFamily="2" charset="77"/>
            </a:rPr>
            <a:t>Goals</a:t>
          </a:r>
        </a:p>
      </dsp:txBody>
      <dsp:txXfrm>
        <a:off x="2478953" y="27124"/>
        <a:ext cx="3372638" cy="823847"/>
      </dsp:txXfrm>
    </dsp:sp>
    <dsp:sp modelId="{F511AA72-95DC-9747-8097-45B37DF25A5E}">
      <dsp:nvSpPr>
        <dsp:cNvPr id="0" name=""/>
        <dsp:cNvSpPr/>
      </dsp:nvSpPr>
      <dsp:spPr>
        <a:xfrm>
          <a:off x="2795712" y="876603"/>
          <a:ext cx="342390" cy="656332"/>
        </a:xfrm>
        <a:custGeom>
          <a:avLst/>
          <a:gdLst/>
          <a:ahLst/>
          <a:cxnLst/>
          <a:rect l="0" t="0" r="0" b="0"/>
          <a:pathLst>
            <a:path>
              <a:moveTo>
                <a:pt x="0" y="0"/>
              </a:moveTo>
              <a:lnTo>
                <a:pt x="0" y="656332"/>
              </a:lnTo>
              <a:lnTo>
                <a:pt x="342390" y="656332"/>
              </a:lnTo>
            </a:path>
          </a:pathLst>
        </a:custGeom>
        <a:noFill/>
        <a:ln w="34925" cap="flat" cmpd="sng" algn="in">
          <a:solidFill>
            <a:srgbClr val="163258"/>
          </a:solidFill>
          <a:prstDash val="solid"/>
        </a:ln>
        <a:effectLst/>
      </dsp:spPr>
      <dsp:style>
        <a:lnRef idx="2">
          <a:scrgbClr r="0" g="0" b="0"/>
        </a:lnRef>
        <a:fillRef idx="0">
          <a:scrgbClr r="0" g="0" b="0"/>
        </a:fillRef>
        <a:effectRef idx="0">
          <a:scrgbClr r="0" g="0" b="0"/>
        </a:effectRef>
        <a:fontRef idx="minor"/>
      </dsp:style>
    </dsp:sp>
    <dsp:sp modelId="{01331936-153D-574F-8662-75FB16E4AA94}">
      <dsp:nvSpPr>
        <dsp:cNvPr id="0" name=""/>
        <dsp:cNvSpPr/>
      </dsp:nvSpPr>
      <dsp:spPr>
        <a:xfrm>
          <a:off x="3138102" y="1095380"/>
          <a:ext cx="2465302" cy="875109"/>
        </a:xfrm>
        <a:prstGeom prst="roundRect">
          <a:avLst>
            <a:gd name="adj" fmla="val 10000"/>
          </a:avLst>
        </a:prstGeom>
        <a:solidFill>
          <a:schemeClr val="lt1">
            <a:alpha val="90000"/>
            <a:hueOff val="0"/>
            <a:satOff val="0"/>
            <a:lumOff val="0"/>
            <a:alphaOff val="0"/>
          </a:schemeClr>
        </a:solidFill>
        <a:ln w="34925" cap="flat" cmpd="sng" algn="in">
          <a:solidFill>
            <a:srgbClr val="163258"/>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b="0" i="0" kern="1200" dirty="0">
              <a:latin typeface="Glober" pitchFamily="2" charset="77"/>
            </a:rPr>
            <a:t>Accountability</a:t>
          </a:r>
        </a:p>
      </dsp:txBody>
      <dsp:txXfrm>
        <a:off x="3163733" y="1121011"/>
        <a:ext cx="2414040" cy="823847"/>
      </dsp:txXfrm>
    </dsp:sp>
    <dsp:sp modelId="{5B924ED8-4331-E048-809A-B175423DACA7}">
      <dsp:nvSpPr>
        <dsp:cNvPr id="0" name=""/>
        <dsp:cNvSpPr/>
      </dsp:nvSpPr>
      <dsp:spPr>
        <a:xfrm>
          <a:off x="2795712" y="876603"/>
          <a:ext cx="342390" cy="1750218"/>
        </a:xfrm>
        <a:custGeom>
          <a:avLst/>
          <a:gdLst/>
          <a:ahLst/>
          <a:cxnLst/>
          <a:rect l="0" t="0" r="0" b="0"/>
          <a:pathLst>
            <a:path>
              <a:moveTo>
                <a:pt x="0" y="0"/>
              </a:moveTo>
              <a:lnTo>
                <a:pt x="0" y="1750218"/>
              </a:lnTo>
              <a:lnTo>
                <a:pt x="342390" y="1750218"/>
              </a:lnTo>
            </a:path>
          </a:pathLst>
        </a:custGeom>
        <a:noFill/>
        <a:ln w="34925" cap="flat" cmpd="sng" algn="in">
          <a:solidFill>
            <a:srgbClr val="163258"/>
          </a:solidFill>
          <a:prstDash val="solid"/>
        </a:ln>
        <a:effectLst/>
      </dsp:spPr>
      <dsp:style>
        <a:lnRef idx="2">
          <a:scrgbClr r="0" g="0" b="0"/>
        </a:lnRef>
        <a:fillRef idx="0">
          <a:scrgbClr r="0" g="0" b="0"/>
        </a:fillRef>
        <a:effectRef idx="0">
          <a:scrgbClr r="0" g="0" b="0"/>
        </a:effectRef>
        <a:fontRef idx="minor"/>
      </dsp:style>
    </dsp:sp>
    <dsp:sp modelId="{F2C584BA-DE1E-4E46-AE2C-AFFE3F206FC4}">
      <dsp:nvSpPr>
        <dsp:cNvPr id="0" name=""/>
        <dsp:cNvSpPr/>
      </dsp:nvSpPr>
      <dsp:spPr>
        <a:xfrm>
          <a:off x="3138102" y="2189267"/>
          <a:ext cx="2465302" cy="875109"/>
        </a:xfrm>
        <a:prstGeom prst="roundRect">
          <a:avLst>
            <a:gd name="adj" fmla="val 10000"/>
          </a:avLst>
        </a:prstGeom>
        <a:solidFill>
          <a:schemeClr val="lt1">
            <a:alpha val="90000"/>
            <a:hueOff val="0"/>
            <a:satOff val="0"/>
            <a:lumOff val="0"/>
            <a:alphaOff val="0"/>
          </a:schemeClr>
        </a:solidFill>
        <a:ln w="34925" cap="flat" cmpd="sng" algn="in">
          <a:solidFill>
            <a:srgbClr val="163258"/>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b="0" i="0" kern="1200" dirty="0">
              <a:latin typeface="Glober" pitchFamily="2" charset="77"/>
            </a:rPr>
            <a:t>Risk Reduction</a:t>
          </a:r>
        </a:p>
      </dsp:txBody>
      <dsp:txXfrm>
        <a:off x="3163733" y="2214898"/>
        <a:ext cx="2414040" cy="823847"/>
      </dsp:txXfrm>
    </dsp:sp>
    <dsp:sp modelId="{3FFDB155-405E-0F4A-92CA-30C096E6D921}">
      <dsp:nvSpPr>
        <dsp:cNvPr id="0" name=""/>
        <dsp:cNvSpPr/>
      </dsp:nvSpPr>
      <dsp:spPr>
        <a:xfrm>
          <a:off x="6314777" y="1493"/>
          <a:ext cx="3423900" cy="875109"/>
        </a:xfrm>
        <a:prstGeom prst="roundRect">
          <a:avLst>
            <a:gd name="adj" fmla="val 10000"/>
          </a:avLst>
        </a:prstGeom>
        <a:solidFill>
          <a:schemeClr val="bg1">
            <a:lumMod val="50000"/>
          </a:schemeClr>
        </a:solidFill>
        <a:ln w="34925" cap="flat" cmpd="sng" algn="in">
          <a:solidFill>
            <a:srgbClr val="16325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345" tIns="62230" rIns="93345" bIns="62230" numCol="1" spcCol="1270" anchor="ctr" anchorCtr="0">
          <a:noAutofit/>
        </a:bodyPr>
        <a:lstStyle/>
        <a:p>
          <a:pPr marL="0" lvl="0" indent="0" algn="ctr" defTabSz="2178050">
            <a:lnSpc>
              <a:spcPct val="90000"/>
            </a:lnSpc>
            <a:spcBef>
              <a:spcPct val="0"/>
            </a:spcBef>
            <a:spcAft>
              <a:spcPct val="35000"/>
            </a:spcAft>
            <a:buNone/>
          </a:pPr>
          <a:r>
            <a:rPr lang="en-US" sz="4900" b="0" i="0" kern="1200" dirty="0">
              <a:latin typeface="Glober" pitchFamily="2" charset="77"/>
            </a:rPr>
            <a:t>Process</a:t>
          </a:r>
        </a:p>
      </dsp:txBody>
      <dsp:txXfrm>
        <a:off x="6340408" y="27124"/>
        <a:ext cx="3372638" cy="823847"/>
      </dsp:txXfrm>
    </dsp:sp>
    <dsp:sp modelId="{5463BF0F-5ACD-CD44-8B59-7773BE05E80A}">
      <dsp:nvSpPr>
        <dsp:cNvPr id="0" name=""/>
        <dsp:cNvSpPr/>
      </dsp:nvSpPr>
      <dsp:spPr>
        <a:xfrm>
          <a:off x="6657167" y="876603"/>
          <a:ext cx="342390" cy="656332"/>
        </a:xfrm>
        <a:custGeom>
          <a:avLst/>
          <a:gdLst/>
          <a:ahLst/>
          <a:cxnLst/>
          <a:rect l="0" t="0" r="0" b="0"/>
          <a:pathLst>
            <a:path>
              <a:moveTo>
                <a:pt x="0" y="0"/>
              </a:moveTo>
              <a:lnTo>
                <a:pt x="0" y="656332"/>
              </a:lnTo>
              <a:lnTo>
                <a:pt x="342390" y="656332"/>
              </a:lnTo>
            </a:path>
          </a:pathLst>
        </a:custGeom>
        <a:noFill/>
        <a:ln w="34925" cap="flat" cmpd="sng" algn="in">
          <a:solidFill>
            <a:srgbClr val="163258"/>
          </a:solidFill>
          <a:prstDash val="solid"/>
        </a:ln>
        <a:effectLst/>
      </dsp:spPr>
      <dsp:style>
        <a:lnRef idx="2">
          <a:scrgbClr r="0" g="0" b="0"/>
        </a:lnRef>
        <a:fillRef idx="0">
          <a:scrgbClr r="0" g="0" b="0"/>
        </a:fillRef>
        <a:effectRef idx="0">
          <a:scrgbClr r="0" g="0" b="0"/>
        </a:effectRef>
        <a:fontRef idx="minor"/>
      </dsp:style>
    </dsp:sp>
    <dsp:sp modelId="{B4119F95-E507-D642-AEA9-9F30E58A32A7}">
      <dsp:nvSpPr>
        <dsp:cNvPr id="0" name=""/>
        <dsp:cNvSpPr/>
      </dsp:nvSpPr>
      <dsp:spPr>
        <a:xfrm>
          <a:off x="6999557" y="1095380"/>
          <a:ext cx="2465302" cy="875109"/>
        </a:xfrm>
        <a:prstGeom prst="roundRect">
          <a:avLst>
            <a:gd name="adj" fmla="val 10000"/>
          </a:avLst>
        </a:prstGeom>
        <a:solidFill>
          <a:schemeClr val="lt1">
            <a:alpha val="90000"/>
            <a:hueOff val="0"/>
            <a:satOff val="0"/>
            <a:lumOff val="0"/>
            <a:alphaOff val="0"/>
          </a:schemeClr>
        </a:solidFill>
        <a:ln w="34925" cap="flat" cmpd="sng" algn="in">
          <a:solidFill>
            <a:srgbClr val="163258"/>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b="0" i="0" kern="1200" dirty="0">
              <a:latin typeface="Glober" pitchFamily="2" charset="77"/>
            </a:rPr>
            <a:t>Swift</a:t>
          </a:r>
        </a:p>
      </dsp:txBody>
      <dsp:txXfrm>
        <a:off x="7025188" y="1121011"/>
        <a:ext cx="2414040" cy="823847"/>
      </dsp:txXfrm>
    </dsp:sp>
    <dsp:sp modelId="{19E5FFE9-3900-564B-87BB-DC0A1BC88FA5}">
      <dsp:nvSpPr>
        <dsp:cNvPr id="0" name=""/>
        <dsp:cNvSpPr/>
      </dsp:nvSpPr>
      <dsp:spPr>
        <a:xfrm>
          <a:off x="6657167" y="876603"/>
          <a:ext cx="342390" cy="1750218"/>
        </a:xfrm>
        <a:custGeom>
          <a:avLst/>
          <a:gdLst/>
          <a:ahLst/>
          <a:cxnLst/>
          <a:rect l="0" t="0" r="0" b="0"/>
          <a:pathLst>
            <a:path>
              <a:moveTo>
                <a:pt x="0" y="0"/>
              </a:moveTo>
              <a:lnTo>
                <a:pt x="0" y="1750218"/>
              </a:lnTo>
              <a:lnTo>
                <a:pt x="342390" y="1750218"/>
              </a:lnTo>
            </a:path>
          </a:pathLst>
        </a:custGeom>
        <a:noFill/>
        <a:ln w="34925" cap="flat" cmpd="sng" algn="in">
          <a:solidFill>
            <a:srgbClr val="163258"/>
          </a:solidFill>
          <a:prstDash val="solid"/>
        </a:ln>
        <a:effectLst/>
      </dsp:spPr>
      <dsp:style>
        <a:lnRef idx="2">
          <a:scrgbClr r="0" g="0" b="0"/>
        </a:lnRef>
        <a:fillRef idx="0">
          <a:scrgbClr r="0" g="0" b="0"/>
        </a:fillRef>
        <a:effectRef idx="0">
          <a:scrgbClr r="0" g="0" b="0"/>
        </a:effectRef>
        <a:fontRef idx="minor"/>
      </dsp:style>
    </dsp:sp>
    <dsp:sp modelId="{3BE3235D-FA19-EE4A-A3CB-58090A5DDFD4}">
      <dsp:nvSpPr>
        <dsp:cNvPr id="0" name=""/>
        <dsp:cNvSpPr/>
      </dsp:nvSpPr>
      <dsp:spPr>
        <a:xfrm>
          <a:off x="6999557" y="2189267"/>
          <a:ext cx="2465302" cy="875109"/>
        </a:xfrm>
        <a:prstGeom prst="roundRect">
          <a:avLst>
            <a:gd name="adj" fmla="val 10000"/>
          </a:avLst>
        </a:prstGeom>
        <a:solidFill>
          <a:schemeClr val="lt1">
            <a:alpha val="90000"/>
            <a:hueOff val="0"/>
            <a:satOff val="0"/>
            <a:lumOff val="0"/>
            <a:alphaOff val="0"/>
          </a:schemeClr>
        </a:solidFill>
        <a:ln w="34925" cap="flat" cmpd="sng" algn="in">
          <a:solidFill>
            <a:srgbClr val="163258"/>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b="0" i="0" kern="1200" dirty="0">
              <a:latin typeface="Glober" pitchFamily="2" charset="77"/>
            </a:rPr>
            <a:t>Certain</a:t>
          </a:r>
        </a:p>
      </dsp:txBody>
      <dsp:txXfrm>
        <a:off x="7025188" y="2214898"/>
        <a:ext cx="2414040" cy="823847"/>
      </dsp:txXfrm>
    </dsp:sp>
    <dsp:sp modelId="{DF4D9AA4-818B-D74F-820A-7D455DB0636F}">
      <dsp:nvSpPr>
        <dsp:cNvPr id="0" name=""/>
        <dsp:cNvSpPr/>
      </dsp:nvSpPr>
      <dsp:spPr>
        <a:xfrm>
          <a:off x="6657167" y="876603"/>
          <a:ext cx="342390" cy="2844105"/>
        </a:xfrm>
        <a:custGeom>
          <a:avLst/>
          <a:gdLst/>
          <a:ahLst/>
          <a:cxnLst/>
          <a:rect l="0" t="0" r="0" b="0"/>
          <a:pathLst>
            <a:path>
              <a:moveTo>
                <a:pt x="0" y="0"/>
              </a:moveTo>
              <a:lnTo>
                <a:pt x="0" y="2844105"/>
              </a:lnTo>
              <a:lnTo>
                <a:pt x="342390" y="2844105"/>
              </a:lnTo>
            </a:path>
          </a:pathLst>
        </a:custGeom>
        <a:noFill/>
        <a:ln w="34925" cap="flat" cmpd="sng" algn="in">
          <a:solidFill>
            <a:srgbClr val="163258"/>
          </a:solidFill>
          <a:prstDash val="solid"/>
        </a:ln>
        <a:effectLst/>
      </dsp:spPr>
      <dsp:style>
        <a:lnRef idx="2">
          <a:scrgbClr r="0" g="0" b="0"/>
        </a:lnRef>
        <a:fillRef idx="0">
          <a:scrgbClr r="0" g="0" b="0"/>
        </a:fillRef>
        <a:effectRef idx="0">
          <a:scrgbClr r="0" g="0" b="0"/>
        </a:effectRef>
        <a:fontRef idx="minor"/>
      </dsp:style>
    </dsp:sp>
    <dsp:sp modelId="{5394647F-92A2-9F43-B220-DFCF32621E69}">
      <dsp:nvSpPr>
        <dsp:cNvPr id="0" name=""/>
        <dsp:cNvSpPr/>
      </dsp:nvSpPr>
      <dsp:spPr>
        <a:xfrm>
          <a:off x="6999557" y="3283154"/>
          <a:ext cx="2465302" cy="875109"/>
        </a:xfrm>
        <a:prstGeom prst="roundRect">
          <a:avLst>
            <a:gd name="adj" fmla="val 10000"/>
          </a:avLst>
        </a:prstGeom>
        <a:solidFill>
          <a:schemeClr val="lt1">
            <a:alpha val="90000"/>
            <a:hueOff val="0"/>
            <a:satOff val="0"/>
            <a:lumOff val="0"/>
            <a:alphaOff val="0"/>
          </a:schemeClr>
        </a:solidFill>
        <a:ln w="34925" cap="flat" cmpd="sng" algn="in">
          <a:solidFill>
            <a:srgbClr val="163258"/>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b="0" i="0" kern="1200" dirty="0">
              <a:latin typeface="Glober" pitchFamily="2" charset="77"/>
            </a:rPr>
            <a:t>Consistent</a:t>
          </a:r>
        </a:p>
      </dsp:txBody>
      <dsp:txXfrm>
        <a:off x="7025188" y="3308785"/>
        <a:ext cx="2414040" cy="823847"/>
      </dsp:txXfrm>
    </dsp:sp>
    <dsp:sp modelId="{C9ABF4D5-F058-3B48-8D35-24C819E4FF52}">
      <dsp:nvSpPr>
        <dsp:cNvPr id="0" name=""/>
        <dsp:cNvSpPr/>
      </dsp:nvSpPr>
      <dsp:spPr>
        <a:xfrm>
          <a:off x="6657167" y="876603"/>
          <a:ext cx="342390" cy="3937992"/>
        </a:xfrm>
        <a:custGeom>
          <a:avLst/>
          <a:gdLst/>
          <a:ahLst/>
          <a:cxnLst/>
          <a:rect l="0" t="0" r="0" b="0"/>
          <a:pathLst>
            <a:path>
              <a:moveTo>
                <a:pt x="0" y="0"/>
              </a:moveTo>
              <a:lnTo>
                <a:pt x="0" y="3937992"/>
              </a:lnTo>
              <a:lnTo>
                <a:pt x="342390" y="3937992"/>
              </a:lnTo>
            </a:path>
          </a:pathLst>
        </a:custGeom>
        <a:noFill/>
        <a:ln w="34925" cap="flat" cmpd="sng" algn="in">
          <a:solidFill>
            <a:srgbClr val="163258"/>
          </a:solidFill>
          <a:prstDash val="solid"/>
        </a:ln>
        <a:effectLst/>
      </dsp:spPr>
      <dsp:style>
        <a:lnRef idx="2">
          <a:scrgbClr r="0" g="0" b="0"/>
        </a:lnRef>
        <a:fillRef idx="0">
          <a:scrgbClr r="0" g="0" b="0"/>
        </a:fillRef>
        <a:effectRef idx="0">
          <a:scrgbClr r="0" g="0" b="0"/>
        </a:effectRef>
        <a:fontRef idx="minor"/>
      </dsp:style>
    </dsp:sp>
    <dsp:sp modelId="{A1AEBC30-F5AE-3B43-BBF8-5DAC26B63CB7}">
      <dsp:nvSpPr>
        <dsp:cNvPr id="0" name=""/>
        <dsp:cNvSpPr/>
      </dsp:nvSpPr>
      <dsp:spPr>
        <a:xfrm>
          <a:off x="6999557" y="4377040"/>
          <a:ext cx="2465302" cy="875109"/>
        </a:xfrm>
        <a:prstGeom prst="roundRect">
          <a:avLst>
            <a:gd name="adj" fmla="val 10000"/>
          </a:avLst>
        </a:prstGeom>
        <a:solidFill>
          <a:schemeClr val="lt1">
            <a:alpha val="90000"/>
            <a:hueOff val="0"/>
            <a:satOff val="0"/>
            <a:lumOff val="0"/>
            <a:alphaOff val="0"/>
          </a:schemeClr>
        </a:solidFill>
        <a:ln w="34925" cap="flat" cmpd="sng" algn="in">
          <a:solidFill>
            <a:srgbClr val="163258"/>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b="0" i="0" kern="1200" dirty="0">
              <a:latin typeface="Glober" pitchFamily="2" charset="77"/>
            </a:rPr>
            <a:t>Fair</a:t>
          </a:r>
        </a:p>
      </dsp:txBody>
      <dsp:txXfrm>
        <a:off x="7025188" y="4402671"/>
        <a:ext cx="2414040" cy="82384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951BA-BE8D-174F-B9BA-E02481453A1E}">
      <dsp:nvSpPr>
        <dsp:cNvPr id="0" name=""/>
        <dsp:cNvSpPr/>
      </dsp:nvSpPr>
      <dsp:spPr>
        <a:xfrm>
          <a:off x="0" y="0"/>
          <a:ext cx="9299171" cy="0"/>
        </a:xfrm>
        <a:prstGeom prst="line">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A6FEEE-2863-8C4C-9990-D9EFD60A995B}">
      <dsp:nvSpPr>
        <dsp:cNvPr id="0" name=""/>
        <dsp:cNvSpPr/>
      </dsp:nvSpPr>
      <dsp:spPr>
        <a:xfrm>
          <a:off x="0" y="0"/>
          <a:ext cx="1859834" cy="1697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b="0" i="0" kern="1200" dirty="0">
              <a:latin typeface="Glober" pitchFamily="2" charset="77"/>
            </a:rPr>
            <a:t>Goals</a:t>
          </a:r>
        </a:p>
      </dsp:txBody>
      <dsp:txXfrm>
        <a:off x="0" y="0"/>
        <a:ext cx="1859834" cy="1697874"/>
      </dsp:txXfrm>
    </dsp:sp>
    <dsp:sp modelId="{2F7B65D6-94FE-FE43-837C-A4D2BCAAF8DE}">
      <dsp:nvSpPr>
        <dsp:cNvPr id="0" name=""/>
        <dsp:cNvSpPr/>
      </dsp:nvSpPr>
      <dsp:spPr>
        <a:xfrm>
          <a:off x="1999321" y="39462"/>
          <a:ext cx="7299849" cy="789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dirty="0">
              <a:latin typeface="Glober" pitchFamily="2" charset="77"/>
            </a:rPr>
            <a:t>Accountability</a:t>
          </a:r>
        </a:p>
      </dsp:txBody>
      <dsp:txXfrm>
        <a:off x="1999321" y="39462"/>
        <a:ext cx="7299849" cy="789246"/>
      </dsp:txXfrm>
    </dsp:sp>
    <dsp:sp modelId="{93394610-93EB-8149-919D-84EA095299DB}">
      <dsp:nvSpPr>
        <dsp:cNvPr id="0" name=""/>
        <dsp:cNvSpPr/>
      </dsp:nvSpPr>
      <dsp:spPr>
        <a:xfrm>
          <a:off x="1859834" y="828708"/>
          <a:ext cx="7439336" cy="0"/>
        </a:xfrm>
        <a:prstGeom prst="line">
          <a:avLst/>
        </a:prstGeom>
        <a:solidFill>
          <a:schemeClr val="accent1">
            <a:hueOff val="0"/>
            <a:satOff val="0"/>
            <a:lumOff val="0"/>
            <a:alphaOff val="0"/>
          </a:schemeClr>
        </a:solidFill>
        <a:ln w="34925" cap="flat" cmpd="sng" algn="in">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EEDDD6-A7C3-E04F-AB5E-4A2873928340}">
      <dsp:nvSpPr>
        <dsp:cNvPr id="0" name=""/>
        <dsp:cNvSpPr/>
      </dsp:nvSpPr>
      <dsp:spPr>
        <a:xfrm>
          <a:off x="1999321" y="868170"/>
          <a:ext cx="7299849" cy="789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dirty="0">
              <a:latin typeface="Glober" pitchFamily="2" charset="77"/>
            </a:rPr>
            <a:t>Risk Reduction</a:t>
          </a:r>
        </a:p>
      </dsp:txBody>
      <dsp:txXfrm>
        <a:off x="1999321" y="868170"/>
        <a:ext cx="7299849" cy="789246"/>
      </dsp:txXfrm>
    </dsp:sp>
    <dsp:sp modelId="{F0B1A5B0-3591-9C4D-939A-35250BA8BC08}">
      <dsp:nvSpPr>
        <dsp:cNvPr id="0" name=""/>
        <dsp:cNvSpPr/>
      </dsp:nvSpPr>
      <dsp:spPr>
        <a:xfrm>
          <a:off x="1859834" y="1657417"/>
          <a:ext cx="7439336" cy="0"/>
        </a:xfrm>
        <a:prstGeom prst="line">
          <a:avLst/>
        </a:prstGeom>
        <a:solidFill>
          <a:schemeClr val="accent1">
            <a:hueOff val="0"/>
            <a:satOff val="0"/>
            <a:lumOff val="0"/>
            <a:alphaOff val="0"/>
          </a:schemeClr>
        </a:solidFill>
        <a:ln w="34925" cap="flat" cmpd="sng" algn="in">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BC57EC-2C3D-9941-8CD0-67EA02D7BC2C}">
      <dsp:nvSpPr>
        <dsp:cNvPr id="0" name=""/>
        <dsp:cNvSpPr/>
      </dsp:nvSpPr>
      <dsp:spPr>
        <a:xfrm>
          <a:off x="0" y="1648245"/>
          <a:ext cx="9299171" cy="0"/>
        </a:xfrm>
        <a:prstGeom prst="line">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36C131-C924-DD47-8DA9-3B6C229BBCE2}">
      <dsp:nvSpPr>
        <dsp:cNvPr id="0" name=""/>
        <dsp:cNvSpPr/>
      </dsp:nvSpPr>
      <dsp:spPr>
        <a:xfrm>
          <a:off x="0" y="1697874"/>
          <a:ext cx="1859834" cy="1697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b="0" i="0" kern="1200" dirty="0">
              <a:latin typeface="Glober" pitchFamily="2" charset="77"/>
            </a:rPr>
            <a:t>Process</a:t>
          </a:r>
        </a:p>
      </dsp:txBody>
      <dsp:txXfrm>
        <a:off x="0" y="1697874"/>
        <a:ext cx="1859834" cy="1697874"/>
      </dsp:txXfrm>
    </dsp:sp>
    <dsp:sp modelId="{F2296818-37FC-2F46-ABA1-D0B5028689C2}">
      <dsp:nvSpPr>
        <dsp:cNvPr id="0" name=""/>
        <dsp:cNvSpPr/>
      </dsp:nvSpPr>
      <dsp:spPr>
        <a:xfrm>
          <a:off x="1999321" y="1717833"/>
          <a:ext cx="7299849" cy="399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dirty="0">
              <a:latin typeface="Glober" pitchFamily="2" charset="77"/>
            </a:rPr>
            <a:t>Swift</a:t>
          </a:r>
          <a:endParaRPr lang="en-US" sz="1800" b="0" i="0" kern="1200" dirty="0">
            <a:latin typeface="Glober" pitchFamily="2" charset="77"/>
          </a:endParaRPr>
        </a:p>
      </dsp:txBody>
      <dsp:txXfrm>
        <a:off x="1999321" y="1717833"/>
        <a:ext cx="7299849" cy="399182"/>
      </dsp:txXfrm>
    </dsp:sp>
    <dsp:sp modelId="{5F56A55A-A94F-1146-8C82-4EF203069C1A}">
      <dsp:nvSpPr>
        <dsp:cNvPr id="0" name=""/>
        <dsp:cNvSpPr/>
      </dsp:nvSpPr>
      <dsp:spPr>
        <a:xfrm>
          <a:off x="1859834" y="2117016"/>
          <a:ext cx="7439336" cy="0"/>
        </a:xfrm>
        <a:prstGeom prst="line">
          <a:avLst/>
        </a:prstGeom>
        <a:solidFill>
          <a:schemeClr val="accent1">
            <a:hueOff val="0"/>
            <a:satOff val="0"/>
            <a:lumOff val="0"/>
            <a:alphaOff val="0"/>
          </a:schemeClr>
        </a:solidFill>
        <a:ln w="34925" cap="flat" cmpd="sng" algn="in">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C888F4-A3F5-A043-89B0-F39B623C4BF4}">
      <dsp:nvSpPr>
        <dsp:cNvPr id="0" name=""/>
        <dsp:cNvSpPr/>
      </dsp:nvSpPr>
      <dsp:spPr>
        <a:xfrm>
          <a:off x="1999321" y="2136975"/>
          <a:ext cx="7299849" cy="399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dirty="0">
              <a:latin typeface="Glober" pitchFamily="2" charset="77"/>
            </a:rPr>
            <a:t>Certain</a:t>
          </a:r>
          <a:endParaRPr lang="en-US" sz="1800" b="0" i="0" kern="1200" dirty="0">
            <a:latin typeface="Glober" pitchFamily="2" charset="77"/>
          </a:endParaRPr>
        </a:p>
      </dsp:txBody>
      <dsp:txXfrm>
        <a:off x="1999321" y="2136975"/>
        <a:ext cx="7299849" cy="399182"/>
      </dsp:txXfrm>
    </dsp:sp>
    <dsp:sp modelId="{C2FB3075-F5DA-F046-821E-8619630CAE6A}">
      <dsp:nvSpPr>
        <dsp:cNvPr id="0" name=""/>
        <dsp:cNvSpPr/>
      </dsp:nvSpPr>
      <dsp:spPr>
        <a:xfrm>
          <a:off x="1859834" y="2536158"/>
          <a:ext cx="7439336" cy="0"/>
        </a:xfrm>
        <a:prstGeom prst="line">
          <a:avLst/>
        </a:prstGeom>
        <a:solidFill>
          <a:schemeClr val="accent1">
            <a:hueOff val="0"/>
            <a:satOff val="0"/>
            <a:lumOff val="0"/>
            <a:alphaOff val="0"/>
          </a:schemeClr>
        </a:solidFill>
        <a:ln w="34925" cap="flat" cmpd="sng" algn="in">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6516C9-A645-5845-94E5-EA1C98C9725F}">
      <dsp:nvSpPr>
        <dsp:cNvPr id="0" name=""/>
        <dsp:cNvSpPr/>
      </dsp:nvSpPr>
      <dsp:spPr>
        <a:xfrm>
          <a:off x="1999321" y="2556117"/>
          <a:ext cx="7299849" cy="399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dirty="0">
              <a:latin typeface="Glober" pitchFamily="2" charset="77"/>
            </a:rPr>
            <a:t>Consistent</a:t>
          </a:r>
          <a:endParaRPr lang="en-US" sz="1800" b="0" i="0" kern="1200" dirty="0">
            <a:latin typeface="Glober" pitchFamily="2" charset="77"/>
          </a:endParaRPr>
        </a:p>
      </dsp:txBody>
      <dsp:txXfrm>
        <a:off x="1999321" y="2556117"/>
        <a:ext cx="7299849" cy="399182"/>
      </dsp:txXfrm>
    </dsp:sp>
    <dsp:sp modelId="{36F278F7-591E-3649-9852-758FD0DB7993}">
      <dsp:nvSpPr>
        <dsp:cNvPr id="0" name=""/>
        <dsp:cNvSpPr/>
      </dsp:nvSpPr>
      <dsp:spPr>
        <a:xfrm>
          <a:off x="1859834" y="2955300"/>
          <a:ext cx="7439336" cy="0"/>
        </a:xfrm>
        <a:prstGeom prst="line">
          <a:avLst/>
        </a:prstGeom>
        <a:solidFill>
          <a:schemeClr val="accent1">
            <a:hueOff val="0"/>
            <a:satOff val="0"/>
            <a:lumOff val="0"/>
            <a:alphaOff val="0"/>
          </a:schemeClr>
        </a:solidFill>
        <a:ln w="34925" cap="flat" cmpd="sng" algn="in">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58E325-20E8-6B4F-AF27-142C62632973}">
      <dsp:nvSpPr>
        <dsp:cNvPr id="0" name=""/>
        <dsp:cNvSpPr/>
      </dsp:nvSpPr>
      <dsp:spPr>
        <a:xfrm>
          <a:off x="1999321" y="2975259"/>
          <a:ext cx="7299849" cy="399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dirty="0">
              <a:latin typeface="Glober" pitchFamily="2" charset="77"/>
            </a:rPr>
            <a:t>Fair</a:t>
          </a:r>
          <a:endParaRPr lang="en-US" sz="1800" b="0" i="0" kern="1200" dirty="0">
            <a:latin typeface="Glober" pitchFamily="2" charset="77"/>
          </a:endParaRPr>
        </a:p>
      </dsp:txBody>
      <dsp:txXfrm>
        <a:off x="1999321" y="2975259"/>
        <a:ext cx="7299849" cy="399182"/>
      </dsp:txXfrm>
    </dsp:sp>
    <dsp:sp modelId="{2AB02A3C-8CF9-6D4F-B5B2-F0F8EF12FB20}">
      <dsp:nvSpPr>
        <dsp:cNvPr id="0" name=""/>
        <dsp:cNvSpPr/>
      </dsp:nvSpPr>
      <dsp:spPr>
        <a:xfrm>
          <a:off x="1859834" y="3374442"/>
          <a:ext cx="7439336" cy="0"/>
        </a:xfrm>
        <a:prstGeom prst="line">
          <a:avLst/>
        </a:prstGeom>
        <a:solidFill>
          <a:schemeClr val="accent1">
            <a:hueOff val="0"/>
            <a:satOff val="0"/>
            <a:lumOff val="0"/>
            <a:alphaOff val="0"/>
          </a:schemeClr>
        </a:solidFill>
        <a:ln w="34925" cap="flat" cmpd="sng" algn="in">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9B3EB0-01B1-CD4B-90A1-6C57986EF2E1}">
      <dsp:nvSpPr>
        <dsp:cNvPr id="0" name=""/>
        <dsp:cNvSpPr/>
      </dsp:nvSpPr>
      <dsp:spPr>
        <a:xfrm>
          <a:off x="0" y="3395749"/>
          <a:ext cx="9299171" cy="0"/>
        </a:xfrm>
        <a:prstGeom prst="line">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2BB845-3EE9-3E43-B9E0-B0DBE607EA62}">
      <dsp:nvSpPr>
        <dsp:cNvPr id="0" name=""/>
        <dsp:cNvSpPr/>
      </dsp:nvSpPr>
      <dsp:spPr>
        <a:xfrm>
          <a:off x="0" y="3395749"/>
          <a:ext cx="1859834" cy="1697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b="0" i="0" kern="1200" dirty="0">
              <a:latin typeface="Glober" pitchFamily="2" charset="77"/>
            </a:rPr>
            <a:t>Tools</a:t>
          </a:r>
        </a:p>
      </dsp:txBody>
      <dsp:txXfrm>
        <a:off x="0" y="3395749"/>
        <a:ext cx="1859834" cy="1697874"/>
      </dsp:txXfrm>
    </dsp:sp>
    <dsp:sp modelId="{0E1F24D1-3DC5-CB45-A7F9-B52004D8A58E}">
      <dsp:nvSpPr>
        <dsp:cNvPr id="0" name=""/>
        <dsp:cNvSpPr/>
      </dsp:nvSpPr>
      <dsp:spPr>
        <a:xfrm>
          <a:off x="1999321" y="3435211"/>
          <a:ext cx="7299849" cy="789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dirty="0">
              <a:latin typeface="Glober" pitchFamily="2" charset="77"/>
            </a:rPr>
            <a:t>Policies, grids &amp; guidelines</a:t>
          </a:r>
        </a:p>
      </dsp:txBody>
      <dsp:txXfrm>
        <a:off x="1999321" y="3435211"/>
        <a:ext cx="7299849" cy="789246"/>
      </dsp:txXfrm>
    </dsp:sp>
    <dsp:sp modelId="{53B87293-458D-3F4E-B8E4-466406D8B983}">
      <dsp:nvSpPr>
        <dsp:cNvPr id="0" name=""/>
        <dsp:cNvSpPr/>
      </dsp:nvSpPr>
      <dsp:spPr>
        <a:xfrm>
          <a:off x="1859834" y="3876289"/>
          <a:ext cx="7439336" cy="0"/>
        </a:xfrm>
        <a:prstGeom prst="line">
          <a:avLst/>
        </a:prstGeom>
        <a:solidFill>
          <a:schemeClr val="accent1">
            <a:hueOff val="0"/>
            <a:satOff val="0"/>
            <a:lumOff val="0"/>
            <a:alphaOff val="0"/>
          </a:schemeClr>
        </a:solidFill>
        <a:ln w="34925" cap="flat" cmpd="sng" algn="in">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8E3D30-9096-BE4E-879B-75881BB567CE}">
      <dsp:nvSpPr>
        <dsp:cNvPr id="0" name=""/>
        <dsp:cNvSpPr/>
      </dsp:nvSpPr>
      <dsp:spPr>
        <a:xfrm>
          <a:off x="1985233" y="3975553"/>
          <a:ext cx="7299849" cy="789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dirty="0">
              <a:latin typeface="Glober" pitchFamily="2" charset="77"/>
            </a:rPr>
            <a:t>Graduated continuum of rewards, incentives, services &amp; sanctions</a:t>
          </a:r>
        </a:p>
      </dsp:txBody>
      <dsp:txXfrm>
        <a:off x="1985233" y="3975553"/>
        <a:ext cx="7299849" cy="789246"/>
      </dsp:txXfrm>
    </dsp:sp>
    <dsp:sp modelId="{F4EEFB20-9738-6C46-BAC6-3B77A4E709CF}">
      <dsp:nvSpPr>
        <dsp:cNvPr id="0" name=""/>
        <dsp:cNvSpPr/>
      </dsp:nvSpPr>
      <dsp:spPr>
        <a:xfrm>
          <a:off x="1852171" y="4821022"/>
          <a:ext cx="7439336" cy="0"/>
        </a:xfrm>
        <a:prstGeom prst="line">
          <a:avLst/>
        </a:prstGeom>
        <a:solidFill>
          <a:schemeClr val="accent1">
            <a:hueOff val="0"/>
            <a:satOff val="0"/>
            <a:lumOff val="0"/>
            <a:alphaOff val="0"/>
          </a:schemeClr>
        </a:solidFill>
        <a:ln w="34925" cap="flat" cmpd="sng" algn="in">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8C5B90-2F2C-A54C-9370-E716E8E19917}">
      <dsp:nvSpPr>
        <dsp:cNvPr id="0" name=""/>
        <dsp:cNvSpPr/>
      </dsp:nvSpPr>
      <dsp:spPr>
        <a:xfrm>
          <a:off x="0" y="4448397"/>
          <a:ext cx="9299171" cy="0"/>
        </a:xfrm>
        <a:prstGeom prst="line">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840D12-DB11-8040-8830-5CA3AB1F3B2C}">
      <dsp:nvSpPr>
        <dsp:cNvPr id="0" name=""/>
        <dsp:cNvSpPr/>
      </dsp:nvSpPr>
      <dsp:spPr>
        <a:xfrm>
          <a:off x="0" y="5093623"/>
          <a:ext cx="1859834" cy="1697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b="0" i="0" kern="1200" dirty="0">
              <a:latin typeface="Glober" pitchFamily="2" charset="77"/>
            </a:rPr>
            <a:t>Factors</a:t>
          </a:r>
        </a:p>
      </dsp:txBody>
      <dsp:txXfrm>
        <a:off x="0" y="5093623"/>
        <a:ext cx="1859834" cy="1697874"/>
      </dsp:txXfrm>
    </dsp:sp>
    <dsp:sp modelId="{09011BD1-BF6A-B74B-9298-AF0B2E3B0E64}">
      <dsp:nvSpPr>
        <dsp:cNvPr id="0" name=""/>
        <dsp:cNvSpPr/>
      </dsp:nvSpPr>
      <dsp:spPr>
        <a:xfrm>
          <a:off x="1999321" y="4851729"/>
          <a:ext cx="7299849" cy="275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latin typeface="Glober" pitchFamily="2" charset="77"/>
            </a:rPr>
            <a:t>Criminal history</a:t>
          </a:r>
        </a:p>
      </dsp:txBody>
      <dsp:txXfrm>
        <a:off x="1999321" y="4851729"/>
        <a:ext cx="7299849" cy="275657"/>
      </dsp:txXfrm>
    </dsp:sp>
    <dsp:sp modelId="{CC95FD3C-6178-6F4D-8FFE-10A9B6EA6735}">
      <dsp:nvSpPr>
        <dsp:cNvPr id="0" name=""/>
        <dsp:cNvSpPr/>
      </dsp:nvSpPr>
      <dsp:spPr>
        <a:xfrm>
          <a:off x="1859834" y="5159600"/>
          <a:ext cx="7439336" cy="0"/>
        </a:xfrm>
        <a:prstGeom prst="line">
          <a:avLst/>
        </a:prstGeom>
        <a:solidFill>
          <a:schemeClr val="accent1">
            <a:hueOff val="0"/>
            <a:satOff val="0"/>
            <a:lumOff val="0"/>
            <a:alphaOff val="0"/>
          </a:schemeClr>
        </a:solidFill>
        <a:ln w="34925" cap="flat" cmpd="sng" algn="in">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6C2538-0282-B649-9FE1-E61E70923C7E}">
      <dsp:nvSpPr>
        <dsp:cNvPr id="0" name=""/>
        <dsp:cNvSpPr/>
      </dsp:nvSpPr>
      <dsp:spPr>
        <a:xfrm>
          <a:off x="1999321" y="5183289"/>
          <a:ext cx="7299849" cy="275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latin typeface="Glober" pitchFamily="2" charset="77"/>
            </a:rPr>
            <a:t>Violation/compliance history</a:t>
          </a:r>
        </a:p>
      </dsp:txBody>
      <dsp:txXfrm>
        <a:off x="1999321" y="5183289"/>
        <a:ext cx="7299849" cy="275657"/>
      </dsp:txXfrm>
    </dsp:sp>
    <dsp:sp modelId="{DC7D2244-BD74-184C-9279-4DCD47129D3C}">
      <dsp:nvSpPr>
        <dsp:cNvPr id="0" name=""/>
        <dsp:cNvSpPr/>
      </dsp:nvSpPr>
      <dsp:spPr>
        <a:xfrm>
          <a:off x="1859834" y="5507974"/>
          <a:ext cx="7439336" cy="0"/>
        </a:xfrm>
        <a:prstGeom prst="line">
          <a:avLst/>
        </a:prstGeom>
        <a:solidFill>
          <a:schemeClr val="accent1">
            <a:hueOff val="0"/>
            <a:satOff val="0"/>
            <a:lumOff val="0"/>
            <a:alphaOff val="0"/>
          </a:schemeClr>
        </a:solidFill>
        <a:ln w="34925" cap="flat" cmpd="sng" algn="in">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1651D4-7089-6445-B9AA-2C10AA892405}">
      <dsp:nvSpPr>
        <dsp:cNvPr id="0" name=""/>
        <dsp:cNvSpPr/>
      </dsp:nvSpPr>
      <dsp:spPr>
        <a:xfrm>
          <a:off x="1999321" y="5498304"/>
          <a:ext cx="7299849" cy="275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latin typeface="Glober" pitchFamily="2" charset="77"/>
            </a:rPr>
            <a:t>Current risk </a:t>
          </a:r>
          <a:r>
            <a:rPr lang="en-US" sz="2000" b="0" i="0" kern="1200" dirty="0">
              <a:latin typeface="Glober" pitchFamily="2" charset="77"/>
            </a:rPr>
            <a:t>level</a:t>
          </a:r>
          <a:r>
            <a:rPr lang="en-US" sz="1800" b="0" i="0" kern="1200" dirty="0">
              <a:latin typeface="Glober" pitchFamily="2" charset="77"/>
            </a:rPr>
            <a:t> </a:t>
          </a:r>
        </a:p>
      </dsp:txBody>
      <dsp:txXfrm>
        <a:off x="1999321" y="5498304"/>
        <a:ext cx="7299849" cy="275657"/>
      </dsp:txXfrm>
    </dsp:sp>
    <dsp:sp modelId="{3DD05D3C-3CE8-8144-B7C4-A0BF364A54FC}">
      <dsp:nvSpPr>
        <dsp:cNvPr id="0" name=""/>
        <dsp:cNvSpPr/>
      </dsp:nvSpPr>
      <dsp:spPr>
        <a:xfrm>
          <a:off x="1859834" y="5823120"/>
          <a:ext cx="7439336" cy="0"/>
        </a:xfrm>
        <a:prstGeom prst="line">
          <a:avLst/>
        </a:prstGeom>
        <a:solidFill>
          <a:schemeClr val="accent1">
            <a:hueOff val="0"/>
            <a:satOff val="0"/>
            <a:lumOff val="0"/>
            <a:alphaOff val="0"/>
          </a:schemeClr>
        </a:solidFill>
        <a:ln w="34925" cap="flat" cmpd="sng" algn="in">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360862-9434-984D-BC4B-D29DA8F8351B}">
      <dsp:nvSpPr>
        <dsp:cNvPr id="0" name=""/>
        <dsp:cNvSpPr/>
      </dsp:nvSpPr>
      <dsp:spPr>
        <a:xfrm>
          <a:off x="1999321" y="5813320"/>
          <a:ext cx="7299849" cy="275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latin typeface="Glober" pitchFamily="2" charset="77"/>
            </a:rPr>
            <a:t>Motivation to change</a:t>
          </a:r>
        </a:p>
      </dsp:txBody>
      <dsp:txXfrm>
        <a:off x="1999321" y="5813320"/>
        <a:ext cx="7299849" cy="275657"/>
      </dsp:txXfrm>
    </dsp:sp>
    <dsp:sp modelId="{02772C03-BDCC-D04E-A9E8-D5BA1B9C6596}">
      <dsp:nvSpPr>
        <dsp:cNvPr id="0" name=""/>
        <dsp:cNvSpPr/>
      </dsp:nvSpPr>
      <dsp:spPr>
        <a:xfrm>
          <a:off x="1859834" y="6138267"/>
          <a:ext cx="7439336" cy="0"/>
        </a:xfrm>
        <a:prstGeom prst="line">
          <a:avLst/>
        </a:prstGeom>
        <a:solidFill>
          <a:schemeClr val="accent1">
            <a:hueOff val="0"/>
            <a:satOff val="0"/>
            <a:lumOff val="0"/>
            <a:alphaOff val="0"/>
          </a:schemeClr>
        </a:solidFill>
        <a:ln w="34925" cap="flat" cmpd="sng" algn="in">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D34B1B-9EED-A242-B9CA-0DAC0BCE60BB}">
      <dsp:nvSpPr>
        <dsp:cNvPr id="0" name=""/>
        <dsp:cNvSpPr/>
      </dsp:nvSpPr>
      <dsp:spPr>
        <a:xfrm>
          <a:off x="1999321" y="6144880"/>
          <a:ext cx="7299849" cy="275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latin typeface="Glober" pitchFamily="2" charset="77"/>
            </a:rPr>
            <a:t>Relationship of violation to distal/proximal objectives</a:t>
          </a:r>
        </a:p>
      </dsp:txBody>
      <dsp:txXfrm>
        <a:off x="1999321" y="6144880"/>
        <a:ext cx="7299849" cy="275657"/>
      </dsp:txXfrm>
    </dsp:sp>
    <dsp:sp modelId="{70BB7205-E5C9-F94C-9F05-ACA6E27943E3}">
      <dsp:nvSpPr>
        <dsp:cNvPr id="0" name=""/>
        <dsp:cNvSpPr/>
      </dsp:nvSpPr>
      <dsp:spPr>
        <a:xfrm>
          <a:off x="1859834" y="6470039"/>
          <a:ext cx="7439336" cy="0"/>
        </a:xfrm>
        <a:prstGeom prst="line">
          <a:avLst/>
        </a:prstGeom>
        <a:solidFill>
          <a:schemeClr val="accent1">
            <a:hueOff val="0"/>
            <a:satOff val="0"/>
            <a:lumOff val="0"/>
            <a:alphaOff val="0"/>
          </a:schemeClr>
        </a:solidFill>
        <a:ln w="34925" cap="flat" cmpd="sng" algn="in">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8331F4-4304-BA41-BB07-9AF253DA5F51}">
      <dsp:nvSpPr>
        <dsp:cNvPr id="0" name=""/>
        <dsp:cNvSpPr/>
      </dsp:nvSpPr>
      <dsp:spPr>
        <a:xfrm>
          <a:off x="1999321" y="6459895"/>
          <a:ext cx="7299849" cy="275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latin typeface="Glober" pitchFamily="2" charset="77"/>
            </a:rPr>
            <a:t>Relationship of violation to critical risk factors</a:t>
          </a:r>
        </a:p>
      </dsp:txBody>
      <dsp:txXfrm>
        <a:off x="1999321" y="6459895"/>
        <a:ext cx="7299849" cy="275657"/>
      </dsp:txXfrm>
    </dsp:sp>
    <dsp:sp modelId="{12F62389-92D0-B84E-BC49-138E4535C506}">
      <dsp:nvSpPr>
        <dsp:cNvPr id="0" name=""/>
        <dsp:cNvSpPr/>
      </dsp:nvSpPr>
      <dsp:spPr>
        <a:xfrm>
          <a:off x="1859834" y="6785186"/>
          <a:ext cx="7439336" cy="0"/>
        </a:xfrm>
        <a:prstGeom prst="line">
          <a:avLst/>
        </a:prstGeom>
        <a:solidFill>
          <a:schemeClr val="accent1">
            <a:hueOff val="0"/>
            <a:satOff val="0"/>
            <a:lumOff val="0"/>
            <a:alphaOff val="0"/>
          </a:schemeClr>
        </a:solidFill>
        <a:ln w="34925" cap="flat" cmpd="sng" algn="in">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C7BF1-7360-2141-9A07-0725B59217B2}">
      <dsp:nvSpPr>
        <dsp:cNvPr id="0" name=""/>
        <dsp:cNvSpPr/>
      </dsp:nvSpPr>
      <dsp:spPr>
        <a:xfrm>
          <a:off x="207148" y="756050"/>
          <a:ext cx="4968036" cy="2143536"/>
        </a:xfrm>
        <a:prstGeom prst="rect">
          <a:avLst/>
        </a:prstGeom>
        <a:solidFill>
          <a:schemeClr val="lt1">
            <a:hueOff val="0"/>
            <a:satOff val="0"/>
            <a:lumOff val="0"/>
          </a:schemeClr>
        </a:solidFill>
        <a:ln w="6350" cap="flat" cmpd="sng" algn="in">
          <a:solidFill>
            <a:srgbClr val="163258"/>
          </a:solidFill>
          <a:prstDash val="solid"/>
        </a:ln>
        <a:effectLst/>
      </dsp:spPr>
      <dsp:style>
        <a:lnRef idx="1">
          <a:scrgbClr r="0" g="0" b="0"/>
        </a:lnRef>
        <a:fillRef idx="1">
          <a:scrgbClr r="0" g="0" b="0"/>
        </a:fillRef>
        <a:effectRef idx="0">
          <a:scrgbClr r="0" g="0" b="0"/>
        </a:effectRef>
        <a:fontRef idx="minor"/>
      </dsp:style>
      <dsp:txBody>
        <a:bodyPr spcFirstLastPara="0" vert="horz" wrap="square" lIns="1051568"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dirty="0">
              <a:latin typeface="Glober" pitchFamily="2" charset="77"/>
            </a:rPr>
            <a:t>6. Consider specific responsivity challenges facing female defendants, e.g., mental health, trauma, child care, financial, housing, and transportation. </a:t>
          </a:r>
        </a:p>
      </dsp:txBody>
      <dsp:txXfrm>
        <a:off x="207148" y="756050"/>
        <a:ext cx="4968036" cy="2143536"/>
      </dsp:txXfrm>
    </dsp:sp>
    <dsp:sp modelId="{16285934-2EBF-1C47-8BBF-4D5E7823FE7A}">
      <dsp:nvSpPr>
        <dsp:cNvPr id="0" name=""/>
        <dsp:cNvSpPr/>
      </dsp:nvSpPr>
      <dsp:spPr>
        <a:xfrm>
          <a:off x="147" y="827311"/>
          <a:ext cx="1086757" cy="163013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C8617-7CF4-F346-91CD-F7DCD75C890F}">
      <dsp:nvSpPr>
        <dsp:cNvPr id="0" name=""/>
        <dsp:cNvSpPr/>
      </dsp:nvSpPr>
      <dsp:spPr>
        <a:xfrm>
          <a:off x="5672858" y="756050"/>
          <a:ext cx="4968036" cy="2143536"/>
        </a:xfrm>
        <a:prstGeom prst="rect">
          <a:avLst/>
        </a:prstGeom>
        <a:solidFill>
          <a:schemeClr val="lt1">
            <a:hueOff val="0"/>
            <a:satOff val="0"/>
            <a:lumOff val="0"/>
          </a:schemeClr>
        </a:solidFill>
        <a:ln w="6350" cap="flat" cmpd="sng" algn="in">
          <a:solidFill>
            <a:srgbClr val="163258"/>
          </a:solidFill>
          <a:prstDash val="solid"/>
        </a:ln>
        <a:effectLst/>
      </dsp:spPr>
      <dsp:style>
        <a:lnRef idx="1">
          <a:scrgbClr r="0" g="0" b="0"/>
        </a:lnRef>
        <a:fillRef idx="1">
          <a:scrgbClr r="0" g="0" b="0"/>
        </a:fillRef>
        <a:effectRef idx="0">
          <a:scrgbClr r="0" g="0" b="0"/>
        </a:effectRef>
        <a:fontRef idx="minor"/>
      </dsp:style>
      <dsp:txBody>
        <a:bodyPr spcFirstLastPara="0" vert="horz" wrap="square" lIns="1051568"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dirty="0">
              <a:latin typeface="Glober" pitchFamily="2" charset="77"/>
            </a:rPr>
            <a:t>7. Be aware that incarceration and sanctions have no long-term positive impact on reducing recidivism, and may increase the risk of recidivism.</a:t>
          </a:r>
        </a:p>
      </dsp:txBody>
      <dsp:txXfrm>
        <a:off x="5672858" y="756050"/>
        <a:ext cx="4968036" cy="2143536"/>
      </dsp:txXfrm>
    </dsp:sp>
    <dsp:sp modelId="{F413F14B-E1B3-3647-A918-22D49747875A}">
      <dsp:nvSpPr>
        <dsp:cNvPr id="0" name=""/>
        <dsp:cNvSpPr/>
      </dsp:nvSpPr>
      <dsp:spPr>
        <a:xfrm>
          <a:off x="5465856" y="827311"/>
          <a:ext cx="1086757" cy="1630136"/>
        </a:xfrm>
        <a:prstGeom prst="rect">
          <a:avLst/>
        </a:prstGeom>
        <a:blipFill>
          <a:blip xmlns:r="http://schemas.openxmlformats.org/officeDocument/2006/relationships" r:embed="rId2"/>
          <a:srcRect/>
          <a:stretch>
            <a:fillRect l="-25000" r="-25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879AA9-239A-415C-820C-8B23C1A2D1AF}">
      <dsp:nvSpPr>
        <dsp:cNvPr id="0" name=""/>
        <dsp:cNvSpPr/>
      </dsp:nvSpPr>
      <dsp:spPr>
        <a:xfrm>
          <a:off x="207148" y="3077263"/>
          <a:ext cx="4968036" cy="2143536"/>
        </a:xfrm>
        <a:prstGeom prst="rect">
          <a:avLst/>
        </a:prstGeom>
        <a:solidFill>
          <a:schemeClr val="lt1">
            <a:hueOff val="0"/>
            <a:satOff val="0"/>
            <a:lumOff val="0"/>
          </a:schemeClr>
        </a:solidFill>
        <a:ln w="6350" cap="flat" cmpd="sng" algn="in">
          <a:solidFill>
            <a:srgbClr val="163258"/>
          </a:solidFill>
          <a:prstDash val="solid"/>
        </a:ln>
        <a:effectLst/>
      </dsp:spPr>
      <dsp:style>
        <a:lnRef idx="1">
          <a:scrgbClr r="0" g="0" b="0"/>
        </a:lnRef>
        <a:fillRef idx="1">
          <a:scrgbClr r="0" g="0" b="0"/>
        </a:fillRef>
        <a:effectRef idx="0">
          <a:scrgbClr r="0" g="0" b="0"/>
        </a:effectRef>
        <a:fontRef idx="minor"/>
      </dsp:style>
      <dsp:txBody>
        <a:bodyPr spcFirstLastPara="0" vert="horz" wrap="square" lIns="1051568"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dirty="0">
              <a:latin typeface="Glober" pitchFamily="2" charset="77"/>
            </a:rPr>
            <a:t>8. Consider DUI Courts only for high-risk/high-need individuals. DUI Courts may increase recidivism among those who are not high risk or substance dependent.</a:t>
          </a:r>
        </a:p>
      </dsp:txBody>
      <dsp:txXfrm>
        <a:off x="207148" y="3077263"/>
        <a:ext cx="4968036" cy="2143536"/>
      </dsp:txXfrm>
    </dsp:sp>
    <dsp:sp modelId="{1D8D852B-8642-4362-8BA9-5BF7445F3BEA}">
      <dsp:nvSpPr>
        <dsp:cNvPr id="0" name=""/>
        <dsp:cNvSpPr/>
      </dsp:nvSpPr>
      <dsp:spPr>
        <a:xfrm>
          <a:off x="147" y="3148524"/>
          <a:ext cx="1086757" cy="1630136"/>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C459CB-A74A-F84C-B54A-4D4BA90897A7}">
      <dsp:nvSpPr>
        <dsp:cNvPr id="0" name=""/>
        <dsp:cNvSpPr/>
      </dsp:nvSpPr>
      <dsp:spPr>
        <a:xfrm>
          <a:off x="5672858" y="3077263"/>
          <a:ext cx="4968036" cy="2143536"/>
        </a:xfrm>
        <a:prstGeom prst="rect">
          <a:avLst/>
        </a:prstGeom>
        <a:solidFill>
          <a:schemeClr val="lt1">
            <a:hueOff val="0"/>
            <a:satOff val="0"/>
            <a:lumOff val="0"/>
          </a:schemeClr>
        </a:solidFill>
        <a:ln w="6350" cap="flat" cmpd="sng" algn="in">
          <a:solidFill>
            <a:srgbClr val="163258"/>
          </a:solidFill>
          <a:prstDash val="solid"/>
        </a:ln>
        <a:effectLst/>
      </dsp:spPr>
      <dsp:style>
        <a:lnRef idx="1">
          <a:scrgbClr r="0" g="0" b="0"/>
        </a:lnRef>
        <a:fillRef idx="1">
          <a:scrgbClr r="0" g="0" b="0"/>
        </a:fillRef>
        <a:effectRef idx="0">
          <a:scrgbClr r="0" g="0" b="0"/>
        </a:effectRef>
        <a:fontRef idx="minor"/>
      </dsp:style>
      <dsp:txBody>
        <a:bodyPr spcFirstLastPara="0" vert="horz" wrap="square" lIns="1051568"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dirty="0">
              <a:latin typeface="Glober" pitchFamily="2" charset="77"/>
            </a:rPr>
            <a:t>9. Closely monitor drug use and driving activity for high-risk/low-need individuals. </a:t>
          </a:r>
        </a:p>
      </dsp:txBody>
      <dsp:txXfrm>
        <a:off x="5672858" y="3077263"/>
        <a:ext cx="4968036" cy="2143536"/>
      </dsp:txXfrm>
    </dsp:sp>
    <dsp:sp modelId="{BEDD33DA-472F-B84E-A11D-7C63C6A742A0}">
      <dsp:nvSpPr>
        <dsp:cNvPr id="0" name=""/>
        <dsp:cNvSpPr/>
      </dsp:nvSpPr>
      <dsp:spPr>
        <a:xfrm>
          <a:off x="5465856" y="3148524"/>
          <a:ext cx="1086757" cy="1630136"/>
        </a:xfrm>
        <a:prstGeom prst="rect">
          <a:avLst/>
        </a:prstGeom>
        <a:blipFill>
          <a:blip xmlns:r="http://schemas.openxmlformats.org/officeDocument/2006/relationships" r:embed="rId4"/>
          <a:srcRect/>
          <a:stretch>
            <a:fillRect l="-25000" r="-25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CA9C0-38C0-264F-93A2-AE9E798AFF53}">
      <dsp:nvSpPr>
        <dsp:cNvPr id="0" name=""/>
        <dsp:cNvSpPr/>
      </dsp:nvSpPr>
      <dsp:spPr>
        <a:xfrm>
          <a:off x="-6307066" y="-964788"/>
          <a:ext cx="7507416" cy="7507416"/>
        </a:xfrm>
        <a:prstGeom prst="blockArc">
          <a:avLst>
            <a:gd name="adj1" fmla="val 18900000"/>
            <a:gd name="adj2" fmla="val 2700000"/>
            <a:gd name="adj3" fmla="val 288"/>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19DB01-FC11-CC4D-8420-A975C5258C5F}">
      <dsp:nvSpPr>
        <dsp:cNvPr id="0" name=""/>
        <dsp:cNvSpPr/>
      </dsp:nvSpPr>
      <dsp:spPr>
        <a:xfrm>
          <a:off x="446894" y="293729"/>
          <a:ext cx="5980313" cy="587234"/>
        </a:xfrm>
        <a:prstGeom prst="rect">
          <a:avLst/>
        </a:prstGeom>
        <a:solidFill>
          <a:schemeClr val="lt1">
            <a:hueOff val="0"/>
            <a:satOff val="0"/>
            <a:lumOff val="0"/>
            <a:alphaOff val="0"/>
          </a:schemeClr>
        </a:solidFill>
        <a:ln w="34925" cap="flat" cmpd="sng" algn="in">
          <a:solidFill>
            <a:srgbClr val="16325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6118" tIns="76200" rIns="76200" bIns="76200" numCol="1" spcCol="1270" anchor="ctr" anchorCtr="0">
          <a:noAutofit/>
        </a:bodyPr>
        <a:lstStyle/>
        <a:p>
          <a:pPr marL="0" lvl="0" indent="0" algn="l" defTabSz="1333500">
            <a:lnSpc>
              <a:spcPct val="90000"/>
            </a:lnSpc>
            <a:spcBef>
              <a:spcPct val="0"/>
            </a:spcBef>
            <a:spcAft>
              <a:spcPct val="35000"/>
            </a:spcAft>
            <a:buNone/>
          </a:pPr>
          <a:r>
            <a:rPr lang="en-US" altLang="en-US" sz="3000" b="0" i="0" kern="1200" dirty="0">
              <a:latin typeface="Glober" pitchFamily="2" charset="77"/>
            </a:rPr>
            <a:t>Diversion</a:t>
          </a:r>
          <a:endParaRPr lang="en-US" sz="3000" b="0" i="0" kern="1200" dirty="0">
            <a:latin typeface="Glober" pitchFamily="2" charset="77"/>
          </a:endParaRPr>
        </a:p>
      </dsp:txBody>
      <dsp:txXfrm>
        <a:off x="446894" y="293729"/>
        <a:ext cx="5980313" cy="587234"/>
      </dsp:txXfrm>
    </dsp:sp>
    <dsp:sp modelId="{91681516-941C-2B42-A9F4-787D86860BD0}">
      <dsp:nvSpPr>
        <dsp:cNvPr id="0" name=""/>
        <dsp:cNvSpPr/>
      </dsp:nvSpPr>
      <dsp:spPr>
        <a:xfrm>
          <a:off x="79872" y="220324"/>
          <a:ext cx="734043" cy="734043"/>
        </a:xfrm>
        <a:prstGeom prst="ellipse">
          <a:avLst/>
        </a:prstGeom>
        <a:solidFill>
          <a:srgbClr val="EE4720"/>
        </a:solidFill>
        <a:ln w="34925" cap="flat" cmpd="sng" algn="in">
          <a:solidFill>
            <a:srgbClr val="163258"/>
          </a:solidFill>
          <a:prstDash val="solid"/>
        </a:ln>
        <a:effectLst/>
      </dsp:spPr>
      <dsp:style>
        <a:lnRef idx="2">
          <a:scrgbClr r="0" g="0" b="0"/>
        </a:lnRef>
        <a:fillRef idx="1">
          <a:scrgbClr r="0" g="0" b="0"/>
        </a:fillRef>
        <a:effectRef idx="0">
          <a:scrgbClr r="0" g="0" b="0"/>
        </a:effectRef>
        <a:fontRef idx="minor"/>
      </dsp:style>
    </dsp:sp>
    <dsp:sp modelId="{B35614DE-1CA9-AD40-8286-334DA4A980AB}">
      <dsp:nvSpPr>
        <dsp:cNvPr id="0" name=""/>
        <dsp:cNvSpPr/>
      </dsp:nvSpPr>
      <dsp:spPr>
        <a:xfrm>
          <a:off x="929935" y="1174469"/>
          <a:ext cx="5497272" cy="587234"/>
        </a:xfrm>
        <a:prstGeom prst="rect">
          <a:avLst/>
        </a:prstGeom>
        <a:solidFill>
          <a:schemeClr val="lt1">
            <a:hueOff val="0"/>
            <a:satOff val="0"/>
            <a:lumOff val="0"/>
            <a:alphaOff val="0"/>
          </a:schemeClr>
        </a:solidFill>
        <a:ln w="34925" cap="flat" cmpd="sng" algn="in">
          <a:solidFill>
            <a:srgbClr val="16325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6118" tIns="76200" rIns="76200" bIns="76200" numCol="1" spcCol="1270" anchor="ctr" anchorCtr="0">
          <a:noAutofit/>
        </a:bodyPr>
        <a:lstStyle/>
        <a:p>
          <a:pPr marL="0" lvl="0" indent="0" algn="l" defTabSz="1333500">
            <a:lnSpc>
              <a:spcPct val="90000"/>
            </a:lnSpc>
            <a:spcBef>
              <a:spcPct val="0"/>
            </a:spcBef>
            <a:spcAft>
              <a:spcPct val="35000"/>
            </a:spcAft>
            <a:buNone/>
          </a:pPr>
          <a:r>
            <a:rPr lang="en-US" altLang="en-US" sz="3000" b="0" i="0" kern="1200" dirty="0">
              <a:latin typeface="Glober" pitchFamily="2" charset="77"/>
            </a:rPr>
            <a:t>Pre-trial</a:t>
          </a:r>
        </a:p>
      </dsp:txBody>
      <dsp:txXfrm>
        <a:off x="929935" y="1174469"/>
        <a:ext cx="5497272" cy="587234"/>
      </dsp:txXfrm>
    </dsp:sp>
    <dsp:sp modelId="{7C1DFA24-14DD-9948-9668-5D3DD8BC9120}">
      <dsp:nvSpPr>
        <dsp:cNvPr id="0" name=""/>
        <dsp:cNvSpPr/>
      </dsp:nvSpPr>
      <dsp:spPr>
        <a:xfrm>
          <a:off x="562913" y="1101065"/>
          <a:ext cx="734043" cy="734043"/>
        </a:xfrm>
        <a:prstGeom prst="ellipse">
          <a:avLst/>
        </a:prstGeom>
        <a:solidFill>
          <a:srgbClr val="EE4720"/>
        </a:solidFill>
        <a:ln w="34925" cap="flat" cmpd="sng" algn="in">
          <a:solidFill>
            <a:srgbClr val="163258"/>
          </a:solidFill>
          <a:prstDash val="solid"/>
        </a:ln>
        <a:effectLst/>
      </dsp:spPr>
      <dsp:style>
        <a:lnRef idx="2">
          <a:scrgbClr r="0" g="0" b="0"/>
        </a:lnRef>
        <a:fillRef idx="1">
          <a:scrgbClr r="0" g="0" b="0"/>
        </a:fillRef>
        <a:effectRef idx="0">
          <a:scrgbClr r="0" g="0" b="0"/>
        </a:effectRef>
        <a:fontRef idx="minor"/>
      </dsp:style>
    </dsp:sp>
    <dsp:sp modelId="{65A0CC0C-9066-3A47-B953-30BCA7F878D6}">
      <dsp:nvSpPr>
        <dsp:cNvPr id="0" name=""/>
        <dsp:cNvSpPr/>
      </dsp:nvSpPr>
      <dsp:spPr>
        <a:xfrm>
          <a:off x="1150817" y="2055210"/>
          <a:ext cx="5276390" cy="587234"/>
        </a:xfrm>
        <a:prstGeom prst="rect">
          <a:avLst/>
        </a:prstGeom>
        <a:solidFill>
          <a:schemeClr val="lt1">
            <a:hueOff val="0"/>
            <a:satOff val="0"/>
            <a:lumOff val="0"/>
            <a:alphaOff val="0"/>
          </a:schemeClr>
        </a:solidFill>
        <a:ln w="34925" cap="flat" cmpd="sng" algn="in">
          <a:solidFill>
            <a:srgbClr val="16325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6118" tIns="76200" rIns="76200" bIns="76200" numCol="1" spcCol="1270" anchor="ctr" anchorCtr="0">
          <a:noAutofit/>
        </a:bodyPr>
        <a:lstStyle/>
        <a:p>
          <a:pPr marL="0" lvl="0" indent="0" algn="l" defTabSz="1333500">
            <a:lnSpc>
              <a:spcPct val="90000"/>
            </a:lnSpc>
            <a:spcBef>
              <a:spcPct val="0"/>
            </a:spcBef>
            <a:spcAft>
              <a:spcPct val="35000"/>
            </a:spcAft>
            <a:buNone/>
          </a:pPr>
          <a:r>
            <a:rPr lang="en-US" altLang="en-US" sz="3000" b="0" i="0" kern="1200" dirty="0">
              <a:latin typeface="Glober" pitchFamily="2" charset="77"/>
            </a:rPr>
            <a:t>Supervision</a:t>
          </a:r>
        </a:p>
      </dsp:txBody>
      <dsp:txXfrm>
        <a:off x="1150817" y="2055210"/>
        <a:ext cx="5276390" cy="587234"/>
      </dsp:txXfrm>
    </dsp:sp>
    <dsp:sp modelId="{0810BDAE-BA47-074C-961D-281CA13831C3}">
      <dsp:nvSpPr>
        <dsp:cNvPr id="0" name=""/>
        <dsp:cNvSpPr/>
      </dsp:nvSpPr>
      <dsp:spPr>
        <a:xfrm>
          <a:off x="783795" y="1981806"/>
          <a:ext cx="734043" cy="734043"/>
        </a:xfrm>
        <a:prstGeom prst="ellipse">
          <a:avLst/>
        </a:prstGeom>
        <a:solidFill>
          <a:srgbClr val="EE4720"/>
        </a:solidFill>
        <a:ln w="34925" cap="flat" cmpd="sng" algn="in">
          <a:solidFill>
            <a:srgbClr val="163258"/>
          </a:solidFill>
          <a:prstDash val="solid"/>
        </a:ln>
        <a:effectLst/>
      </dsp:spPr>
      <dsp:style>
        <a:lnRef idx="2">
          <a:scrgbClr r="0" g="0" b="0"/>
        </a:lnRef>
        <a:fillRef idx="1">
          <a:scrgbClr r="0" g="0" b="0"/>
        </a:fillRef>
        <a:effectRef idx="0">
          <a:scrgbClr r="0" g="0" b="0"/>
        </a:effectRef>
        <a:fontRef idx="minor"/>
      </dsp:style>
    </dsp:sp>
    <dsp:sp modelId="{4E98EE3C-183B-324D-918D-15FF0F4C9CF6}">
      <dsp:nvSpPr>
        <dsp:cNvPr id="0" name=""/>
        <dsp:cNvSpPr/>
      </dsp:nvSpPr>
      <dsp:spPr>
        <a:xfrm>
          <a:off x="1150817" y="2935394"/>
          <a:ext cx="5276390" cy="587234"/>
        </a:xfrm>
        <a:prstGeom prst="rect">
          <a:avLst/>
        </a:prstGeom>
        <a:solidFill>
          <a:schemeClr val="lt1">
            <a:hueOff val="0"/>
            <a:satOff val="0"/>
            <a:lumOff val="0"/>
            <a:alphaOff val="0"/>
          </a:schemeClr>
        </a:solidFill>
        <a:ln w="34925" cap="flat" cmpd="sng" algn="in">
          <a:solidFill>
            <a:srgbClr val="16325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6118" tIns="76200" rIns="76200" bIns="76200" numCol="1" spcCol="1270" anchor="ctr" anchorCtr="0">
          <a:noAutofit/>
        </a:bodyPr>
        <a:lstStyle/>
        <a:p>
          <a:pPr marL="0" lvl="0" indent="0" algn="l" defTabSz="1333500">
            <a:lnSpc>
              <a:spcPct val="90000"/>
            </a:lnSpc>
            <a:spcBef>
              <a:spcPct val="0"/>
            </a:spcBef>
            <a:spcAft>
              <a:spcPct val="35000"/>
            </a:spcAft>
            <a:buNone/>
          </a:pPr>
          <a:r>
            <a:rPr lang="en-US" altLang="en-US" sz="3000" b="0" i="0" kern="1200" dirty="0">
              <a:latin typeface="Glober" pitchFamily="2" charset="77"/>
            </a:rPr>
            <a:t>Treatment &amp; Dosage</a:t>
          </a:r>
        </a:p>
      </dsp:txBody>
      <dsp:txXfrm>
        <a:off x="1150817" y="2935394"/>
        <a:ext cx="5276390" cy="587234"/>
      </dsp:txXfrm>
    </dsp:sp>
    <dsp:sp modelId="{83FF6763-A624-B74C-A123-C295FC180EE2}">
      <dsp:nvSpPr>
        <dsp:cNvPr id="0" name=""/>
        <dsp:cNvSpPr/>
      </dsp:nvSpPr>
      <dsp:spPr>
        <a:xfrm>
          <a:off x="783795" y="2861989"/>
          <a:ext cx="734043" cy="734043"/>
        </a:xfrm>
        <a:prstGeom prst="ellipse">
          <a:avLst/>
        </a:prstGeom>
        <a:solidFill>
          <a:srgbClr val="EE4720"/>
        </a:solidFill>
        <a:ln w="34925" cap="flat" cmpd="sng" algn="in">
          <a:solidFill>
            <a:srgbClr val="163258"/>
          </a:solidFill>
          <a:prstDash val="solid"/>
        </a:ln>
        <a:effectLst/>
      </dsp:spPr>
      <dsp:style>
        <a:lnRef idx="2">
          <a:scrgbClr r="0" g="0" b="0"/>
        </a:lnRef>
        <a:fillRef idx="1">
          <a:scrgbClr r="0" g="0" b="0"/>
        </a:fillRef>
        <a:effectRef idx="0">
          <a:scrgbClr r="0" g="0" b="0"/>
        </a:effectRef>
        <a:fontRef idx="minor"/>
      </dsp:style>
    </dsp:sp>
    <dsp:sp modelId="{78017CB6-577B-2A40-AE99-E404D5A1D0ED}">
      <dsp:nvSpPr>
        <dsp:cNvPr id="0" name=""/>
        <dsp:cNvSpPr/>
      </dsp:nvSpPr>
      <dsp:spPr>
        <a:xfrm>
          <a:off x="929935" y="3816135"/>
          <a:ext cx="5497272" cy="587234"/>
        </a:xfrm>
        <a:prstGeom prst="rect">
          <a:avLst/>
        </a:prstGeom>
        <a:solidFill>
          <a:schemeClr val="lt1">
            <a:hueOff val="0"/>
            <a:satOff val="0"/>
            <a:lumOff val="0"/>
            <a:alphaOff val="0"/>
          </a:schemeClr>
        </a:solidFill>
        <a:ln w="34925" cap="flat" cmpd="sng" algn="in">
          <a:solidFill>
            <a:srgbClr val="16325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6118" tIns="76200" rIns="76200" bIns="76200" numCol="1" spcCol="1270" anchor="ctr" anchorCtr="0">
          <a:noAutofit/>
        </a:bodyPr>
        <a:lstStyle/>
        <a:p>
          <a:pPr marL="0" lvl="0" indent="0" algn="l" defTabSz="1333500">
            <a:lnSpc>
              <a:spcPct val="90000"/>
            </a:lnSpc>
            <a:spcBef>
              <a:spcPct val="0"/>
            </a:spcBef>
            <a:spcAft>
              <a:spcPct val="35000"/>
            </a:spcAft>
            <a:buNone/>
          </a:pPr>
          <a:r>
            <a:rPr lang="en-US" altLang="en-US" sz="3000" b="0" i="0" kern="1200" dirty="0">
              <a:latin typeface="Glober" pitchFamily="2" charset="77"/>
            </a:rPr>
            <a:t>Sentencing</a:t>
          </a:r>
        </a:p>
      </dsp:txBody>
      <dsp:txXfrm>
        <a:off x="929935" y="3816135"/>
        <a:ext cx="5497272" cy="587234"/>
      </dsp:txXfrm>
    </dsp:sp>
    <dsp:sp modelId="{5B2B054C-06F6-C44B-BB83-BEA4BDCE257E}">
      <dsp:nvSpPr>
        <dsp:cNvPr id="0" name=""/>
        <dsp:cNvSpPr/>
      </dsp:nvSpPr>
      <dsp:spPr>
        <a:xfrm>
          <a:off x="562913" y="3742730"/>
          <a:ext cx="734043" cy="734043"/>
        </a:xfrm>
        <a:prstGeom prst="ellipse">
          <a:avLst/>
        </a:prstGeom>
        <a:solidFill>
          <a:srgbClr val="EE4720"/>
        </a:solidFill>
        <a:ln w="34925" cap="flat" cmpd="sng" algn="in">
          <a:solidFill>
            <a:srgbClr val="163258"/>
          </a:solidFill>
          <a:prstDash val="solid"/>
        </a:ln>
        <a:effectLst/>
      </dsp:spPr>
      <dsp:style>
        <a:lnRef idx="2">
          <a:scrgbClr r="0" g="0" b="0"/>
        </a:lnRef>
        <a:fillRef idx="1">
          <a:scrgbClr r="0" g="0" b="0"/>
        </a:fillRef>
        <a:effectRef idx="0">
          <a:scrgbClr r="0" g="0" b="0"/>
        </a:effectRef>
        <a:fontRef idx="minor"/>
      </dsp:style>
    </dsp:sp>
    <dsp:sp modelId="{054F35E7-3DA8-564A-955A-D93E6C158DB8}">
      <dsp:nvSpPr>
        <dsp:cNvPr id="0" name=""/>
        <dsp:cNvSpPr/>
      </dsp:nvSpPr>
      <dsp:spPr>
        <a:xfrm>
          <a:off x="446894" y="4696875"/>
          <a:ext cx="5980313" cy="587234"/>
        </a:xfrm>
        <a:prstGeom prst="rect">
          <a:avLst/>
        </a:prstGeom>
        <a:solidFill>
          <a:schemeClr val="lt1">
            <a:hueOff val="0"/>
            <a:satOff val="0"/>
            <a:lumOff val="0"/>
            <a:alphaOff val="0"/>
          </a:schemeClr>
        </a:solidFill>
        <a:ln w="34925" cap="flat" cmpd="sng" algn="in">
          <a:solidFill>
            <a:srgbClr val="16325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6118" tIns="76200" rIns="76200" bIns="76200" numCol="1" spcCol="1270" anchor="ctr" anchorCtr="0">
          <a:noAutofit/>
        </a:bodyPr>
        <a:lstStyle/>
        <a:p>
          <a:pPr marL="0" lvl="0" indent="0" algn="l" defTabSz="1333500">
            <a:lnSpc>
              <a:spcPct val="90000"/>
            </a:lnSpc>
            <a:spcBef>
              <a:spcPct val="0"/>
            </a:spcBef>
            <a:spcAft>
              <a:spcPct val="35000"/>
            </a:spcAft>
            <a:buNone/>
          </a:pPr>
          <a:r>
            <a:rPr lang="en-US" altLang="en-US" sz="3000" b="0" i="0" kern="1200" dirty="0">
              <a:latin typeface="Glober" pitchFamily="2" charset="77"/>
            </a:rPr>
            <a:t>Incarceration</a:t>
          </a:r>
        </a:p>
      </dsp:txBody>
      <dsp:txXfrm>
        <a:off x="446894" y="4696875"/>
        <a:ext cx="5980313" cy="587234"/>
      </dsp:txXfrm>
    </dsp:sp>
    <dsp:sp modelId="{BEBC23D7-67C4-E442-88F1-8C3320514C52}">
      <dsp:nvSpPr>
        <dsp:cNvPr id="0" name=""/>
        <dsp:cNvSpPr/>
      </dsp:nvSpPr>
      <dsp:spPr>
        <a:xfrm>
          <a:off x="79872" y="4623471"/>
          <a:ext cx="734043" cy="734043"/>
        </a:xfrm>
        <a:prstGeom prst="ellipse">
          <a:avLst/>
        </a:prstGeom>
        <a:solidFill>
          <a:srgbClr val="EE4720"/>
        </a:solidFill>
        <a:ln w="34925" cap="flat" cmpd="sng" algn="in">
          <a:solidFill>
            <a:srgbClr val="163258"/>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7D1EB4-1CA0-9F4D-9F31-41223247325D}">
      <dsp:nvSpPr>
        <dsp:cNvPr id="0" name=""/>
        <dsp:cNvSpPr/>
      </dsp:nvSpPr>
      <dsp:spPr>
        <a:xfrm>
          <a:off x="1309402" y="3515"/>
          <a:ext cx="2312531" cy="1726255"/>
        </a:xfrm>
        <a:prstGeom prst="round2SameRect">
          <a:avLst>
            <a:gd name="adj1" fmla="val 8000"/>
            <a:gd name="adj2" fmla="val 0"/>
          </a:avLst>
        </a:prstGeom>
        <a:solidFill>
          <a:schemeClr val="lt1">
            <a:alpha val="90000"/>
            <a:hueOff val="0"/>
            <a:satOff val="0"/>
            <a:lumOff val="0"/>
            <a:alphaOff val="0"/>
          </a:schemeClr>
        </a:solidFill>
        <a:ln w="34925" cap="flat" cmpd="sng" algn="in">
          <a:solidFill>
            <a:srgbClr val="EE4720"/>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72390" rIns="24130" bIns="24130" numCol="1" spcCol="1270" anchor="ctr" anchorCtr="0">
          <a:noAutofit/>
        </a:bodyPr>
        <a:lstStyle/>
        <a:p>
          <a:pPr marL="171450" lvl="1" indent="-171450" algn="l" defTabSz="844550">
            <a:lnSpc>
              <a:spcPct val="90000"/>
            </a:lnSpc>
            <a:spcBef>
              <a:spcPct val="0"/>
            </a:spcBef>
            <a:spcAft>
              <a:spcPct val="15000"/>
            </a:spcAft>
            <a:buChar char="•"/>
          </a:pPr>
          <a:r>
            <a:rPr lang="en-US" sz="1900" b="0" i="0" kern="1200" dirty="0">
              <a:latin typeface="Glober" pitchFamily="2" charset="77"/>
            </a:rPr>
            <a:t>Anti-social attitudes</a:t>
          </a:r>
        </a:p>
        <a:p>
          <a:pPr marL="171450" lvl="1" indent="-171450" algn="l" defTabSz="844550">
            <a:lnSpc>
              <a:spcPct val="90000"/>
            </a:lnSpc>
            <a:spcBef>
              <a:spcPct val="0"/>
            </a:spcBef>
            <a:spcAft>
              <a:spcPct val="15000"/>
            </a:spcAft>
            <a:buChar char="•"/>
          </a:pPr>
          <a:r>
            <a:rPr lang="en-US" sz="1900" b="0" i="0" kern="1200" dirty="0">
              <a:latin typeface="Glober" pitchFamily="2" charset="77"/>
            </a:rPr>
            <a:t>Anti-social friends &amp; peers</a:t>
          </a:r>
        </a:p>
        <a:p>
          <a:pPr marL="171450" lvl="1" indent="-171450" algn="l" defTabSz="844550">
            <a:lnSpc>
              <a:spcPct val="90000"/>
            </a:lnSpc>
            <a:spcBef>
              <a:spcPct val="0"/>
            </a:spcBef>
            <a:spcAft>
              <a:spcPct val="15000"/>
            </a:spcAft>
            <a:buChar char="•"/>
          </a:pPr>
          <a:r>
            <a:rPr lang="en-US" sz="1900" b="0" i="0" kern="1200" dirty="0">
              <a:latin typeface="Glober" pitchFamily="2" charset="77"/>
            </a:rPr>
            <a:t>Anti-social personality pattern</a:t>
          </a:r>
        </a:p>
      </dsp:txBody>
      <dsp:txXfrm>
        <a:off x="1349850" y="43963"/>
        <a:ext cx="2231635" cy="1685807"/>
      </dsp:txXfrm>
    </dsp:sp>
    <dsp:sp modelId="{EF0A37EA-BC2D-EA48-98BC-657471905DD9}">
      <dsp:nvSpPr>
        <dsp:cNvPr id="0" name=""/>
        <dsp:cNvSpPr/>
      </dsp:nvSpPr>
      <dsp:spPr>
        <a:xfrm>
          <a:off x="1309402" y="1729771"/>
          <a:ext cx="2312531" cy="742290"/>
        </a:xfrm>
        <a:prstGeom prst="rect">
          <a:avLst/>
        </a:prstGeom>
        <a:solidFill>
          <a:srgbClr val="163258"/>
        </a:solidFill>
        <a:ln w="34925" cap="flat" cmpd="sng" algn="in">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0" rIns="67310" bIns="0" numCol="1" spcCol="1270" anchor="ctr" anchorCtr="0">
          <a:noAutofit/>
        </a:bodyPr>
        <a:lstStyle/>
        <a:p>
          <a:pPr marL="0" lvl="0" indent="0" algn="l" defTabSz="2355850">
            <a:lnSpc>
              <a:spcPct val="90000"/>
            </a:lnSpc>
            <a:spcBef>
              <a:spcPct val="0"/>
            </a:spcBef>
            <a:spcAft>
              <a:spcPct val="35000"/>
            </a:spcAft>
            <a:buNone/>
          </a:pPr>
          <a:r>
            <a:rPr lang="en-US" sz="5300" b="0" i="0" kern="1200" dirty="0">
              <a:latin typeface="Glober" pitchFamily="2" charset="77"/>
            </a:rPr>
            <a:t>1</a:t>
          </a:r>
        </a:p>
      </dsp:txBody>
      <dsp:txXfrm>
        <a:off x="1309402" y="1729771"/>
        <a:ext cx="1628543" cy="742290"/>
      </dsp:txXfrm>
    </dsp:sp>
    <dsp:sp modelId="{A8CF8479-45CE-3441-91B4-42553BF4A1BA}">
      <dsp:nvSpPr>
        <dsp:cNvPr id="0" name=""/>
        <dsp:cNvSpPr/>
      </dsp:nvSpPr>
      <dsp:spPr>
        <a:xfrm>
          <a:off x="3003363" y="1847677"/>
          <a:ext cx="809386" cy="809386"/>
        </a:xfrm>
        <a:prstGeom prst="ellipse">
          <a:avLst/>
        </a:prstGeom>
        <a:blipFill>
          <a:blip xmlns:r="http://schemas.openxmlformats.org/officeDocument/2006/relationships" r:embed="rId1">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a:ln w="34925" cap="flat" cmpd="sng" algn="in">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744AAA-5796-2541-BECF-E4751FB0764F}">
      <dsp:nvSpPr>
        <dsp:cNvPr id="0" name=""/>
        <dsp:cNvSpPr/>
      </dsp:nvSpPr>
      <dsp:spPr>
        <a:xfrm>
          <a:off x="4013270" y="3515"/>
          <a:ext cx="2312531" cy="1726255"/>
        </a:xfrm>
        <a:prstGeom prst="round2SameRect">
          <a:avLst>
            <a:gd name="adj1" fmla="val 8000"/>
            <a:gd name="adj2" fmla="val 0"/>
          </a:avLst>
        </a:prstGeom>
        <a:solidFill>
          <a:schemeClr val="lt1">
            <a:alpha val="90000"/>
            <a:hueOff val="0"/>
            <a:satOff val="0"/>
            <a:lumOff val="0"/>
            <a:alphaOff val="0"/>
          </a:schemeClr>
        </a:solidFill>
        <a:ln w="34925" cap="flat" cmpd="sng" algn="in">
          <a:solidFill>
            <a:srgbClr val="EE4720"/>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72390" rIns="24130" bIns="24130" numCol="1" spcCol="1270" anchor="ctr" anchorCtr="0">
          <a:noAutofit/>
        </a:bodyPr>
        <a:lstStyle/>
        <a:p>
          <a:pPr marL="171450" lvl="1" indent="-171450" algn="l" defTabSz="844550">
            <a:lnSpc>
              <a:spcPct val="90000"/>
            </a:lnSpc>
            <a:spcBef>
              <a:spcPct val="0"/>
            </a:spcBef>
            <a:spcAft>
              <a:spcPct val="15000"/>
            </a:spcAft>
            <a:buChar char="•"/>
          </a:pPr>
          <a:r>
            <a:rPr lang="en-US" sz="1900" b="0" i="0" kern="1200" dirty="0">
              <a:latin typeface="Glober" pitchFamily="2" charset="77"/>
            </a:rPr>
            <a:t>Family and/or marital factors</a:t>
          </a:r>
        </a:p>
      </dsp:txBody>
      <dsp:txXfrm>
        <a:off x="4053718" y="43963"/>
        <a:ext cx="2231635" cy="1685807"/>
      </dsp:txXfrm>
    </dsp:sp>
    <dsp:sp modelId="{89D907EB-373F-8944-8FB5-BB553B381AB6}">
      <dsp:nvSpPr>
        <dsp:cNvPr id="0" name=""/>
        <dsp:cNvSpPr/>
      </dsp:nvSpPr>
      <dsp:spPr>
        <a:xfrm>
          <a:off x="4013270" y="1729771"/>
          <a:ext cx="2312531" cy="742290"/>
        </a:xfrm>
        <a:prstGeom prst="rect">
          <a:avLst/>
        </a:prstGeom>
        <a:solidFill>
          <a:srgbClr val="163258"/>
        </a:solidFill>
        <a:ln w="34925" cap="flat" cmpd="sng" algn="in">
          <a:solidFill>
            <a:schemeClr val="accent5">
              <a:alpha val="90000"/>
              <a:hueOff val="0"/>
              <a:satOff val="0"/>
              <a:lumOff val="0"/>
              <a:alphaOff val="-8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0" rIns="67310" bIns="0" numCol="1" spcCol="1270" anchor="ctr" anchorCtr="0">
          <a:noAutofit/>
        </a:bodyPr>
        <a:lstStyle/>
        <a:p>
          <a:pPr marL="0" lvl="0" indent="0" algn="l" defTabSz="2355850">
            <a:lnSpc>
              <a:spcPct val="90000"/>
            </a:lnSpc>
            <a:spcBef>
              <a:spcPct val="0"/>
            </a:spcBef>
            <a:spcAft>
              <a:spcPct val="35000"/>
            </a:spcAft>
            <a:buNone/>
          </a:pPr>
          <a:r>
            <a:rPr lang="en-US" sz="5300" b="0" i="0" kern="1200" dirty="0">
              <a:latin typeface="Glober" pitchFamily="2" charset="77"/>
            </a:rPr>
            <a:t>2</a:t>
          </a:r>
        </a:p>
      </dsp:txBody>
      <dsp:txXfrm>
        <a:off x="4013270" y="1729771"/>
        <a:ext cx="1628543" cy="742290"/>
      </dsp:txXfrm>
    </dsp:sp>
    <dsp:sp modelId="{2B337578-46F6-4E4C-9B7F-E8B7237F44DB}">
      <dsp:nvSpPr>
        <dsp:cNvPr id="0" name=""/>
        <dsp:cNvSpPr/>
      </dsp:nvSpPr>
      <dsp:spPr>
        <a:xfrm>
          <a:off x="5707231" y="1847677"/>
          <a:ext cx="809386" cy="809386"/>
        </a:xfrm>
        <a:prstGeom prst="ellipse">
          <a:avLst/>
        </a:prstGeom>
        <a:blipFill>
          <a:blip xmlns:r="http://schemas.openxmlformats.org/officeDocument/2006/relationships"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a:ln w="34925" cap="flat" cmpd="sng" algn="in">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3D6317-1100-9F46-8D91-005E6C89CDBA}">
      <dsp:nvSpPr>
        <dsp:cNvPr id="0" name=""/>
        <dsp:cNvSpPr/>
      </dsp:nvSpPr>
      <dsp:spPr>
        <a:xfrm>
          <a:off x="6717137" y="3515"/>
          <a:ext cx="2312531" cy="1726255"/>
        </a:xfrm>
        <a:prstGeom prst="round2SameRect">
          <a:avLst>
            <a:gd name="adj1" fmla="val 8000"/>
            <a:gd name="adj2" fmla="val 0"/>
          </a:avLst>
        </a:prstGeom>
        <a:solidFill>
          <a:schemeClr val="lt1">
            <a:alpha val="90000"/>
            <a:hueOff val="0"/>
            <a:satOff val="0"/>
            <a:lumOff val="0"/>
            <a:alphaOff val="0"/>
          </a:schemeClr>
        </a:solidFill>
        <a:ln w="34925" cap="flat" cmpd="sng" algn="in">
          <a:solidFill>
            <a:srgbClr val="EE4720"/>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72390" rIns="24130" bIns="24130" numCol="1" spcCol="1270" anchor="ctr" anchorCtr="0">
          <a:noAutofit/>
        </a:bodyPr>
        <a:lstStyle/>
        <a:p>
          <a:pPr marL="171450" lvl="1" indent="-171450" algn="l" defTabSz="844550">
            <a:lnSpc>
              <a:spcPct val="90000"/>
            </a:lnSpc>
            <a:spcBef>
              <a:spcPct val="0"/>
            </a:spcBef>
            <a:spcAft>
              <a:spcPct val="15000"/>
            </a:spcAft>
            <a:buChar char="•"/>
          </a:pPr>
          <a:r>
            <a:rPr lang="en-US" sz="1900" b="0" i="0" kern="1200" dirty="0">
              <a:latin typeface="Glober" pitchFamily="2" charset="77"/>
            </a:rPr>
            <a:t>Substance abuse</a:t>
          </a:r>
        </a:p>
      </dsp:txBody>
      <dsp:txXfrm>
        <a:off x="6757585" y="43963"/>
        <a:ext cx="2231635" cy="1685807"/>
      </dsp:txXfrm>
    </dsp:sp>
    <dsp:sp modelId="{D62D7FB0-604A-5B4C-A0D5-D9C8C1FA776C}">
      <dsp:nvSpPr>
        <dsp:cNvPr id="0" name=""/>
        <dsp:cNvSpPr/>
      </dsp:nvSpPr>
      <dsp:spPr>
        <a:xfrm>
          <a:off x="6717137" y="1729771"/>
          <a:ext cx="2312531" cy="742290"/>
        </a:xfrm>
        <a:prstGeom prst="rect">
          <a:avLst/>
        </a:prstGeom>
        <a:solidFill>
          <a:srgbClr val="163258"/>
        </a:solidFill>
        <a:ln w="34925" cap="flat" cmpd="sng" algn="in">
          <a:solidFill>
            <a:schemeClr val="accent5">
              <a:alpha val="90000"/>
              <a:hueOff val="0"/>
              <a:satOff val="0"/>
              <a:lumOff val="0"/>
              <a:alphaOff val="-16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0" rIns="67310" bIns="0" numCol="1" spcCol="1270" anchor="ctr" anchorCtr="0">
          <a:noAutofit/>
        </a:bodyPr>
        <a:lstStyle/>
        <a:p>
          <a:pPr marL="0" lvl="0" indent="0" algn="l" defTabSz="2355850">
            <a:lnSpc>
              <a:spcPct val="90000"/>
            </a:lnSpc>
            <a:spcBef>
              <a:spcPct val="0"/>
            </a:spcBef>
            <a:spcAft>
              <a:spcPct val="35000"/>
            </a:spcAft>
            <a:buNone/>
          </a:pPr>
          <a:r>
            <a:rPr lang="en-US" sz="5300" b="0" i="0" kern="1200" dirty="0">
              <a:latin typeface="Glober" pitchFamily="2" charset="77"/>
            </a:rPr>
            <a:t>3</a:t>
          </a:r>
        </a:p>
      </dsp:txBody>
      <dsp:txXfrm>
        <a:off x="6717137" y="1729771"/>
        <a:ext cx="1628543" cy="742290"/>
      </dsp:txXfrm>
    </dsp:sp>
    <dsp:sp modelId="{D943A523-7967-7345-BB03-A88ECF422BD3}">
      <dsp:nvSpPr>
        <dsp:cNvPr id="0" name=""/>
        <dsp:cNvSpPr/>
      </dsp:nvSpPr>
      <dsp:spPr>
        <a:xfrm>
          <a:off x="8411099" y="1847677"/>
          <a:ext cx="809386" cy="809386"/>
        </a:xfrm>
        <a:prstGeom prst="ellipse">
          <a:avLst/>
        </a:prstGeom>
        <a:blipFill>
          <a:blip xmlns:r="http://schemas.openxmlformats.org/officeDocument/2006/relationships"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a:ln w="34925" cap="flat" cmpd="sng" algn="in">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8325C2-D60E-4C45-A9F4-4AA37AAD6E37}">
      <dsp:nvSpPr>
        <dsp:cNvPr id="0" name=""/>
        <dsp:cNvSpPr/>
      </dsp:nvSpPr>
      <dsp:spPr>
        <a:xfrm>
          <a:off x="1309402" y="3057936"/>
          <a:ext cx="2312531" cy="1726255"/>
        </a:xfrm>
        <a:prstGeom prst="round2SameRect">
          <a:avLst>
            <a:gd name="adj1" fmla="val 8000"/>
            <a:gd name="adj2" fmla="val 0"/>
          </a:avLst>
        </a:prstGeom>
        <a:solidFill>
          <a:schemeClr val="lt1">
            <a:alpha val="90000"/>
            <a:hueOff val="0"/>
            <a:satOff val="0"/>
            <a:lumOff val="0"/>
            <a:alphaOff val="0"/>
          </a:schemeClr>
        </a:solidFill>
        <a:ln w="34925" cap="flat" cmpd="sng" algn="in">
          <a:solidFill>
            <a:srgbClr val="EE4720"/>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72390" rIns="24130" bIns="24130" numCol="1" spcCol="1270" anchor="ctr" anchorCtr="0">
          <a:noAutofit/>
        </a:bodyPr>
        <a:lstStyle/>
        <a:p>
          <a:pPr marL="171450" lvl="1" indent="-171450" algn="l" defTabSz="844550">
            <a:lnSpc>
              <a:spcPct val="90000"/>
            </a:lnSpc>
            <a:spcBef>
              <a:spcPct val="0"/>
            </a:spcBef>
            <a:spcAft>
              <a:spcPct val="15000"/>
            </a:spcAft>
            <a:buChar char="•"/>
          </a:pPr>
          <a:r>
            <a:rPr lang="en-US" sz="1900" b="0" i="0" kern="1200" dirty="0">
              <a:latin typeface="Glober" pitchFamily="2" charset="77"/>
            </a:rPr>
            <a:t>Lack of education</a:t>
          </a:r>
        </a:p>
      </dsp:txBody>
      <dsp:txXfrm>
        <a:off x="1349850" y="3098384"/>
        <a:ext cx="2231635" cy="1685807"/>
      </dsp:txXfrm>
    </dsp:sp>
    <dsp:sp modelId="{AD7C694E-BC9F-8E4C-AAC5-2357D4A86592}">
      <dsp:nvSpPr>
        <dsp:cNvPr id="0" name=""/>
        <dsp:cNvSpPr/>
      </dsp:nvSpPr>
      <dsp:spPr>
        <a:xfrm>
          <a:off x="1309402" y="4784192"/>
          <a:ext cx="2312531" cy="742290"/>
        </a:xfrm>
        <a:prstGeom prst="rect">
          <a:avLst/>
        </a:prstGeom>
        <a:solidFill>
          <a:srgbClr val="163258"/>
        </a:solidFill>
        <a:ln w="34925" cap="flat" cmpd="sng" algn="in">
          <a:solidFill>
            <a:schemeClr val="accent5">
              <a:alpha val="90000"/>
              <a:hueOff val="0"/>
              <a:satOff val="0"/>
              <a:lumOff val="0"/>
              <a:alphaOff val="-24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0" rIns="67310" bIns="0" numCol="1" spcCol="1270" anchor="ctr" anchorCtr="0">
          <a:noAutofit/>
        </a:bodyPr>
        <a:lstStyle/>
        <a:p>
          <a:pPr marL="0" lvl="0" indent="0" algn="l" defTabSz="2355850">
            <a:lnSpc>
              <a:spcPct val="90000"/>
            </a:lnSpc>
            <a:spcBef>
              <a:spcPct val="0"/>
            </a:spcBef>
            <a:spcAft>
              <a:spcPct val="35000"/>
            </a:spcAft>
            <a:buNone/>
          </a:pPr>
          <a:r>
            <a:rPr lang="en-US" sz="5300" b="0" i="0" kern="1200" dirty="0">
              <a:latin typeface="Glober" pitchFamily="2" charset="77"/>
            </a:rPr>
            <a:t>4</a:t>
          </a:r>
        </a:p>
      </dsp:txBody>
      <dsp:txXfrm>
        <a:off x="1309402" y="4784192"/>
        <a:ext cx="1628543" cy="742290"/>
      </dsp:txXfrm>
    </dsp:sp>
    <dsp:sp modelId="{3500AEE8-F598-004B-B92C-A1BEA74C5E96}">
      <dsp:nvSpPr>
        <dsp:cNvPr id="0" name=""/>
        <dsp:cNvSpPr/>
      </dsp:nvSpPr>
      <dsp:spPr>
        <a:xfrm>
          <a:off x="3003363" y="4902098"/>
          <a:ext cx="809386" cy="809386"/>
        </a:xfrm>
        <a:prstGeom prst="ellipse">
          <a:avLst/>
        </a:prstGeom>
        <a:blipFill>
          <a:blip xmlns:r="http://schemas.openxmlformats.org/officeDocument/2006/relationships"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a:ln w="34925" cap="flat" cmpd="sng" algn="in">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56A316-657C-DC44-B175-824A3473736E}">
      <dsp:nvSpPr>
        <dsp:cNvPr id="0" name=""/>
        <dsp:cNvSpPr/>
      </dsp:nvSpPr>
      <dsp:spPr>
        <a:xfrm>
          <a:off x="4013270" y="3057936"/>
          <a:ext cx="2312531" cy="1726255"/>
        </a:xfrm>
        <a:prstGeom prst="round2SameRect">
          <a:avLst>
            <a:gd name="adj1" fmla="val 8000"/>
            <a:gd name="adj2" fmla="val 0"/>
          </a:avLst>
        </a:prstGeom>
        <a:solidFill>
          <a:schemeClr val="lt1">
            <a:alpha val="90000"/>
            <a:hueOff val="0"/>
            <a:satOff val="0"/>
            <a:lumOff val="0"/>
            <a:alphaOff val="0"/>
          </a:schemeClr>
        </a:solidFill>
        <a:ln w="34925" cap="flat" cmpd="sng" algn="in">
          <a:solidFill>
            <a:srgbClr val="EE4720"/>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72390" rIns="24130" bIns="24130" numCol="1" spcCol="1270" anchor="ctr" anchorCtr="0">
          <a:noAutofit/>
        </a:bodyPr>
        <a:lstStyle/>
        <a:p>
          <a:pPr marL="171450" lvl="1" indent="-171450" algn="l" defTabSz="844550">
            <a:lnSpc>
              <a:spcPct val="90000"/>
            </a:lnSpc>
            <a:spcBef>
              <a:spcPct val="0"/>
            </a:spcBef>
            <a:spcAft>
              <a:spcPct val="15000"/>
            </a:spcAft>
            <a:buChar char="•"/>
          </a:pPr>
          <a:r>
            <a:rPr lang="en-US" sz="1900" b="0" i="0" kern="1200" dirty="0">
              <a:latin typeface="Glober" pitchFamily="2" charset="77"/>
            </a:rPr>
            <a:t>Poor employment history</a:t>
          </a:r>
        </a:p>
      </dsp:txBody>
      <dsp:txXfrm>
        <a:off x="4053718" y="3098384"/>
        <a:ext cx="2231635" cy="1685807"/>
      </dsp:txXfrm>
    </dsp:sp>
    <dsp:sp modelId="{3F1D63CB-96E8-F64A-AC81-7B85672D114B}">
      <dsp:nvSpPr>
        <dsp:cNvPr id="0" name=""/>
        <dsp:cNvSpPr/>
      </dsp:nvSpPr>
      <dsp:spPr>
        <a:xfrm>
          <a:off x="4013270" y="4784192"/>
          <a:ext cx="2312531" cy="742290"/>
        </a:xfrm>
        <a:prstGeom prst="rect">
          <a:avLst/>
        </a:prstGeom>
        <a:solidFill>
          <a:srgbClr val="163258"/>
        </a:solidFill>
        <a:ln w="34925" cap="flat" cmpd="sng" algn="in">
          <a:solidFill>
            <a:schemeClr val="accent5">
              <a:alpha val="90000"/>
              <a:hueOff val="0"/>
              <a:satOff val="0"/>
              <a:lumOff val="0"/>
              <a:alphaOff val="-32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0" rIns="67310" bIns="0" numCol="1" spcCol="1270" anchor="ctr" anchorCtr="0">
          <a:noAutofit/>
        </a:bodyPr>
        <a:lstStyle/>
        <a:p>
          <a:pPr marL="0" lvl="0" indent="0" algn="l" defTabSz="2355850">
            <a:lnSpc>
              <a:spcPct val="90000"/>
            </a:lnSpc>
            <a:spcBef>
              <a:spcPct val="0"/>
            </a:spcBef>
            <a:spcAft>
              <a:spcPct val="35000"/>
            </a:spcAft>
            <a:buNone/>
          </a:pPr>
          <a:r>
            <a:rPr lang="en-US" sz="5300" b="0" i="0" kern="1200" dirty="0">
              <a:latin typeface="Glober" pitchFamily="2" charset="77"/>
            </a:rPr>
            <a:t>5</a:t>
          </a:r>
        </a:p>
      </dsp:txBody>
      <dsp:txXfrm>
        <a:off x="4013270" y="4784192"/>
        <a:ext cx="1628543" cy="742290"/>
      </dsp:txXfrm>
    </dsp:sp>
    <dsp:sp modelId="{F9D8FDBA-4769-944B-BEFE-647971212E5E}">
      <dsp:nvSpPr>
        <dsp:cNvPr id="0" name=""/>
        <dsp:cNvSpPr/>
      </dsp:nvSpPr>
      <dsp:spPr>
        <a:xfrm>
          <a:off x="5707231" y="4902098"/>
          <a:ext cx="809386" cy="809386"/>
        </a:xfrm>
        <a:prstGeom prst="ellipse">
          <a:avLst/>
        </a:prstGeom>
        <a:blipFill>
          <a:blip xmlns:r="http://schemas.openxmlformats.org/officeDocument/2006/relationships"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a:ln w="34925" cap="flat" cmpd="sng" algn="in">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5B7A3D-69FC-E34E-9D89-1046B87739CC}">
      <dsp:nvSpPr>
        <dsp:cNvPr id="0" name=""/>
        <dsp:cNvSpPr/>
      </dsp:nvSpPr>
      <dsp:spPr>
        <a:xfrm>
          <a:off x="6717137" y="3057936"/>
          <a:ext cx="2312531" cy="1726255"/>
        </a:xfrm>
        <a:prstGeom prst="round2SameRect">
          <a:avLst>
            <a:gd name="adj1" fmla="val 8000"/>
            <a:gd name="adj2" fmla="val 0"/>
          </a:avLst>
        </a:prstGeom>
        <a:solidFill>
          <a:schemeClr val="lt1">
            <a:alpha val="90000"/>
            <a:hueOff val="0"/>
            <a:satOff val="0"/>
            <a:lumOff val="0"/>
            <a:alphaOff val="0"/>
          </a:schemeClr>
        </a:solidFill>
        <a:ln w="34925" cap="flat" cmpd="sng" algn="in">
          <a:solidFill>
            <a:srgbClr val="EE4720"/>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72390" rIns="24130" bIns="24130" numCol="1" spcCol="1270" anchor="ctr" anchorCtr="0">
          <a:noAutofit/>
        </a:bodyPr>
        <a:lstStyle/>
        <a:p>
          <a:pPr marL="171450" lvl="1" indent="-171450" algn="l" defTabSz="844550">
            <a:lnSpc>
              <a:spcPct val="90000"/>
            </a:lnSpc>
            <a:spcBef>
              <a:spcPct val="0"/>
            </a:spcBef>
            <a:spcAft>
              <a:spcPct val="15000"/>
            </a:spcAft>
            <a:buChar char="•"/>
          </a:pPr>
          <a:r>
            <a:rPr lang="en-US" sz="1900" b="0" i="0" kern="1200" dirty="0">
              <a:latin typeface="Glober" pitchFamily="2" charset="77"/>
            </a:rPr>
            <a:t>Lack of pro-social leisure activities</a:t>
          </a:r>
        </a:p>
      </dsp:txBody>
      <dsp:txXfrm>
        <a:off x="6757585" y="3098384"/>
        <a:ext cx="2231635" cy="1685807"/>
      </dsp:txXfrm>
    </dsp:sp>
    <dsp:sp modelId="{62C6513F-10D0-1842-842E-41C270276937}">
      <dsp:nvSpPr>
        <dsp:cNvPr id="0" name=""/>
        <dsp:cNvSpPr/>
      </dsp:nvSpPr>
      <dsp:spPr>
        <a:xfrm>
          <a:off x="6717137" y="4784192"/>
          <a:ext cx="2312531" cy="742290"/>
        </a:xfrm>
        <a:prstGeom prst="rect">
          <a:avLst/>
        </a:prstGeom>
        <a:solidFill>
          <a:srgbClr val="163258"/>
        </a:solidFill>
        <a:ln w="34925" cap="flat" cmpd="sng" algn="in">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0" rIns="67310" bIns="0" numCol="1" spcCol="1270" anchor="ctr" anchorCtr="0">
          <a:noAutofit/>
        </a:bodyPr>
        <a:lstStyle/>
        <a:p>
          <a:pPr marL="0" lvl="0" indent="0" algn="l" defTabSz="2355850">
            <a:lnSpc>
              <a:spcPct val="90000"/>
            </a:lnSpc>
            <a:spcBef>
              <a:spcPct val="0"/>
            </a:spcBef>
            <a:spcAft>
              <a:spcPct val="35000"/>
            </a:spcAft>
            <a:buNone/>
          </a:pPr>
          <a:r>
            <a:rPr lang="en-US" sz="5300" b="0" i="0" kern="1200" dirty="0">
              <a:latin typeface="Glober" pitchFamily="2" charset="77"/>
            </a:rPr>
            <a:t>6</a:t>
          </a:r>
        </a:p>
      </dsp:txBody>
      <dsp:txXfrm>
        <a:off x="6717137" y="4784192"/>
        <a:ext cx="1628543" cy="742290"/>
      </dsp:txXfrm>
    </dsp:sp>
    <dsp:sp modelId="{6191DEF2-A999-EF4E-97C2-B2BB6470B9C1}">
      <dsp:nvSpPr>
        <dsp:cNvPr id="0" name=""/>
        <dsp:cNvSpPr/>
      </dsp:nvSpPr>
      <dsp:spPr>
        <a:xfrm>
          <a:off x="8411099" y="4902098"/>
          <a:ext cx="809386" cy="809386"/>
        </a:xfrm>
        <a:prstGeom prst="ellipse">
          <a:avLst/>
        </a:prstGeom>
        <a:blipFill>
          <a:blip xmlns:r="http://schemas.openxmlformats.org/officeDocument/2006/relationships"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a:ln w="34925" cap="flat" cmpd="sng" algn="in">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B2907-4176-9A48-92BA-72ADDA2A44D1}">
      <dsp:nvSpPr>
        <dsp:cNvPr id="0" name=""/>
        <dsp:cNvSpPr/>
      </dsp:nvSpPr>
      <dsp:spPr>
        <a:xfrm>
          <a:off x="0" y="312783"/>
          <a:ext cx="7029450" cy="893025"/>
        </a:xfrm>
        <a:prstGeom prst="rect">
          <a:avLst/>
        </a:prstGeom>
        <a:solidFill>
          <a:schemeClr val="lt1">
            <a:alpha val="90000"/>
            <a:hueOff val="0"/>
            <a:satOff val="0"/>
            <a:lumOff val="0"/>
            <a:alphaOff val="0"/>
          </a:schemeClr>
        </a:solidFill>
        <a:ln w="34925" cap="flat" cmpd="sng" algn="in">
          <a:solidFill>
            <a:srgbClr val="EE4720"/>
          </a:solidFill>
          <a:prstDash val="solid"/>
        </a:ln>
        <a:effectLst/>
      </dsp:spPr>
      <dsp:style>
        <a:lnRef idx="2">
          <a:scrgbClr r="0" g="0" b="0"/>
        </a:lnRef>
        <a:fillRef idx="1">
          <a:scrgbClr r="0" g="0" b="0"/>
        </a:fillRef>
        <a:effectRef idx="0">
          <a:scrgbClr r="0" g="0" b="0"/>
        </a:effectRef>
        <a:fontRef idx="minor"/>
      </dsp:style>
      <dsp:txBody>
        <a:bodyPr spcFirstLastPara="0" vert="horz" wrap="square" lIns="545563" tIns="437388" rIns="545563" bIns="149352" numCol="1" spcCol="1270" anchor="t" anchorCtr="0">
          <a:noAutofit/>
        </a:bodyPr>
        <a:lstStyle/>
        <a:p>
          <a:pPr marL="228600" lvl="1" indent="-228600" algn="l" defTabSz="933450">
            <a:lnSpc>
              <a:spcPct val="90000"/>
            </a:lnSpc>
            <a:spcBef>
              <a:spcPct val="0"/>
            </a:spcBef>
            <a:spcAft>
              <a:spcPct val="15000"/>
            </a:spcAft>
            <a:buChar char="•"/>
          </a:pPr>
          <a:r>
            <a:rPr lang="en-US" altLang="en-US" sz="2100" b="0" i="0" kern="1200" dirty="0">
              <a:effectLst>
                <a:outerShdw blurRad="38100" dist="38100" dir="2700000" algn="tl">
                  <a:srgbClr val="000000">
                    <a:alpha val="43137"/>
                  </a:srgbClr>
                </a:outerShdw>
              </a:effectLst>
              <a:latin typeface="Glober" pitchFamily="2" charset="77"/>
            </a:rPr>
            <a:t>subjective,  professional, clinical judgment</a:t>
          </a:r>
          <a:endParaRPr lang="en-US" sz="2100" b="0" i="0" kern="1200" dirty="0">
            <a:latin typeface="Glober" pitchFamily="2" charset="77"/>
          </a:endParaRPr>
        </a:p>
      </dsp:txBody>
      <dsp:txXfrm>
        <a:off x="0" y="312783"/>
        <a:ext cx="7029450" cy="893025"/>
      </dsp:txXfrm>
    </dsp:sp>
    <dsp:sp modelId="{6345E785-7625-3341-8018-B81F1D417A52}">
      <dsp:nvSpPr>
        <dsp:cNvPr id="0" name=""/>
        <dsp:cNvSpPr/>
      </dsp:nvSpPr>
      <dsp:spPr>
        <a:xfrm>
          <a:off x="351472" y="2823"/>
          <a:ext cx="4920615" cy="619920"/>
        </a:xfrm>
        <a:prstGeom prst="roundRect">
          <a:avLst/>
        </a:prstGeom>
        <a:solidFill>
          <a:srgbClr val="163258"/>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988" tIns="0" rIns="185988" bIns="0" numCol="1" spcCol="1270" anchor="ctr" anchorCtr="0">
          <a:noAutofit/>
        </a:bodyPr>
        <a:lstStyle/>
        <a:p>
          <a:pPr marL="0" lvl="0" indent="0" algn="l" defTabSz="933450">
            <a:lnSpc>
              <a:spcPct val="90000"/>
            </a:lnSpc>
            <a:spcBef>
              <a:spcPct val="0"/>
            </a:spcBef>
            <a:spcAft>
              <a:spcPct val="35000"/>
            </a:spcAft>
            <a:buNone/>
          </a:pPr>
          <a:r>
            <a:rPr lang="en-US" sz="2100" b="0" i="0" kern="1200" dirty="0">
              <a:latin typeface="Glober" pitchFamily="2" charset="77"/>
            </a:rPr>
            <a:t>1st Generation</a:t>
          </a:r>
        </a:p>
      </dsp:txBody>
      <dsp:txXfrm>
        <a:off x="381734" y="33085"/>
        <a:ext cx="4860091" cy="559396"/>
      </dsp:txXfrm>
    </dsp:sp>
    <dsp:sp modelId="{BCA6E1A2-0650-5848-8C49-04E6EC34FF48}">
      <dsp:nvSpPr>
        <dsp:cNvPr id="0" name=""/>
        <dsp:cNvSpPr/>
      </dsp:nvSpPr>
      <dsp:spPr>
        <a:xfrm>
          <a:off x="0" y="1629168"/>
          <a:ext cx="7029450" cy="893025"/>
        </a:xfrm>
        <a:prstGeom prst="rect">
          <a:avLst/>
        </a:prstGeom>
        <a:solidFill>
          <a:schemeClr val="lt1">
            <a:alpha val="90000"/>
            <a:hueOff val="0"/>
            <a:satOff val="0"/>
            <a:lumOff val="0"/>
            <a:alphaOff val="0"/>
          </a:schemeClr>
        </a:solidFill>
        <a:ln w="34925" cap="flat" cmpd="sng" algn="in">
          <a:solidFill>
            <a:srgbClr val="EE4720"/>
          </a:solidFill>
          <a:prstDash val="solid"/>
        </a:ln>
        <a:effectLst/>
      </dsp:spPr>
      <dsp:style>
        <a:lnRef idx="2">
          <a:scrgbClr r="0" g="0" b="0"/>
        </a:lnRef>
        <a:fillRef idx="1">
          <a:scrgbClr r="0" g="0" b="0"/>
        </a:fillRef>
        <a:effectRef idx="0">
          <a:scrgbClr r="0" g="0" b="0"/>
        </a:effectRef>
        <a:fontRef idx="minor"/>
      </dsp:style>
      <dsp:txBody>
        <a:bodyPr spcFirstLastPara="0" vert="horz" wrap="square" lIns="545563" tIns="437388" rIns="545563" bIns="149352" numCol="1" spcCol="1270" anchor="t" anchorCtr="0">
          <a:noAutofit/>
        </a:bodyPr>
        <a:lstStyle/>
        <a:p>
          <a:pPr marL="228600" lvl="1" indent="-228600" algn="l" defTabSz="933450">
            <a:lnSpc>
              <a:spcPct val="90000"/>
            </a:lnSpc>
            <a:spcBef>
              <a:spcPct val="0"/>
            </a:spcBef>
            <a:spcAft>
              <a:spcPct val="15000"/>
            </a:spcAft>
            <a:buChar char="•"/>
          </a:pPr>
          <a:r>
            <a:rPr lang="en-US" altLang="en-US" sz="2100" b="0" i="0" kern="1200" dirty="0">
              <a:effectLst>
                <a:outerShdw blurRad="38100" dist="38100" dir="2700000" algn="tl">
                  <a:srgbClr val="000000">
                    <a:alpha val="43137"/>
                  </a:srgbClr>
                </a:outerShdw>
              </a:effectLst>
              <a:latin typeface="Glober" pitchFamily="2" charset="77"/>
            </a:rPr>
            <a:t>actuarial, static risk factors</a:t>
          </a:r>
          <a:endParaRPr lang="en-US" sz="2100" b="0" i="0" kern="1200" dirty="0">
            <a:latin typeface="Glober" pitchFamily="2" charset="77"/>
          </a:endParaRPr>
        </a:p>
      </dsp:txBody>
      <dsp:txXfrm>
        <a:off x="0" y="1629168"/>
        <a:ext cx="7029450" cy="893025"/>
      </dsp:txXfrm>
    </dsp:sp>
    <dsp:sp modelId="{4A3C364A-4C01-A14E-ADC9-8B6E80328CE8}">
      <dsp:nvSpPr>
        <dsp:cNvPr id="0" name=""/>
        <dsp:cNvSpPr/>
      </dsp:nvSpPr>
      <dsp:spPr>
        <a:xfrm>
          <a:off x="351472" y="1319208"/>
          <a:ext cx="4920615" cy="619920"/>
        </a:xfrm>
        <a:prstGeom prst="roundRect">
          <a:avLst/>
        </a:prstGeom>
        <a:solidFill>
          <a:srgbClr val="163258"/>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988" tIns="0" rIns="185988" bIns="0" numCol="1" spcCol="1270" anchor="ctr" anchorCtr="0">
          <a:noAutofit/>
        </a:bodyPr>
        <a:lstStyle/>
        <a:p>
          <a:pPr marL="0" lvl="0" indent="0" algn="l" defTabSz="933450">
            <a:lnSpc>
              <a:spcPct val="90000"/>
            </a:lnSpc>
            <a:spcBef>
              <a:spcPct val="0"/>
            </a:spcBef>
            <a:spcAft>
              <a:spcPct val="35000"/>
            </a:spcAft>
            <a:buNone/>
          </a:pPr>
          <a:r>
            <a:rPr lang="en-US" sz="2100" b="0" i="0" kern="1200" dirty="0">
              <a:latin typeface="Glober" pitchFamily="2" charset="77"/>
            </a:rPr>
            <a:t>2nd Generation</a:t>
          </a:r>
        </a:p>
      </dsp:txBody>
      <dsp:txXfrm>
        <a:off x="381734" y="1349470"/>
        <a:ext cx="4860091" cy="559396"/>
      </dsp:txXfrm>
    </dsp:sp>
    <dsp:sp modelId="{39DBFB3D-8547-CC4D-B04D-EADDB26AC7E5}">
      <dsp:nvSpPr>
        <dsp:cNvPr id="0" name=""/>
        <dsp:cNvSpPr/>
      </dsp:nvSpPr>
      <dsp:spPr>
        <a:xfrm>
          <a:off x="0" y="2945554"/>
          <a:ext cx="7029450" cy="893025"/>
        </a:xfrm>
        <a:prstGeom prst="rect">
          <a:avLst/>
        </a:prstGeom>
        <a:solidFill>
          <a:schemeClr val="lt1">
            <a:alpha val="90000"/>
            <a:hueOff val="0"/>
            <a:satOff val="0"/>
            <a:lumOff val="0"/>
            <a:alphaOff val="0"/>
          </a:schemeClr>
        </a:solidFill>
        <a:ln w="34925" cap="flat" cmpd="sng" algn="in">
          <a:solidFill>
            <a:srgbClr val="EE4720"/>
          </a:solidFill>
          <a:prstDash val="solid"/>
        </a:ln>
        <a:effectLst/>
      </dsp:spPr>
      <dsp:style>
        <a:lnRef idx="2">
          <a:scrgbClr r="0" g="0" b="0"/>
        </a:lnRef>
        <a:fillRef idx="1">
          <a:scrgbClr r="0" g="0" b="0"/>
        </a:fillRef>
        <a:effectRef idx="0">
          <a:scrgbClr r="0" g="0" b="0"/>
        </a:effectRef>
        <a:fontRef idx="minor"/>
      </dsp:style>
      <dsp:txBody>
        <a:bodyPr spcFirstLastPara="0" vert="horz" wrap="square" lIns="545563" tIns="437388" rIns="545563" bIns="149352" numCol="1" spcCol="1270" anchor="t" anchorCtr="0">
          <a:noAutofit/>
        </a:bodyPr>
        <a:lstStyle/>
        <a:p>
          <a:pPr marL="228600" lvl="1" indent="-228600" algn="l" defTabSz="933450">
            <a:lnSpc>
              <a:spcPct val="90000"/>
            </a:lnSpc>
            <a:spcBef>
              <a:spcPct val="0"/>
            </a:spcBef>
            <a:spcAft>
              <a:spcPct val="15000"/>
            </a:spcAft>
            <a:buChar char="•"/>
          </a:pPr>
          <a:r>
            <a:rPr lang="en-US" altLang="en-US" sz="2100" b="0" i="0" kern="1200" dirty="0">
              <a:effectLst>
                <a:outerShdw blurRad="38100" dist="38100" dir="2700000" algn="tl">
                  <a:srgbClr val="000000">
                    <a:alpha val="43137"/>
                  </a:srgbClr>
                </a:outerShdw>
              </a:effectLst>
              <a:latin typeface="Glober" pitchFamily="2" charset="77"/>
            </a:rPr>
            <a:t>actuarial, dynamic risk factors</a:t>
          </a:r>
          <a:endParaRPr lang="en-US" sz="2100" b="0" i="0" kern="1200" dirty="0">
            <a:latin typeface="Glober" pitchFamily="2" charset="77"/>
          </a:endParaRPr>
        </a:p>
      </dsp:txBody>
      <dsp:txXfrm>
        <a:off x="0" y="2945554"/>
        <a:ext cx="7029450" cy="893025"/>
      </dsp:txXfrm>
    </dsp:sp>
    <dsp:sp modelId="{DE9CE4AA-E403-834A-8509-5215627013D0}">
      <dsp:nvSpPr>
        <dsp:cNvPr id="0" name=""/>
        <dsp:cNvSpPr/>
      </dsp:nvSpPr>
      <dsp:spPr>
        <a:xfrm>
          <a:off x="351472" y="2635594"/>
          <a:ext cx="4920615" cy="619920"/>
        </a:xfrm>
        <a:prstGeom prst="roundRect">
          <a:avLst/>
        </a:prstGeom>
        <a:solidFill>
          <a:srgbClr val="163258"/>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988" tIns="0" rIns="185988" bIns="0" numCol="1" spcCol="1270" anchor="ctr" anchorCtr="0">
          <a:noAutofit/>
        </a:bodyPr>
        <a:lstStyle/>
        <a:p>
          <a:pPr marL="0" lvl="0" indent="0" algn="l" defTabSz="933450">
            <a:lnSpc>
              <a:spcPct val="90000"/>
            </a:lnSpc>
            <a:spcBef>
              <a:spcPct val="0"/>
            </a:spcBef>
            <a:spcAft>
              <a:spcPct val="35000"/>
            </a:spcAft>
            <a:buNone/>
          </a:pPr>
          <a:r>
            <a:rPr lang="en-US" sz="2100" b="0" i="0" kern="1200" dirty="0">
              <a:latin typeface="Glober" pitchFamily="2" charset="77"/>
            </a:rPr>
            <a:t>3rd Generation</a:t>
          </a:r>
        </a:p>
      </dsp:txBody>
      <dsp:txXfrm>
        <a:off x="381734" y="2665856"/>
        <a:ext cx="4860091" cy="559396"/>
      </dsp:txXfrm>
    </dsp:sp>
    <dsp:sp modelId="{06779EAB-D146-014E-A1D5-71833C68E014}">
      <dsp:nvSpPr>
        <dsp:cNvPr id="0" name=""/>
        <dsp:cNvSpPr/>
      </dsp:nvSpPr>
      <dsp:spPr>
        <a:xfrm>
          <a:off x="0" y="4261939"/>
          <a:ext cx="7029450" cy="893025"/>
        </a:xfrm>
        <a:prstGeom prst="rect">
          <a:avLst/>
        </a:prstGeom>
        <a:solidFill>
          <a:schemeClr val="lt1">
            <a:alpha val="90000"/>
            <a:hueOff val="0"/>
            <a:satOff val="0"/>
            <a:lumOff val="0"/>
            <a:alphaOff val="0"/>
          </a:schemeClr>
        </a:solidFill>
        <a:ln w="34925" cap="flat" cmpd="sng" algn="in">
          <a:solidFill>
            <a:srgbClr val="EE4720"/>
          </a:solidFill>
          <a:prstDash val="solid"/>
        </a:ln>
        <a:effectLst/>
      </dsp:spPr>
      <dsp:style>
        <a:lnRef idx="2">
          <a:scrgbClr r="0" g="0" b="0"/>
        </a:lnRef>
        <a:fillRef idx="1">
          <a:scrgbClr r="0" g="0" b="0"/>
        </a:fillRef>
        <a:effectRef idx="0">
          <a:scrgbClr r="0" g="0" b="0"/>
        </a:effectRef>
        <a:fontRef idx="minor"/>
      </dsp:style>
      <dsp:txBody>
        <a:bodyPr spcFirstLastPara="0" vert="horz" wrap="square" lIns="545563" tIns="437388" rIns="545563" bIns="149352" numCol="1" spcCol="1270" anchor="t" anchorCtr="0">
          <a:noAutofit/>
        </a:bodyPr>
        <a:lstStyle/>
        <a:p>
          <a:pPr marL="228600" lvl="1" indent="-228600" algn="l" defTabSz="933450">
            <a:lnSpc>
              <a:spcPct val="90000"/>
            </a:lnSpc>
            <a:spcBef>
              <a:spcPct val="0"/>
            </a:spcBef>
            <a:spcAft>
              <a:spcPct val="15000"/>
            </a:spcAft>
            <a:buChar char="•"/>
          </a:pPr>
          <a:r>
            <a:rPr lang="en-US" altLang="en-US" sz="2100" b="0" i="0" kern="1200" dirty="0">
              <a:effectLst>
                <a:outerShdw blurRad="38100" dist="38100" dir="2700000" algn="tl">
                  <a:srgbClr val="000000">
                    <a:alpha val="43137"/>
                  </a:srgbClr>
                </a:outerShdw>
              </a:effectLst>
              <a:latin typeface="Glober" pitchFamily="2" charset="77"/>
            </a:rPr>
            <a:t>incorporation of recommended interventions</a:t>
          </a:r>
          <a:endParaRPr lang="en-US" sz="2100" b="0" i="0" kern="1200" dirty="0">
            <a:latin typeface="Glober" pitchFamily="2" charset="77"/>
          </a:endParaRPr>
        </a:p>
      </dsp:txBody>
      <dsp:txXfrm>
        <a:off x="0" y="4261939"/>
        <a:ext cx="7029450" cy="893025"/>
      </dsp:txXfrm>
    </dsp:sp>
    <dsp:sp modelId="{7BB367A3-D6D2-344A-B341-3EB04021153E}">
      <dsp:nvSpPr>
        <dsp:cNvPr id="0" name=""/>
        <dsp:cNvSpPr/>
      </dsp:nvSpPr>
      <dsp:spPr>
        <a:xfrm>
          <a:off x="351472" y="3951979"/>
          <a:ext cx="4920615" cy="619920"/>
        </a:xfrm>
        <a:prstGeom prst="roundRect">
          <a:avLst/>
        </a:prstGeom>
        <a:solidFill>
          <a:srgbClr val="163258"/>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988" tIns="0" rIns="185988" bIns="0" numCol="1" spcCol="1270" anchor="ctr" anchorCtr="0">
          <a:noAutofit/>
        </a:bodyPr>
        <a:lstStyle/>
        <a:p>
          <a:pPr marL="0" lvl="0" indent="0" algn="l" defTabSz="933450">
            <a:lnSpc>
              <a:spcPct val="90000"/>
            </a:lnSpc>
            <a:spcBef>
              <a:spcPct val="0"/>
            </a:spcBef>
            <a:spcAft>
              <a:spcPct val="35000"/>
            </a:spcAft>
            <a:buNone/>
          </a:pPr>
          <a:r>
            <a:rPr lang="en-US" sz="2100" b="0" i="0" kern="1200" dirty="0">
              <a:latin typeface="Glober" pitchFamily="2" charset="77"/>
            </a:rPr>
            <a:t>4th Generation</a:t>
          </a:r>
        </a:p>
      </dsp:txBody>
      <dsp:txXfrm>
        <a:off x="381734" y="3982241"/>
        <a:ext cx="4860091" cy="5593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CA9C0-38C0-264F-93A2-AE9E798AFF53}">
      <dsp:nvSpPr>
        <dsp:cNvPr id="0" name=""/>
        <dsp:cNvSpPr/>
      </dsp:nvSpPr>
      <dsp:spPr>
        <a:xfrm>
          <a:off x="-6307066" y="-964788"/>
          <a:ext cx="7507416" cy="7507416"/>
        </a:xfrm>
        <a:prstGeom prst="blockArc">
          <a:avLst>
            <a:gd name="adj1" fmla="val 18900000"/>
            <a:gd name="adj2" fmla="val 2700000"/>
            <a:gd name="adj3" fmla="val 288"/>
          </a:avLst>
        </a:prstGeom>
        <a:noFill/>
        <a:ln w="34925" cap="flat" cmpd="sng" algn="in">
          <a:solidFill>
            <a:srgbClr val="EE4720"/>
          </a:solidFill>
          <a:prstDash val="solid"/>
        </a:ln>
        <a:effectLst/>
      </dsp:spPr>
      <dsp:style>
        <a:lnRef idx="2">
          <a:scrgbClr r="0" g="0" b="0"/>
        </a:lnRef>
        <a:fillRef idx="0">
          <a:scrgbClr r="0" g="0" b="0"/>
        </a:fillRef>
        <a:effectRef idx="0">
          <a:scrgbClr r="0" g="0" b="0"/>
        </a:effectRef>
        <a:fontRef idx="minor"/>
      </dsp:style>
    </dsp:sp>
    <dsp:sp modelId="{EE19DB01-FC11-CC4D-8420-A975C5258C5F}">
      <dsp:nvSpPr>
        <dsp:cNvPr id="0" name=""/>
        <dsp:cNvSpPr/>
      </dsp:nvSpPr>
      <dsp:spPr>
        <a:xfrm>
          <a:off x="524426" y="348503"/>
          <a:ext cx="7454627" cy="697453"/>
        </a:xfrm>
        <a:prstGeom prst="rect">
          <a:avLst/>
        </a:prstGeom>
        <a:solidFill>
          <a:schemeClr val="lt1">
            <a:hueOff val="0"/>
            <a:satOff val="0"/>
            <a:lumOff val="0"/>
            <a:alphaOff val="0"/>
          </a:schemeClr>
        </a:solidFill>
        <a:ln w="34925" cap="flat" cmpd="sng" algn="in">
          <a:solidFill>
            <a:srgbClr val="EE472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3603" tIns="53340" rIns="53340" bIns="53340" numCol="1" spcCol="1270" anchor="ctr" anchorCtr="0">
          <a:noAutofit/>
        </a:bodyPr>
        <a:lstStyle/>
        <a:p>
          <a:pPr marL="0" lvl="0" indent="0" algn="l" defTabSz="933450">
            <a:lnSpc>
              <a:spcPct val="90000"/>
            </a:lnSpc>
            <a:spcBef>
              <a:spcPct val="0"/>
            </a:spcBef>
            <a:spcAft>
              <a:spcPct val="35000"/>
            </a:spcAft>
            <a:buNone/>
          </a:pPr>
          <a:r>
            <a:rPr lang="en-US" altLang="en-US" sz="2100" b="0" i="0" kern="1200" dirty="0">
              <a:effectLst>
                <a:outerShdw blurRad="38100" dist="38100" dir="2700000" algn="tl">
                  <a:srgbClr val="000000">
                    <a:alpha val="43137"/>
                  </a:srgbClr>
                </a:outerShdw>
              </a:effectLst>
              <a:latin typeface="Glober" pitchFamily="2" charset="77"/>
            </a:rPr>
            <a:t>The engine that drives evidence-based recidivism reduction strategies</a:t>
          </a:r>
          <a:endParaRPr lang="en-US" sz="2100" b="0" i="0" kern="1200" dirty="0">
            <a:latin typeface="Glober" pitchFamily="2" charset="77"/>
          </a:endParaRPr>
        </a:p>
      </dsp:txBody>
      <dsp:txXfrm>
        <a:off x="524426" y="348503"/>
        <a:ext cx="7454627" cy="697453"/>
      </dsp:txXfrm>
    </dsp:sp>
    <dsp:sp modelId="{91681516-941C-2B42-A9F4-787D86860BD0}">
      <dsp:nvSpPr>
        <dsp:cNvPr id="0" name=""/>
        <dsp:cNvSpPr/>
      </dsp:nvSpPr>
      <dsp:spPr>
        <a:xfrm>
          <a:off x="88518" y="261321"/>
          <a:ext cx="871816" cy="871816"/>
        </a:xfrm>
        <a:prstGeom prst="ellipse">
          <a:avLst/>
        </a:prstGeom>
        <a:solidFill>
          <a:srgbClr val="163258"/>
        </a:solidFill>
        <a:ln w="34925" cap="flat" cmpd="sng" algn="in">
          <a:solidFill>
            <a:schemeClr val="accent1"/>
          </a:solidFill>
          <a:prstDash val="solid"/>
        </a:ln>
        <a:effectLst/>
      </dsp:spPr>
      <dsp:style>
        <a:lnRef idx="2">
          <a:scrgbClr r="0" g="0" b="0"/>
        </a:lnRef>
        <a:fillRef idx="1">
          <a:scrgbClr r="0" g="0" b="0"/>
        </a:fillRef>
        <a:effectRef idx="0">
          <a:scrgbClr r="0" g="0" b="0"/>
        </a:effectRef>
        <a:fontRef idx="minor"/>
      </dsp:style>
    </dsp:sp>
    <dsp:sp modelId="{D108EF63-0B98-F841-B749-411B28FBB03C}">
      <dsp:nvSpPr>
        <dsp:cNvPr id="0" name=""/>
        <dsp:cNvSpPr/>
      </dsp:nvSpPr>
      <dsp:spPr>
        <a:xfrm>
          <a:off x="1024200" y="1394348"/>
          <a:ext cx="6954853" cy="697453"/>
        </a:xfrm>
        <a:prstGeom prst="rect">
          <a:avLst/>
        </a:prstGeom>
        <a:solidFill>
          <a:schemeClr val="lt1">
            <a:hueOff val="0"/>
            <a:satOff val="0"/>
            <a:lumOff val="0"/>
            <a:alphaOff val="0"/>
          </a:schemeClr>
        </a:solidFill>
        <a:ln w="34925" cap="flat" cmpd="sng" algn="in">
          <a:solidFill>
            <a:srgbClr val="EE472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3603" tIns="53340" rIns="53340" bIns="53340" numCol="1" spcCol="1270" anchor="ctr" anchorCtr="0">
          <a:noAutofit/>
        </a:bodyPr>
        <a:lstStyle/>
        <a:p>
          <a:pPr marL="0" lvl="0" indent="0" algn="l" defTabSz="933450">
            <a:lnSpc>
              <a:spcPct val="90000"/>
            </a:lnSpc>
            <a:spcBef>
              <a:spcPct val="0"/>
            </a:spcBef>
            <a:spcAft>
              <a:spcPct val="35000"/>
            </a:spcAft>
            <a:buNone/>
          </a:pPr>
          <a:r>
            <a:rPr lang="en-US" altLang="en-US" sz="2100" b="0" i="0" kern="1200" dirty="0">
              <a:effectLst>
                <a:outerShdw blurRad="38100" dist="38100" dir="2700000" algn="tl">
                  <a:srgbClr val="000000">
                    <a:alpha val="43137"/>
                  </a:srgbClr>
                </a:outerShdw>
              </a:effectLst>
              <a:latin typeface="Glober" pitchFamily="2" charset="77"/>
            </a:rPr>
            <a:t>Much more accurate, consistent, and fair in predicting risk of recidivism</a:t>
          </a:r>
        </a:p>
      </dsp:txBody>
      <dsp:txXfrm>
        <a:off x="1024200" y="1394348"/>
        <a:ext cx="6954853" cy="697453"/>
      </dsp:txXfrm>
    </dsp:sp>
    <dsp:sp modelId="{8296D87D-4CDD-984F-AF45-6A6C2250592C}">
      <dsp:nvSpPr>
        <dsp:cNvPr id="0" name=""/>
        <dsp:cNvSpPr/>
      </dsp:nvSpPr>
      <dsp:spPr>
        <a:xfrm>
          <a:off x="588292" y="1307166"/>
          <a:ext cx="871816" cy="871816"/>
        </a:xfrm>
        <a:prstGeom prst="ellipse">
          <a:avLst/>
        </a:prstGeom>
        <a:solidFill>
          <a:srgbClr val="163258"/>
        </a:solidFill>
        <a:ln w="34925" cap="flat" cmpd="sng" algn="in">
          <a:solidFill>
            <a:schemeClr val="accent1"/>
          </a:solidFill>
          <a:prstDash val="solid"/>
        </a:ln>
        <a:effectLst/>
      </dsp:spPr>
      <dsp:style>
        <a:lnRef idx="2">
          <a:scrgbClr r="0" g="0" b="0"/>
        </a:lnRef>
        <a:fillRef idx="1">
          <a:scrgbClr r="0" g="0" b="0"/>
        </a:fillRef>
        <a:effectRef idx="0">
          <a:scrgbClr r="0" g="0" b="0"/>
        </a:effectRef>
        <a:fontRef idx="minor"/>
      </dsp:style>
    </dsp:sp>
    <dsp:sp modelId="{B9AB0C42-FE5C-A046-8183-45CF91B92396}">
      <dsp:nvSpPr>
        <dsp:cNvPr id="0" name=""/>
        <dsp:cNvSpPr/>
      </dsp:nvSpPr>
      <dsp:spPr>
        <a:xfrm>
          <a:off x="1177591" y="2440193"/>
          <a:ext cx="6801462" cy="697453"/>
        </a:xfrm>
        <a:prstGeom prst="rect">
          <a:avLst/>
        </a:prstGeom>
        <a:solidFill>
          <a:schemeClr val="lt1">
            <a:hueOff val="0"/>
            <a:satOff val="0"/>
            <a:lumOff val="0"/>
            <a:alphaOff val="0"/>
          </a:schemeClr>
        </a:solidFill>
        <a:ln w="34925" cap="flat" cmpd="sng" algn="in">
          <a:solidFill>
            <a:srgbClr val="EE472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3603" tIns="53340" rIns="53340" bIns="53340" numCol="1" spcCol="1270" anchor="ctr" anchorCtr="0">
          <a:noAutofit/>
        </a:bodyPr>
        <a:lstStyle/>
        <a:p>
          <a:pPr marL="0" lvl="0" indent="0" algn="l" defTabSz="933450">
            <a:lnSpc>
              <a:spcPct val="90000"/>
            </a:lnSpc>
            <a:spcBef>
              <a:spcPct val="0"/>
            </a:spcBef>
            <a:spcAft>
              <a:spcPct val="35000"/>
            </a:spcAft>
            <a:buNone/>
          </a:pPr>
          <a:r>
            <a:rPr lang="en-US" altLang="en-US" sz="2100" b="0" i="0" kern="1200" dirty="0">
              <a:effectLst>
                <a:outerShdw blurRad="38100" dist="38100" dir="2700000" algn="tl">
                  <a:srgbClr val="000000">
                    <a:alpha val="43137"/>
                  </a:srgbClr>
                </a:outerShdw>
              </a:effectLst>
              <a:latin typeface="Glober" pitchFamily="2" charset="77"/>
            </a:rPr>
            <a:t>Identifies dynamic risk factors</a:t>
          </a:r>
        </a:p>
      </dsp:txBody>
      <dsp:txXfrm>
        <a:off x="1177591" y="2440193"/>
        <a:ext cx="6801462" cy="697453"/>
      </dsp:txXfrm>
    </dsp:sp>
    <dsp:sp modelId="{EA5BB90F-30EB-7D49-85FE-DE39BCB9EAA1}">
      <dsp:nvSpPr>
        <dsp:cNvPr id="0" name=""/>
        <dsp:cNvSpPr/>
      </dsp:nvSpPr>
      <dsp:spPr>
        <a:xfrm>
          <a:off x="741683" y="2353011"/>
          <a:ext cx="871816" cy="871816"/>
        </a:xfrm>
        <a:prstGeom prst="ellipse">
          <a:avLst/>
        </a:prstGeom>
        <a:solidFill>
          <a:srgbClr val="163258"/>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A31D32-EB80-9141-9632-776BF066E379}">
      <dsp:nvSpPr>
        <dsp:cNvPr id="0" name=""/>
        <dsp:cNvSpPr/>
      </dsp:nvSpPr>
      <dsp:spPr>
        <a:xfrm>
          <a:off x="1024200" y="3486038"/>
          <a:ext cx="6954853" cy="697453"/>
        </a:xfrm>
        <a:prstGeom prst="rect">
          <a:avLst/>
        </a:prstGeom>
        <a:solidFill>
          <a:schemeClr val="lt1">
            <a:hueOff val="0"/>
            <a:satOff val="0"/>
            <a:lumOff val="0"/>
            <a:alphaOff val="0"/>
          </a:schemeClr>
        </a:solidFill>
        <a:ln w="34925" cap="flat" cmpd="sng" algn="in">
          <a:solidFill>
            <a:srgbClr val="EE472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3603" tIns="53340" rIns="53340" bIns="53340" numCol="1" spcCol="1270" anchor="ctr" anchorCtr="0">
          <a:noAutofit/>
        </a:bodyPr>
        <a:lstStyle/>
        <a:p>
          <a:pPr marL="0" lvl="0" indent="0" algn="l" defTabSz="933450">
            <a:lnSpc>
              <a:spcPct val="90000"/>
            </a:lnSpc>
            <a:spcBef>
              <a:spcPct val="0"/>
            </a:spcBef>
            <a:spcAft>
              <a:spcPct val="35000"/>
            </a:spcAft>
            <a:buNone/>
          </a:pPr>
          <a:r>
            <a:rPr lang="en-US" altLang="en-US" sz="2100" b="0" i="0" kern="1200" dirty="0">
              <a:effectLst>
                <a:outerShdw blurRad="38100" dist="38100" dir="2700000" algn="tl">
                  <a:srgbClr val="000000">
                    <a:alpha val="43137"/>
                  </a:srgbClr>
                </a:outerShdw>
              </a:effectLst>
              <a:latin typeface="Glober" pitchFamily="2" charset="77"/>
            </a:rPr>
            <a:t>Risk is dynamic; risk scores are static</a:t>
          </a:r>
        </a:p>
      </dsp:txBody>
      <dsp:txXfrm>
        <a:off x="1024200" y="3486038"/>
        <a:ext cx="6954853" cy="697453"/>
      </dsp:txXfrm>
    </dsp:sp>
    <dsp:sp modelId="{676B740D-AEB1-D74D-89CB-DC9FD4D9C4C9}">
      <dsp:nvSpPr>
        <dsp:cNvPr id="0" name=""/>
        <dsp:cNvSpPr/>
      </dsp:nvSpPr>
      <dsp:spPr>
        <a:xfrm>
          <a:off x="588292" y="3398856"/>
          <a:ext cx="871816" cy="871816"/>
        </a:xfrm>
        <a:prstGeom prst="ellipse">
          <a:avLst/>
        </a:prstGeom>
        <a:solidFill>
          <a:srgbClr val="163258"/>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896E8B-71C1-5D4B-A95B-6CFB7F996DF3}">
      <dsp:nvSpPr>
        <dsp:cNvPr id="0" name=""/>
        <dsp:cNvSpPr/>
      </dsp:nvSpPr>
      <dsp:spPr>
        <a:xfrm>
          <a:off x="524426" y="4531883"/>
          <a:ext cx="7454627" cy="697453"/>
        </a:xfrm>
        <a:prstGeom prst="rect">
          <a:avLst/>
        </a:prstGeom>
        <a:solidFill>
          <a:schemeClr val="lt1">
            <a:hueOff val="0"/>
            <a:satOff val="0"/>
            <a:lumOff val="0"/>
            <a:alphaOff val="0"/>
          </a:schemeClr>
        </a:solidFill>
        <a:ln w="34925" cap="flat" cmpd="sng" algn="in">
          <a:solidFill>
            <a:srgbClr val="EE472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3603" tIns="53340" rIns="53340" bIns="53340" numCol="1" spcCol="1270" anchor="ctr" anchorCtr="0">
          <a:noAutofit/>
        </a:bodyPr>
        <a:lstStyle/>
        <a:p>
          <a:pPr marL="0" lvl="0" indent="0" algn="l" defTabSz="933450">
            <a:lnSpc>
              <a:spcPct val="90000"/>
            </a:lnSpc>
            <a:spcBef>
              <a:spcPct val="0"/>
            </a:spcBef>
            <a:spcAft>
              <a:spcPct val="35000"/>
            </a:spcAft>
            <a:buNone/>
          </a:pPr>
          <a:r>
            <a:rPr lang="en-US" altLang="en-US" sz="2100" b="0" i="0" kern="1200" dirty="0">
              <a:effectLst>
                <a:outerShdw blurRad="38100" dist="38100" dir="2700000" algn="tl">
                  <a:srgbClr val="000000">
                    <a:alpha val="43137"/>
                  </a:srgbClr>
                </a:outerShdw>
              </a:effectLst>
              <a:latin typeface="Glober" pitchFamily="2" charset="77"/>
            </a:rPr>
            <a:t>Intended to inform not replace professional judgment</a:t>
          </a:r>
        </a:p>
      </dsp:txBody>
      <dsp:txXfrm>
        <a:off x="524426" y="4531883"/>
        <a:ext cx="7454627" cy="697453"/>
      </dsp:txXfrm>
    </dsp:sp>
    <dsp:sp modelId="{D072423C-7F35-944A-8AD4-57F8171F68A3}">
      <dsp:nvSpPr>
        <dsp:cNvPr id="0" name=""/>
        <dsp:cNvSpPr/>
      </dsp:nvSpPr>
      <dsp:spPr>
        <a:xfrm>
          <a:off x="88518" y="4444701"/>
          <a:ext cx="871816" cy="871816"/>
        </a:xfrm>
        <a:prstGeom prst="ellipse">
          <a:avLst/>
        </a:prstGeom>
        <a:solidFill>
          <a:srgbClr val="163258"/>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CA9C0-38C0-264F-93A2-AE9E798AFF53}">
      <dsp:nvSpPr>
        <dsp:cNvPr id="0" name=""/>
        <dsp:cNvSpPr/>
      </dsp:nvSpPr>
      <dsp:spPr>
        <a:xfrm>
          <a:off x="-7194264" y="-1108794"/>
          <a:ext cx="8632675" cy="8632675"/>
        </a:xfrm>
        <a:prstGeom prst="blockArc">
          <a:avLst>
            <a:gd name="adj1" fmla="val 18900000"/>
            <a:gd name="adj2" fmla="val 2700000"/>
            <a:gd name="adj3" fmla="val 250"/>
          </a:avLst>
        </a:prstGeom>
        <a:noFill/>
        <a:ln w="34925" cap="flat" cmpd="sng" algn="in">
          <a:solidFill>
            <a:srgbClr val="EE4720"/>
          </a:solidFill>
          <a:prstDash val="solid"/>
        </a:ln>
        <a:effectLst/>
      </dsp:spPr>
      <dsp:style>
        <a:lnRef idx="2">
          <a:scrgbClr r="0" g="0" b="0"/>
        </a:lnRef>
        <a:fillRef idx="0">
          <a:scrgbClr r="0" g="0" b="0"/>
        </a:fillRef>
        <a:effectRef idx="0">
          <a:scrgbClr r="0" g="0" b="0"/>
        </a:effectRef>
        <a:fontRef idx="minor"/>
      </dsp:style>
    </dsp:sp>
    <dsp:sp modelId="{EE19DB01-FC11-CC4D-8420-A975C5258C5F}">
      <dsp:nvSpPr>
        <dsp:cNvPr id="0" name=""/>
        <dsp:cNvSpPr/>
      </dsp:nvSpPr>
      <dsp:spPr>
        <a:xfrm>
          <a:off x="946670" y="425390"/>
          <a:ext cx="7722145" cy="1715252"/>
        </a:xfrm>
        <a:prstGeom prst="rect">
          <a:avLst/>
        </a:prstGeom>
        <a:solidFill>
          <a:schemeClr val="lt1">
            <a:hueOff val="0"/>
            <a:satOff val="0"/>
            <a:lumOff val="0"/>
            <a:alphaOff val="0"/>
          </a:schemeClr>
        </a:solidFill>
        <a:ln w="34925" cap="flat" cmpd="sng" algn="in">
          <a:solidFill>
            <a:srgbClr val="EE472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8395" tIns="60960" rIns="60960" bIns="60960" numCol="1" spcCol="1270" anchor="ctr" anchorCtr="0">
          <a:noAutofit/>
        </a:bodyPr>
        <a:lstStyle/>
        <a:p>
          <a:pPr marL="0" lvl="0" indent="0" algn="l" defTabSz="1066800">
            <a:lnSpc>
              <a:spcPct val="90000"/>
            </a:lnSpc>
            <a:spcBef>
              <a:spcPct val="0"/>
            </a:spcBef>
            <a:spcAft>
              <a:spcPct val="35000"/>
            </a:spcAft>
            <a:buNone/>
          </a:pPr>
          <a:r>
            <a:rPr lang="en-US" altLang="en-US" sz="2400" b="0" i="0" kern="1200" dirty="0">
              <a:effectLst>
                <a:outerShdw blurRad="38100" dist="38100" dir="2700000" algn="tl">
                  <a:srgbClr val="000000">
                    <a:alpha val="43137"/>
                  </a:srgbClr>
                </a:outerShdw>
              </a:effectLst>
              <a:latin typeface="Glober" pitchFamily="2" charset="77"/>
            </a:rPr>
            <a:t>Use RNA information</a:t>
          </a:r>
          <a:endParaRPr lang="en-US" sz="2400" b="0" i="0" kern="1200" dirty="0">
            <a:latin typeface="Glober" pitchFamily="2" charset="77"/>
          </a:endParaRPr>
        </a:p>
        <a:p>
          <a:pPr marL="171450" lvl="1" indent="-171450" algn="l" defTabSz="800100">
            <a:lnSpc>
              <a:spcPct val="90000"/>
            </a:lnSpc>
            <a:spcBef>
              <a:spcPct val="0"/>
            </a:spcBef>
            <a:spcAft>
              <a:spcPct val="15000"/>
            </a:spcAft>
            <a:buChar char="•"/>
          </a:pPr>
          <a:r>
            <a:rPr lang="en-US" altLang="en-US" sz="1800" b="0" i="0" kern="1200" dirty="0">
              <a:effectLst>
                <a:outerShdw blurRad="38100" dist="38100" dir="2700000" algn="tl">
                  <a:srgbClr val="000000">
                    <a:alpha val="43137"/>
                  </a:srgbClr>
                </a:outerShdw>
              </a:effectLst>
              <a:latin typeface="Glober" pitchFamily="2" charset="77"/>
            </a:rPr>
            <a:t>To set appropriate supervision level </a:t>
          </a:r>
        </a:p>
        <a:p>
          <a:pPr marL="171450" lvl="1" indent="-171450" algn="l" defTabSz="800100">
            <a:lnSpc>
              <a:spcPct val="90000"/>
            </a:lnSpc>
            <a:spcBef>
              <a:spcPct val="0"/>
            </a:spcBef>
            <a:spcAft>
              <a:spcPct val="15000"/>
            </a:spcAft>
            <a:buChar char="•"/>
          </a:pPr>
          <a:r>
            <a:rPr lang="en-US" altLang="en-US" sz="1800" b="0" i="0" kern="1200">
              <a:effectLst>
                <a:outerShdw blurRad="38100" dist="38100" dir="2700000" algn="tl">
                  <a:srgbClr val="000000">
                    <a:alpha val="43137"/>
                  </a:srgbClr>
                </a:outerShdw>
              </a:effectLst>
              <a:latin typeface="Glober" pitchFamily="2" charset="77"/>
            </a:rPr>
            <a:t>To set terms &amp; conditions of probation </a:t>
          </a:r>
          <a:endParaRPr lang="en-US" altLang="en-US" sz="1800" b="0" i="0" kern="1200" dirty="0">
            <a:effectLst>
              <a:outerShdw blurRad="38100" dist="38100" dir="2700000" algn="tl">
                <a:srgbClr val="000000">
                  <a:alpha val="43137"/>
                </a:srgbClr>
              </a:outerShdw>
            </a:effectLst>
            <a:latin typeface="Glober" pitchFamily="2" charset="77"/>
          </a:endParaRPr>
        </a:p>
        <a:p>
          <a:pPr marL="171450" lvl="1" indent="-171450" algn="l" defTabSz="800100">
            <a:lnSpc>
              <a:spcPct val="90000"/>
            </a:lnSpc>
            <a:spcBef>
              <a:spcPct val="0"/>
            </a:spcBef>
            <a:spcAft>
              <a:spcPct val="15000"/>
            </a:spcAft>
            <a:buChar char="•"/>
          </a:pPr>
          <a:r>
            <a:rPr lang="en-US" altLang="en-US" sz="1800" b="0" i="0" kern="1200" dirty="0">
              <a:effectLst>
                <a:outerShdw blurRad="38100" dist="38100" dir="2700000" algn="tl">
                  <a:srgbClr val="000000">
                    <a:alpha val="43137"/>
                  </a:srgbClr>
                </a:outerShdw>
              </a:effectLst>
              <a:latin typeface="Glober" pitchFamily="2" charset="77"/>
            </a:rPr>
            <a:t>To inform interactions with the probationer</a:t>
          </a:r>
        </a:p>
      </dsp:txBody>
      <dsp:txXfrm>
        <a:off x="946670" y="425390"/>
        <a:ext cx="7722145" cy="1715252"/>
      </dsp:txXfrm>
    </dsp:sp>
    <dsp:sp modelId="{91681516-941C-2B42-A9F4-787D86860BD0}">
      <dsp:nvSpPr>
        <dsp:cNvPr id="0" name=""/>
        <dsp:cNvSpPr/>
      </dsp:nvSpPr>
      <dsp:spPr>
        <a:xfrm>
          <a:off x="32271" y="368618"/>
          <a:ext cx="1828796" cy="1828796"/>
        </a:xfrm>
        <a:prstGeom prst="ellipse">
          <a:avLst/>
        </a:prstGeom>
        <a:solidFill>
          <a:srgbClr val="163258"/>
        </a:solidFill>
        <a:ln w="34925" cap="flat" cmpd="sng" algn="in">
          <a:solidFill>
            <a:srgbClr val="EE4720"/>
          </a:solidFill>
          <a:prstDash val="solid"/>
        </a:ln>
        <a:effectLst/>
      </dsp:spPr>
      <dsp:style>
        <a:lnRef idx="2">
          <a:scrgbClr r="0" g="0" b="0"/>
        </a:lnRef>
        <a:fillRef idx="1">
          <a:scrgbClr r="0" g="0" b="0"/>
        </a:fillRef>
        <a:effectRef idx="0">
          <a:scrgbClr r="0" g="0" b="0"/>
        </a:effectRef>
        <a:fontRef idx="minor"/>
      </dsp:style>
    </dsp:sp>
    <dsp:sp modelId="{B0B3D690-E846-9F4B-BF4B-B42EA683E934}">
      <dsp:nvSpPr>
        <dsp:cNvPr id="0" name=""/>
        <dsp:cNvSpPr/>
      </dsp:nvSpPr>
      <dsp:spPr>
        <a:xfrm>
          <a:off x="1413046" y="2566034"/>
          <a:ext cx="7255769" cy="1283017"/>
        </a:xfrm>
        <a:prstGeom prst="rect">
          <a:avLst/>
        </a:prstGeom>
        <a:solidFill>
          <a:schemeClr val="lt1">
            <a:hueOff val="0"/>
            <a:satOff val="0"/>
            <a:lumOff val="0"/>
            <a:alphaOff val="0"/>
          </a:schemeClr>
        </a:solidFill>
        <a:ln w="34925" cap="flat" cmpd="sng" algn="in">
          <a:solidFill>
            <a:srgbClr val="EE472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8395" tIns="58420" rIns="58420" bIns="58420" numCol="1" spcCol="1270" anchor="ctr" anchorCtr="0">
          <a:noAutofit/>
        </a:bodyPr>
        <a:lstStyle/>
        <a:p>
          <a:pPr marL="0" lvl="0" indent="0" algn="l" defTabSz="1022350">
            <a:lnSpc>
              <a:spcPct val="90000"/>
            </a:lnSpc>
            <a:spcBef>
              <a:spcPct val="0"/>
            </a:spcBef>
            <a:spcAft>
              <a:spcPct val="35000"/>
            </a:spcAft>
            <a:buNone/>
          </a:pPr>
          <a:r>
            <a:rPr lang="en-US" altLang="en-US" sz="2300" b="0" i="0" kern="1200" dirty="0">
              <a:effectLst>
                <a:outerShdw blurRad="38100" dist="38100" dir="2700000" algn="tl">
                  <a:srgbClr val="000000">
                    <a:alpha val="43137"/>
                  </a:srgbClr>
                </a:outerShdw>
              </a:effectLst>
              <a:latin typeface="Glober" pitchFamily="2" charset="77"/>
            </a:rPr>
            <a:t>Avoid less relevant, unrealistic, or inflexible conditions</a:t>
          </a:r>
        </a:p>
      </dsp:txBody>
      <dsp:txXfrm>
        <a:off x="1413046" y="2566034"/>
        <a:ext cx="7255769" cy="1283017"/>
      </dsp:txXfrm>
    </dsp:sp>
    <dsp:sp modelId="{E5721BE6-D5FA-C64C-9988-69797436164A}">
      <dsp:nvSpPr>
        <dsp:cNvPr id="0" name=""/>
        <dsp:cNvSpPr/>
      </dsp:nvSpPr>
      <dsp:spPr>
        <a:xfrm>
          <a:off x="611161" y="2405657"/>
          <a:ext cx="1603771" cy="1603771"/>
        </a:xfrm>
        <a:prstGeom prst="ellipse">
          <a:avLst/>
        </a:prstGeom>
        <a:solidFill>
          <a:srgbClr val="163258"/>
        </a:solidFill>
        <a:ln w="34925" cap="flat" cmpd="sng" algn="in">
          <a:solidFill>
            <a:srgbClr val="EE4720"/>
          </a:solidFill>
          <a:prstDash val="solid"/>
        </a:ln>
        <a:effectLst/>
      </dsp:spPr>
      <dsp:style>
        <a:lnRef idx="2">
          <a:scrgbClr r="0" g="0" b="0"/>
        </a:lnRef>
        <a:fillRef idx="1">
          <a:scrgbClr r="0" g="0" b="0"/>
        </a:fillRef>
        <a:effectRef idx="0">
          <a:scrgbClr r="0" g="0" b="0"/>
        </a:effectRef>
        <a:fontRef idx="minor"/>
      </dsp:style>
    </dsp:sp>
    <dsp:sp modelId="{FBCF3F8B-82D8-744B-A951-FD2F8DC145DD}">
      <dsp:nvSpPr>
        <dsp:cNvPr id="0" name=""/>
        <dsp:cNvSpPr/>
      </dsp:nvSpPr>
      <dsp:spPr>
        <a:xfrm>
          <a:off x="946670" y="4260906"/>
          <a:ext cx="7722145" cy="1742324"/>
        </a:xfrm>
        <a:prstGeom prst="rect">
          <a:avLst/>
        </a:prstGeom>
        <a:solidFill>
          <a:schemeClr val="lt1">
            <a:hueOff val="0"/>
            <a:satOff val="0"/>
            <a:lumOff val="0"/>
            <a:alphaOff val="0"/>
          </a:schemeClr>
        </a:solidFill>
        <a:ln w="34925" cap="flat" cmpd="sng" algn="in">
          <a:solidFill>
            <a:srgbClr val="EE472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8395" tIns="58420" rIns="58420" bIns="58420" numCol="1" spcCol="1270" anchor="ctr" anchorCtr="0">
          <a:noAutofit/>
        </a:bodyPr>
        <a:lstStyle/>
        <a:p>
          <a:pPr marL="0" lvl="0" indent="0" algn="l" defTabSz="1022350">
            <a:lnSpc>
              <a:spcPct val="90000"/>
            </a:lnSpc>
            <a:spcBef>
              <a:spcPct val="0"/>
            </a:spcBef>
            <a:spcAft>
              <a:spcPct val="35000"/>
            </a:spcAft>
            <a:buNone/>
          </a:pPr>
          <a:r>
            <a:rPr lang="en-US" altLang="en-US" sz="2300" b="0" i="0" kern="1200" dirty="0">
              <a:effectLst>
                <a:outerShdw blurRad="38100" dist="38100" dir="2700000" algn="tl">
                  <a:srgbClr val="000000">
                    <a:alpha val="43137"/>
                  </a:srgbClr>
                </a:outerShdw>
              </a:effectLst>
              <a:latin typeface="Glober" pitchFamily="2" charset="77"/>
            </a:rPr>
            <a:t>If probation is well-trained in EBP, and especially in the absence of reliable RNA information, the court should defer to probation on level of supervision, monitoring, and control, and with respect to appropriate probation conditions </a:t>
          </a:r>
        </a:p>
      </dsp:txBody>
      <dsp:txXfrm>
        <a:off x="946670" y="4260906"/>
        <a:ext cx="7722145" cy="1742324"/>
      </dsp:txXfrm>
    </dsp:sp>
    <dsp:sp modelId="{CA21276C-BB2B-F44D-9A3A-E56C5EA62D27}">
      <dsp:nvSpPr>
        <dsp:cNvPr id="0" name=""/>
        <dsp:cNvSpPr/>
      </dsp:nvSpPr>
      <dsp:spPr>
        <a:xfrm>
          <a:off x="32271" y="4217670"/>
          <a:ext cx="1828796" cy="1828796"/>
        </a:xfrm>
        <a:prstGeom prst="ellipse">
          <a:avLst/>
        </a:prstGeom>
        <a:solidFill>
          <a:srgbClr val="163258"/>
        </a:solidFill>
        <a:ln w="34925" cap="flat" cmpd="sng" algn="in">
          <a:solidFill>
            <a:srgbClr val="EE4720"/>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1336B-78C3-7249-9EB1-969235FC4606}">
      <dsp:nvSpPr>
        <dsp:cNvPr id="0" name=""/>
        <dsp:cNvSpPr/>
      </dsp:nvSpPr>
      <dsp:spPr>
        <a:xfrm>
          <a:off x="144120" y="0"/>
          <a:ext cx="6429375" cy="6429375"/>
        </a:xfrm>
        <a:prstGeom prst="triangle">
          <a:avLst/>
        </a:prstGeom>
        <a:solidFill>
          <a:srgbClr val="163258"/>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8625381-1916-F64E-AE13-1AE96B22D84C}">
      <dsp:nvSpPr>
        <dsp:cNvPr id="0" name=""/>
        <dsp:cNvSpPr/>
      </dsp:nvSpPr>
      <dsp:spPr>
        <a:xfrm>
          <a:off x="3358808" y="643565"/>
          <a:ext cx="4179093" cy="4570883"/>
        </a:xfrm>
        <a:prstGeom prst="roundRect">
          <a:avLst/>
        </a:prstGeom>
        <a:solidFill>
          <a:schemeClr val="lt1">
            <a:alpha val="90000"/>
            <a:hueOff val="0"/>
            <a:satOff val="0"/>
            <a:lumOff val="0"/>
            <a:alphaOff val="0"/>
          </a:schemeClr>
        </a:solidFill>
        <a:ln w="34925" cap="flat" cmpd="sng" algn="in">
          <a:solidFill>
            <a:srgbClr val="EE4720"/>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altLang="en-US" sz="3000" b="0" i="0" kern="1200" dirty="0">
              <a:latin typeface="Glober" pitchFamily="2" charset="77"/>
            </a:rPr>
            <a:t>The most effective interventions in reducing recidivism among medium and high risk persons:</a:t>
          </a:r>
          <a:endParaRPr lang="en-US" sz="3000" b="0" i="0" kern="1200" dirty="0">
            <a:latin typeface="Glober" pitchFamily="2" charset="77"/>
          </a:endParaRPr>
        </a:p>
        <a:p>
          <a:pPr marL="228600" lvl="1" indent="-228600" algn="l" defTabSz="1022350">
            <a:lnSpc>
              <a:spcPct val="90000"/>
            </a:lnSpc>
            <a:spcBef>
              <a:spcPct val="0"/>
            </a:spcBef>
            <a:spcAft>
              <a:spcPct val="15000"/>
            </a:spcAft>
            <a:buChar char="•"/>
          </a:pPr>
          <a:r>
            <a:rPr lang="en-US" altLang="en-US" sz="2300" b="0" i="0" kern="1200" dirty="0">
              <a:latin typeface="Glober" pitchFamily="2" charset="77"/>
            </a:rPr>
            <a:t>target the person’s most critical risk factors, and </a:t>
          </a:r>
        </a:p>
        <a:p>
          <a:pPr marL="228600" lvl="1" indent="-228600" algn="l" defTabSz="1022350">
            <a:lnSpc>
              <a:spcPct val="90000"/>
            </a:lnSpc>
            <a:spcBef>
              <a:spcPct val="0"/>
            </a:spcBef>
            <a:spcAft>
              <a:spcPct val="15000"/>
            </a:spcAft>
            <a:buChar char="•"/>
          </a:pPr>
          <a:r>
            <a:rPr lang="en-US" altLang="en-US" sz="2300" b="0" i="0" kern="1200" dirty="0">
              <a:latin typeface="Glober" pitchFamily="2" charset="77"/>
            </a:rPr>
            <a:t>utilize behavioral and cognitive behavioral strategies</a:t>
          </a:r>
        </a:p>
      </dsp:txBody>
      <dsp:txXfrm>
        <a:off x="3562815" y="847572"/>
        <a:ext cx="3771079" cy="41628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1F9F7-230D-3045-9F39-CB54B406C76E}">
      <dsp:nvSpPr>
        <dsp:cNvPr id="0" name=""/>
        <dsp:cNvSpPr/>
      </dsp:nvSpPr>
      <dsp:spPr>
        <a:xfrm>
          <a:off x="3323" y="989144"/>
          <a:ext cx="4680269" cy="550619"/>
        </a:xfrm>
        <a:prstGeom prst="rect">
          <a:avLst/>
        </a:prstGeom>
        <a:solidFill>
          <a:srgbClr val="163258"/>
        </a:solidFill>
        <a:ln w="34925" cap="flat" cmpd="sng" algn="in">
          <a:solidFill>
            <a:srgbClr val="EE4720"/>
          </a:solidFill>
          <a:prstDash val="solid"/>
        </a:ln>
        <a:effectLst/>
      </dsp:spPr>
      <dsp:style>
        <a:lnRef idx="2">
          <a:scrgbClr r="0" g="0" b="0"/>
        </a:lnRef>
        <a:fillRef idx="1">
          <a:scrgbClr r="0" g="0" b="0"/>
        </a:fillRef>
        <a:effectRef idx="0">
          <a:scrgbClr r="0" g="0" b="0"/>
        </a:effectRef>
        <a:fontRef idx="minor">
          <a:schemeClr val="lt1"/>
        </a:fontRef>
      </dsp:style>
    </dsp:sp>
    <dsp:sp modelId="{B812108B-5FD5-3C4D-A7FB-C14CA27BAA3C}">
      <dsp:nvSpPr>
        <dsp:cNvPr id="0" name=""/>
        <dsp:cNvSpPr/>
      </dsp:nvSpPr>
      <dsp:spPr>
        <a:xfrm>
          <a:off x="3323" y="1195935"/>
          <a:ext cx="343829" cy="343829"/>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981926-1335-084E-BB53-44F519059060}">
      <dsp:nvSpPr>
        <dsp:cNvPr id="0" name=""/>
        <dsp:cNvSpPr/>
      </dsp:nvSpPr>
      <dsp:spPr>
        <a:xfrm>
          <a:off x="3323" y="0"/>
          <a:ext cx="4680269" cy="989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b="0" i="0" kern="1200" dirty="0">
              <a:latin typeface="Glober" pitchFamily="2" charset="77"/>
            </a:rPr>
            <a:t>Positive / Pro-social behaviors</a:t>
          </a:r>
        </a:p>
      </dsp:txBody>
      <dsp:txXfrm>
        <a:off x="3323" y="0"/>
        <a:ext cx="4680269" cy="989144"/>
      </dsp:txXfrm>
    </dsp:sp>
    <dsp:sp modelId="{C0F6B3DE-16D0-A44E-8995-BCDC6A5B5424}">
      <dsp:nvSpPr>
        <dsp:cNvPr id="0" name=""/>
        <dsp:cNvSpPr/>
      </dsp:nvSpPr>
      <dsp:spPr>
        <a:xfrm>
          <a:off x="3323" y="1997391"/>
          <a:ext cx="343821" cy="343821"/>
        </a:xfrm>
        <a:prstGeom prst="rect">
          <a:avLst/>
        </a:prstGeom>
        <a:solidFill>
          <a:schemeClr val="lt1">
            <a:hueOff val="0"/>
            <a:satOff val="0"/>
            <a:lumOff val="0"/>
            <a:alphaOff val="0"/>
          </a:schemeClr>
        </a:solidFill>
        <a:ln w="34925" cap="flat" cmpd="sng" algn="in">
          <a:solidFill>
            <a:srgbClr val="163258"/>
          </a:solidFill>
          <a:prstDash val="solid"/>
        </a:ln>
        <a:effectLst/>
      </dsp:spPr>
      <dsp:style>
        <a:lnRef idx="2">
          <a:scrgbClr r="0" g="0" b="0"/>
        </a:lnRef>
        <a:fillRef idx="1">
          <a:scrgbClr r="0" g="0" b="0"/>
        </a:fillRef>
        <a:effectRef idx="0">
          <a:scrgbClr r="0" g="0" b="0"/>
        </a:effectRef>
        <a:fontRef idx="minor"/>
      </dsp:style>
    </dsp:sp>
    <dsp:sp modelId="{59C227AB-61C2-5147-B065-B57DAD4FA85D}">
      <dsp:nvSpPr>
        <dsp:cNvPr id="0" name=""/>
        <dsp:cNvSpPr/>
      </dsp:nvSpPr>
      <dsp:spPr>
        <a:xfrm>
          <a:off x="330942" y="1768578"/>
          <a:ext cx="4352650" cy="801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en-US" sz="2400" b="0" i="0" kern="1200" dirty="0">
              <a:latin typeface="Glober" pitchFamily="2" charset="77"/>
            </a:rPr>
            <a:t>Rewards</a:t>
          </a:r>
        </a:p>
      </dsp:txBody>
      <dsp:txXfrm>
        <a:off x="330942" y="1768578"/>
        <a:ext cx="4352650" cy="801447"/>
      </dsp:txXfrm>
    </dsp:sp>
    <dsp:sp modelId="{771E3DDA-78F0-7942-ACB8-8FBE5E992BD9}">
      <dsp:nvSpPr>
        <dsp:cNvPr id="0" name=""/>
        <dsp:cNvSpPr/>
      </dsp:nvSpPr>
      <dsp:spPr>
        <a:xfrm>
          <a:off x="3323" y="2798839"/>
          <a:ext cx="343821" cy="343821"/>
        </a:xfrm>
        <a:prstGeom prst="rect">
          <a:avLst/>
        </a:prstGeom>
        <a:solidFill>
          <a:schemeClr val="lt1">
            <a:hueOff val="0"/>
            <a:satOff val="0"/>
            <a:lumOff val="0"/>
            <a:alphaOff val="0"/>
          </a:schemeClr>
        </a:solidFill>
        <a:ln w="34925" cap="flat" cmpd="sng" algn="in">
          <a:solidFill>
            <a:srgbClr val="163258"/>
          </a:solidFill>
          <a:prstDash val="solid"/>
        </a:ln>
        <a:effectLst/>
      </dsp:spPr>
      <dsp:style>
        <a:lnRef idx="2">
          <a:scrgbClr r="0" g="0" b="0"/>
        </a:lnRef>
        <a:fillRef idx="1">
          <a:scrgbClr r="0" g="0" b="0"/>
        </a:fillRef>
        <a:effectRef idx="0">
          <a:scrgbClr r="0" g="0" b="0"/>
        </a:effectRef>
        <a:fontRef idx="minor"/>
      </dsp:style>
    </dsp:sp>
    <dsp:sp modelId="{17EC70FE-14EC-2D40-8958-2A4C4CBDE6A5}">
      <dsp:nvSpPr>
        <dsp:cNvPr id="0" name=""/>
        <dsp:cNvSpPr/>
      </dsp:nvSpPr>
      <dsp:spPr>
        <a:xfrm>
          <a:off x="330942" y="2570025"/>
          <a:ext cx="4352650" cy="801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en-US" sz="2400" b="0" i="0" kern="1200" dirty="0">
              <a:latin typeface="Glober" pitchFamily="2" charset="77"/>
            </a:rPr>
            <a:t>Reinforcement</a:t>
          </a:r>
        </a:p>
      </dsp:txBody>
      <dsp:txXfrm>
        <a:off x="330942" y="2570025"/>
        <a:ext cx="4352650" cy="801447"/>
      </dsp:txXfrm>
    </dsp:sp>
    <dsp:sp modelId="{6902925D-DCD0-054E-9677-DBC91A40AA77}">
      <dsp:nvSpPr>
        <dsp:cNvPr id="0" name=""/>
        <dsp:cNvSpPr/>
      </dsp:nvSpPr>
      <dsp:spPr>
        <a:xfrm>
          <a:off x="3323" y="3600286"/>
          <a:ext cx="343821" cy="343821"/>
        </a:xfrm>
        <a:prstGeom prst="rect">
          <a:avLst/>
        </a:prstGeom>
        <a:solidFill>
          <a:schemeClr val="lt1">
            <a:hueOff val="0"/>
            <a:satOff val="0"/>
            <a:lumOff val="0"/>
            <a:alphaOff val="0"/>
          </a:schemeClr>
        </a:solidFill>
        <a:ln w="34925" cap="flat" cmpd="sng" algn="in">
          <a:solidFill>
            <a:srgbClr val="163258"/>
          </a:solidFill>
          <a:prstDash val="solid"/>
        </a:ln>
        <a:effectLst/>
      </dsp:spPr>
      <dsp:style>
        <a:lnRef idx="2">
          <a:scrgbClr r="0" g="0" b="0"/>
        </a:lnRef>
        <a:fillRef idx="1">
          <a:scrgbClr r="0" g="0" b="0"/>
        </a:fillRef>
        <a:effectRef idx="0">
          <a:scrgbClr r="0" g="0" b="0"/>
        </a:effectRef>
        <a:fontRef idx="minor"/>
      </dsp:style>
    </dsp:sp>
    <dsp:sp modelId="{EB17D33F-BC0B-124E-9D76-029C5010CAE9}">
      <dsp:nvSpPr>
        <dsp:cNvPr id="0" name=""/>
        <dsp:cNvSpPr/>
      </dsp:nvSpPr>
      <dsp:spPr>
        <a:xfrm>
          <a:off x="330942" y="3371473"/>
          <a:ext cx="4352650" cy="801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en-US" sz="2400" b="0" i="0" kern="1200" dirty="0">
              <a:latin typeface="Glober" pitchFamily="2" charset="77"/>
            </a:rPr>
            <a:t>Incentives</a:t>
          </a:r>
        </a:p>
      </dsp:txBody>
      <dsp:txXfrm>
        <a:off x="330942" y="3371473"/>
        <a:ext cx="4352650" cy="801447"/>
      </dsp:txXfrm>
    </dsp:sp>
    <dsp:sp modelId="{D6B63B16-2AFC-794F-9591-A2A0905FD7CD}">
      <dsp:nvSpPr>
        <dsp:cNvPr id="0" name=""/>
        <dsp:cNvSpPr/>
      </dsp:nvSpPr>
      <dsp:spPr>
        <a:xfrm>
          <a:off x="4917606" y="989144"/>
          <a:ext cx="4680269" cy="550619"/>
        </a:xfrm>
        <a:prstGeom prst="rect">
          <a:avLst/>
        </a:prstGeom>
        <a:solidFill>
          <a:srgbClr val="163258"/>
        </a:solidFill>
        <a:ln w="34925" cap="flat" cmpd="sng" algn="in">
          <a:solidFill>
            <a:srgbClr val="EE4720"/>
          </a:solidFill>
          <a:prstDash val="solid"/>
        </a:ln>
        <a:effectLst/>
      </dsp:spPr>
      <dsp:style>
        <a:lnRef idx="2">
          <a:scrgbClr r="0" g="0" b="0"/>
        </a:lnRef>
        <a:fillRef idx="1">
          <a:scrgbClr r="0" g="0" b="0"/>
        </a:fillRef>
        <a:effectRef idx="0">
          <a:scrgbClr r="0" g="0" b="0"/>
        </a:effectRef>
        <a:fontRef idx="minor">
          <a:schemeClr val="lt1"/>
        </a:fontRef>
      </dsp:style>
    </dsp:sp>
    <dsp:sp modelId="{377C5F19-A76A-C34B-912D-F453EF0869A9}">
      <dsp:nvSpPr>
        <dsp:cNvPr id="0" name=""/>
        <dsp:cNvSpPr/>
      </dsp:nvSpPr>
      <dsp:spPr>
        <a:xfrm>
          <a:off x="4917606" y="1195935"/>
          <a:ext cx="343829" cy="343829"/>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8F21E1-A50C-BF4E-BA0C-04EE1671F4F9}">
      <dsp:nvSpPr>
        <dsp:cNvPr id="0" name=""/>
        <dsp:cNvSpPr/>
      </dsp:nvSpPr>
      <dsp:spPr>
        <a:xfrm>
          <a:off x="4917606" y="0"/>
          <a:ext cx="4680269" cy="989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b="0" i="0" kern="1200" dirty="0">
              <a:latin typeface="Glober" pitchFamily="2" charset="77"/>
            </a:rPr>
            <a:t>Negative / Anti-social behaviors</a:t>
          </a:r>
        </a:p>
      </dsp:txBody>
      <dsp:txXfrm>
        <a:off x="4917606" y="0"/>
        <a:ext cx="4680269" cy="989144"/>
      </dsp:txXfrm>
    </dsp:sp>
    <dsp:sp modelId="{410B61A5-B52D-D949-A361-AC6B6660CB2B}">
      <dsp:nvSpPr>
        <dsp:cNvPr id="0" name=""/>
        <dsp:cNvSpPr/>
      </dsp:nvSpPr>
      <dsp:spPr>
        <a:xfrm>
          <a:off x="4917606" y="1997391"/>
          <a:ext cx="343821" cy="343821"/>
        </a:xfrm>
        <a:prstGeom prst="rect">
          <a:avLst/>
        </a:prstGeom>
        <a:solidFill>
          <a:schemeClr val="lt1">
            <a:hueOff val="0"/>
            <a:satOff val="0"/>
            <a:lumOff val="0"/>
            <a:alphaOff val="0"/>
          </a:schemeClr>
        </a:solidFill>
        <a:ln w="34925" cap="flat" cmpd="sng" algn="in">
          <a:solidFill>
            <a:srgbClr val="163258"/>
          </a:solidFill>
          <a:prstDash val="solid"/>
        </a:ln>
        <a:effectLst/>
      </dsp:spPr>
      <dsp:style>
        <a:lnRef idx="2">
          <a:scrgbClr r="0" g="0" b="0"/>
        </a:lnRef>
        <a:fillRef idx="1">
          <a:scrgbClr r="0" g="0" b="0"/>
        </a:fillRef>
        <a:effectRef idx="0">
          <a:scrgbClr r="0" g="0" b="0"/>
        </a:effectRef>
        <a:fontRef idx="minor"/>
      </dsp:style>
    </dsp:sp>
    <dsp:sp modelId="{CE3D8162-FAF7-6548-9998-6730571DC94F}">
      <dsp:nvSpPr>
        <dsp:cNvPr id="0" name=""/>
        <dsp:cNvSpPr/>
      </dsp:nvSpPr>
      <dsp:spPr>
        <a:xfrm>
          <a:off x="5245225" y="1768578"/>
          <a:ext cx="4352650" cy="801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en-US" sz="2400" b="0" i="0" kern="1200" dirty="0">
              <a:latin typeface="Glober" pitchFamily="2" charset="77"/>
            </a:rPr>
            <a:t>Swift, certain, and fair (SCF) sanctions</a:t>
          </a:r>
        </a:p>
      </dsp:txBody>
      <dsp:txXfrm>
        <a:off x="5245225" y="1768578"/>
        <a:ext cx="4352650" cy="801447"/>
      </dsp:txXfrm>
    </dsp:sp>
    <dsp:sp modelId="{17ABE5CC-FDD5-FB4A-8ED9-5726F3DCB4E4}">
      <dsp:nvSpPr>
        <dsp:cNvPr id="0" name=""/>
        <dsp:cNvSpPr/>
      </dsp:nvSpPr>
      <dsp:spPr>
        <a:xfrm>
          <a:off x="4917606" y="2798839"/>
          <a:ext cx="343821" cy="343821"/>
        </a:xfrm>
        <a:prstGeom prst="rect">
          <a:avLst/>
        </a:prstGeom>
        <a:solidFill>
          <a:schemeClr val="lt1">
            <a:hueOff val="0"/>
            <a:satOff val="0"/>
            <a:lumOff val="0"/>
            <a:alphaOff val="0"/>
          </a:schemeClr>
        </a:solidFill>
        <a:ln w="34925" cap="flat" cmpd="sng" algn="in">
          <a:solidFill>
            <a:srgbClr val="163258"/>
          </a:solidFill>
          <a:prstDash val="solid"/>
        </a:ln>
        <a:effectLst/>
      </dsp:spPr>
      <dsp:style>
        <a:lnRef idx="2">
          <a:scrgbClr r="0" g="0" b="0"/>
        </a:lnRef>
        <a:fillRef idx="1">
          <a:scrgbClr r="0" g="0" b="0"/>
        </a:fillRef>
        <a:effectRef idx="0">
          <a:scrgbClr r="0" g="0" b="0"/>
        </a:effectRef>
        <a:fontRef idx="minor"/>
      </dsp:style>
    </dsp:sp>
    <dsp:sp modelId="{44AC26EA-1FEA-2946-9F97-05BB57230572}">
      <dsp:nvSpPr>
        <dsp:cNvPr id="0" name=""/>
        <dsp:cNvSpPr/>
      </dsp:nvSpPr>
      <dsp:spPr>
        <a:xfrm>
          <a:off x="5245225" y="2570025"/>
          <a:ext cx="4352650" cy="801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en-US" sz="2400" b="0" i="0" kern="1200" dirty="0">
              <a:latin typeface="Glober" pitchFamily="2" charset="77"/>
            </a:rPr>
            <a:t>Severe sanctions are often counter-productive</a:t>
          </a:r>
        </a:p>
      </dsp:txBody>
      <dsp:txXfrm>
        <a:off x="5245225" y="2570025"/>
        <a:ext cx="4352650" cy="801447"/>
      </dsp:txXfrm>
    </dsp:sp>
    <dsp:sp modelId="{5C0F7C69-032D-4D4B-BB28-4FA6DC394895}">
      <dsp:nvSpPr>
        <dsp:cNvPr id="0" name=""/>
        <dsp:cNvSpPr/>
      </dsp:nvSpPr>
      <dsp:spPr>
        <a:xfrm>
          <a:off x="4917606" y="3600286"/>
          <a:ext cx="343821" cy="343821"/>
        </a:xfrm>
        <a:prstGeom prst="rect">
          <a:avLst/>
        </a:prstGeom>
        <a:solidFill>
          <a:schemeClr val="lt1">
            <a:hueOff val="0"/>
            <a:satOff val="0"/>
            <a:lumOff val="0"/>
            <a:alphaOff val="0"/>
          </a:schemeClr>
        </a:solidFill>
        <a:ln w="34925" cap="flat" cmpd="sng" algn="in">
          <a:solidFill>
            <a:srgbClr val="163258"/>
          </a:solidFill>
          <a:prstDash val="solid"/>
        </a:ln>
        <a:effectLst/>
      </dsp:spPr>
      <dsp:style>
        <a:lnRef idx="2">
          <a:scrgbClr r="0" g="0" b="0"/>
        </a:lnRef>
        <a:fillRef idx="1">
          <a:scrgbClr r="0" g="0" b="0"/>
        </a:fillRef>
        <a:effectRef idx="0">
          <a:scrgbClr r="0" g="0" b="0"/>
        </a:effectRef>
        <a:fontRef idx="minor"/>
      </dsp:style>
    </dsp:sp>
    <dsp:sp modelId="{98E2F6ED-3B96-4B47-818B-269DDE98B623}">
      <dsp:nvSpPr>
        <dsp:cNvPr id="0" name=""/>
        <dsp:cNvSpPr/>
      </dsp:nvSpPr>
      <dsp:spPr>
        <a:xfrm>
          <a:off x="5245225" y="3371473"/>
          <a:ext cx="4352650" cy="801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en-US" sz="2400" b="0" i="0" kern="1200" dirty="0">
              <a:latin typeface="Glober" pitchFamily="2" charset="77"/>
            </a:rPr>
            <a:t>Therapeutic responses</a:t>
          </a:r>
        </a:p>
      </dsp:txBody>
      <dsp:txXfrm>
        <a:off x="5245225" y="3371473"/>
        <a:ext cx="4352650" cy="8014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2D709-749F-BE43-B339-1812AC85ACB1}">
      <dsp:nvSpPr>
        <dsp:cNvPr id="0" name=""/>
        <dsp:cNvSpPr/>
      </dsp:nvSpPr>
      <dsp:spPr>
        <a:xfrm>
          <a:off x="0" y="2969"/>
          <a:ext cx="7115175" cy="0"/>
        </a:xfrm>
        <a:prstGeom prst="line">
          <a:avLst/>
        </a:prstGeom>
        <a:gradFill rotWithShape="0">
          <a:gsLst>
            <a:gs pos="0">
              <a:schemeClr val="dk2">
                <a:hueOff val="0"/>
                <a:satOff val="0"/>
                <a:lumOff val="0"/>
                <a:alphaOff val="0"/>
                <a:tint val="67000"/>
                <a:satMod val="105000"/>
                <a:lumMod val="110000"/>
              </a:schemeClr>
            </a:gs>
            <a:gs pos="50000">
              <a:schemeClr val="dk2">
                <a:hueOff val="0"/>
                <a:satOff val="0"/>
                <a:lumOff val="0"/>
                <a:alphaOff val="0"/>
                <a:tint val="73000"/>
                <a:satMod val="103000"/>
                <a:lumMod val="105000"/>
              </a:schemeClr>
            </a:gs>
            <a:gs pos="100000">
              <a:schemeClr val="dk2">
                <a:hueOff val="0"/>
                <a:satOff val="0"/>
                <a:lumOff val="0"/>
                <a:alphaOff val="0"/>
                <a:tint val="81000"/>
                <a:satMod val="109000"/>
                <a:lumMod val="105000"/>
              </a:schemeClr>
            </a:gs>
          </a:gsLst>
          <a:lin ang="5400000" scaled="0"/>
        </a:gradFill>
        <a:ln w="6350" cap="flat" cmpd="sng" algn="in">
          <a:solidFill>
            <a:schemeClr val="dk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FA136E4B-3A29-844E-9502-EF38C6F7C2E9}">
      <dsp:nvSpPr>
        <dsp:cNvPr id="0" name=""/>
        <dsp:cNvSpPr/>
      </dsp:nvSpPr>
      <dsp:spPr>
        <a:xfrm>
          <a:off x="0" y="2969"/>
          <a:ext cx="7115175" cy="2025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n-US" sz="2400" b="1" i="0" kern="1200" baseline="0" dirty="0">
              <a:solidFill>
                <a:schemeClr val="bg1"/>
              </a:solidFill>
              <a:latin typeface="Glober" pitchFamily="2" charset="77"/>
            </a:rPr>
            <a:t>Although SCF is effective in shaping a person’s behavior, and promoting compliance, in the short-term, research indicates it is not effective in reducing recidivism in the long term after the person is no longer subject to the threat of sanctions </a:t>
          </a:r>
          <a:endParaRPr lang="en-US" sz="2400" b="1" i="0" kern="1200" dirty="0">
            <a:solidFill>
              <a:schemeClr val="bg1"/>
            </a:solidFill>
            <a:latin typeface="Glober" pitchFamily="2" charset="77"/>
          </a:endParaRPr>
        </a:p>
      </dsp:txBody>
      <dsp:txXfrm>
        <a:off x="0" y="2969"/>
        <a:ext cx="7115175" cy="2025294"/>
      </dsp:txXfrm>
    </dsp:sp>
    <dsp:sp modelId="{7B1E3C24-B2E7-564B-9F5A-67056FDA0021}">
      <dsp:nvSpPr>
        <dsp:cNvPr id="0" name=""/>
        <dsp:cNvSpPr/>
      </dsp:nvSpPr>
      <dsp:spPr>
        <a:xfrm>
          <a:off x="0" y="2028264"/>
          <a:ext cx="7115175" cy="0"/>
        </a:xfrm>
        <a:prstGeom prst="line">
          <a:avLst/>
        </a:prstGeom>
        <a:gradFill rotWithShape="0">
          <a:gsLst>
            <a:gs pos="0">
              <a:schemeClr val="dk2">
                <a:hueOff val="0"/>
                <a:satOff val="0"/>
                <a:lumOff val="0"/>
                <a:alphaOff val="0"/>
                <a:tint val="67000"/>
                <a:satMod val="105000"/>
                <a:lumMod val="110000"/>
              </a:schemeClr>
            </a:gs>
            <a:gs pos="50000">
              <a:schemeClr val="dk2">
                <a:hueOff val="0"/>
                <a:satOff val="0"/>
                <a:lumOff val="0"/>
                <a:alphaOff val="0"/>
                <a:tint val="73000"/>
                <a:satMod val="103000"/>
                <a:lumMod val="105000"/>
              </a:schemeClr>
            </a:gs>
            <a:gs pos="100000">
              <a:schemeClr val="dk2">
                <a:hueOff val="0"/>
                <a:satOff val="0"/>
                <a:lumOff val="0"/>
                <a:alphaOff val="0"/>
                <a:tint val="81000"/>
                <a:satMod val="109000"/>
                <a:lumMod val="105000"/>
              </a:schemeClr>
            </a:gs>
          </a:gsLst>
          <a:lin ang="5400000" scaled="0"/>
        </a:gradFill>
        <a:ln w="6350" cap="flat" cmpd="sng" algn="in">
          <a:solidFill>
            <a:schemeClr val="bg1"/>
          </a:solidFill>
          <a:prstDash val="solid"/>
        </a:ln>
        <a:effectLst/>
      </dsp:spPr>
      <dsp:style>
        <a:lnRef idx="1">
          <a:scrgbClr r="0" g="0" b="0"/>
        </a:lnRef>
        <a:fillRef idx="2">
          <a:scrgbClr r="0" g="0" b="0"/>
        </a:fillRef>
        <a:effectRef idx="1">
          <a:scrgbClr r="0" g="0" b="0"/>
        </a:effectRef>
        <a:fontRef idx="minor">
          <a:schemeClr val="dk1"/>
        </a:fontRef>
      </dsp:style>
    </dsp:sp>
    <dsp:sp modelId="{572FAE96-BEDC-B544-B23B-DBF17EA559A5}">
      <dsp:nvSpPr>
        <dsp:cNvPr id="0" name=""/>
        <dsp:cNvSpPr/>
      </dsp:nvSpPr>
      <dsp:spPr>
        <a:xfrm>
          <a:off x="0" y="2028264"/>
          <a:ext cx="7115175" cy="2025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n-US" sz="2400" b="1" i="0" kern="1200" baseline="0" dirty="0">
              <a:solidFill>
                <a:schemeClr val="bg1"/>
              </a:solidFill>
              <a:latin typeface="Glober" pitchFamily="2" charset="77"/>
            </a:rPr>
            <a:t>Researchers also question whether incarceration is an appropriate initial sanction for a technical violation: “We know of no empirical basis for considering jail days an optimal response under an SCF approach….” (Hawken 2016; Kleiman 2016) </a:t>
          </a:r>
          <a:endParaRPr lang="en-US" sz="2400" b="1" i="0" kern="1200" dirty="0">
            <a:solidFill>
              <a:schemeClr val="bg1"/>
            </a:solidFill>
            <a:latin typeface="Glober" pitchFamily="2" charset="77"/>
          </a:endParaRPr>
        </a:p>
      </dsp:txBody>
      <dsp:txXfrm>
        <a:off x="0" y="2028264"/>
        <a:ext cx="7115175" cy="2025294"/>
      </dsp:txXfrm>
    </dsp:sp>
    <dsp:sp modelId="{DAEC169F-D5AE-2448-AAFA-98CA50861091}">
      <dsp:nvSpPr>
        <dsp:cNvPr id="0" name=""/>
        <dsp:cNvSpPr/>
      </dsp:nvSpPr>
      <dsp:spPr>
        <a:xfrm>
          <a:off x="0" y="4053558"/>
          <a:ext cx="7115175" cy="0"/>
        </a:xfrm>
        <a:prstGeom prst="line">
          <a:avLst/>
        </a:prstGeom>
        <a:gradFill rotWithShape="0">
          <a:gsLst>
            <a:gs pos="0">
              <a:schemeClr val="dk2">
                <a:hueOff val="0"/>
                <a:satOff val="0"/>
                <a:lumOff val="0"/>
                <a:alphaOff val="0"/>
                <a:tint val="67000"/>
                <a:satMod val="105000"/>
                <a:lumMod val="110000"/>
              </a:schemeClr>
            </a:gs>
            <a:gs pos="50000">
              <a:schemeClr val="dk2">
                <a:hueOff val="0"/>
                <a:satOff val="0"/>
                <a:lumOff val="0"/>
                <a:alphaOff val="0"/>
                <a:tint val="73000"/>
                <a:satMod val="103000"/>
                <a:lumMod val="105000"/>
              </a:schemeClr>
            </a:gs>
            <a:gs pos="100000">
              <a:schemeClr val="dk2">
                <a:hueOff val="0"/>
                <a:satOff val="0"/>
                <a:lumOff val="0"/>
                <a:alphaOff val="0"/>
                <a:tint val="81000"/>
                <a:satMod val="109000"/>
                <a:lumMod val="105000"/>
              </a:schemeClr>
            </a:gs>
          </a:gsLst>
          <a:lin ang="5400000" scaled="0"/>
        </a:gradFill>
        <a:ln w="6350" cap="flat" cmpd="sng" algn="in">
          <a:solidFill>
            <a:schemeClr val="bg1"/>
          </a:solidFill>
          <a:prstDash val="solid"/>
        </a:ln>
        <a:effectLst/>
      </dsp:spPr>
      <dsp:style>
        <a:lnRef idx="1">
          <a:scrgbClr r="0" g="0" b="0"/>
        </a:lnRef>
        <a:fillRef idx="2">
          <a:scrgbClr r="0" g="0" b="0"/>
        </a:fillRef>
        <a:effectRef idx="1">
          <a:scrgbClr r="0" g="0" b="0"/>
        </a:effectRef>
        <a:fontRef idx="minor">
          <a:schemeClr val="dk1"/>
        </a:fontRef>
      </dsp:style>
    </dsp:sp>
    <dsp:sp modelId="{8A90A227-BCDC-5744-99BE-C198B4A6408A}">
      <dsp:nvSpPr>
        <dsp:cNvPr id="0" name=""/>
        <dsp:cNvSpPr/>
      </dsp:nvSpPr>
      <dsp:spPr>
        <a:xfrm>
          <a:off x="0" y="4053558"/>
          <a:ext cx="7115175" cy="2025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n-US" sz="2400" b="1" i="0" kern="1200" baseline="0" dirty="0">
              <a:solidFill>
                <a:schemeClr val="bg1"/>
              </a:solidFill>
              <a:latin typeface="Glober" pitchFamily="2" charset="77"/>
            </a:rPr>
            <a:t>Researchers have also pointed out that rewards are more effective &amp; have longer impacts than sanctions. (e.g., Oleson 2016)  </a:t>
          </a:r>
          <a:endParaRPr lang="en-US" sz="2400" b="1" i="0" kern="1200" dirty="0">
            <a:solidFill>
              <a:schemeClr val="bg1"/>
            </a:solidFill>
            <a:latin typeface="Glober" pitchFamily="2" charset="77"/>
          </a:endParaRPr>
        </a:p>
      </dsp:txBody>
      <dsp:txXfrm>
        <a:off x="0" y="4053558"/>
        <a:ext cx="7115175" cy="2025294"/>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0.28893</cdr:x>
      <cdr:y>0.34126</cdr:y>
    </cdr:from>
    <cdr:to>
      <cdr:x>0.54664</cdr:x>
      <cdr:y>0.65873</cdr:y>
    </cdr:to>
    <cdr:sp macro="" textlink="">
      <cdr:nvSpPr>
        <cdr:cNvPr id="2" name="Oval 1">
          <a:extLst xmlns:a="http://schemas.openxmlformats.org/drawingml/2006/main">
            <a:ext uri="{FF2B5EF4-FFF2-40B4-BE49-F238E27FC236}">
              <a16:creationId xmlns:a16="http://schemas.microsoft.com/office/drawing/2014/main" id="{AC9F4B1E-2839-A547-BD33-3A86CD891212}"/>
            </a:ext>
          </a:extLst>
        </cdr:cNvPr>
        <cdr:cNvSpPr/>
      </cdr:nvSpPr>
      <cdr:spPr>
        <a:xfrm xmlns:a="http://schemas.openxmlformats.org/drawingml/2006/main" rot="19303639">
          <a:off x="3486497" y="2125539"/>
          <a:ext cx="3109807" cy="1977334"/>
        </a:xfrm>
        <a:prstGeom xmlns:a="http://schemas.openxmlformats.org/drawingml/2006/main" prst="ellipse">
          <a:avLst/>
        </a:prstGeom>
        <a:noFill xmlns:a="http://schemas.openxmlformats.org/drawingml/2006/main"/>
        <a:ln xmlns:a="http://schemas.openxmlformats.org/drawingml/2006/main" w="44450">
          <a:solidFill>
            <a:schemeClr val="bg1">
              <a:lumMod val="65000"/>
            </a:schemeClr>
          </a:solidFill>
        </a:ln>
        <a:effectLst xmlns:a="http://schemas.openxmlformats.org/drawingml/2006/main">
          <a:outerShdw blurRad="50800" dist="38100" dir="2700000" algn="tl" rotWithShape="0">
            <a:prstClr val="black">
              <a:alpha val="40000"/>
            </a:prstClr>
          </a:outerShdw>
        </a:effec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fontAlgn="base">
            <a:spcBef>
              <a:spcPct val="0"/>
            </a:spcBef>
            <a:spcAft>
              <a:spcPct val="0"/>
            </a:spcAft>
            <a:defRPr/>
          </a:pPr>
          <a:endParaRPr lang="en-US" b="0" cap="none" spc="0" dirty="0">
            <a:ln w="0">
              <a:solidFill>
                <a:schemeClr val="bg1">
                  <a:lumMod val="50000"/>
                </a:schemeClr>
              </a:solidFill>
            </a:ln>
            <a:solidFill>
              <a:schemeClr val="bg1">
                <a:lumMod val="75000"/>
              </a:schemeClr>
            </a:solidFill>
            <a:effectLst>
              <a:outerShdw blurRad="38100" dist="25400" dir="5400000" algn="ctr" rotWithShape="0">
                <a:srgbClr val="6E747A">
                  <a:alpha val="43000"/>
                </a:srgbClr>
              </a:outerShdw>
            </a:effectLs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0.65026</cdr:x>
      <cdr:y>0.18791</cdr:y>
    </cdr:from>
    <cdr:to>
      <cdr:x>0.72734</cdr:x>
      <cdr:y>1</cdr:y>
    </cdr:to>
    <cdr:sp macro="" textlink="">
      <cdr:nvSpPr>
        <cdr:cNvPr id="2" name="Frame 1">
          <a:extLst xmlns:a="http://schemas.openxmlformats.org/drawingml/2006/main">
            <a:ext uri="{FF2B5EF4-FFF2-40B4-BE49-F238E27FC236}">
              <a16:creationId xmlns:a16="http://schemas.microsoft.com/office/drawing/2014/main" id="{EA7DD1FF-B53F-CE43-B008-E6E2DE08C58B}"/>
            </a:ext>
          </a:extLst>
        </cdr:cNvPr>
        <cdr:cNvSpPr/>
      </cdr:nvSpPr>
      <cdr:spPr>
        <a:xfrm xmlns:a="http://schemas.openxmlformats.org/drawingml/2006/main">
          <a:off x="6858154" y="1041513"/>
          <a:ext cx="812950" cy="4501101"/>
        </a:xfrm>
        <a:prstGeom xmlns:a="http://schemas.openxmlformats.org/drawingml/2006/main" prst="frame">
          <a:avLst/>
        </a:prstGeom>
        <a:solidFill xmlns:a="http://schemas.openxmlformats.org/drawingml/2006/main">
          <a:schemeClr val="bg1"/>
        </a:solidFill>
        <a:ln xmlns:a="http://schemas.openxmlformats.org/drawingml/2006/main" w="3175">
          <a:solidFill>
            <a:srgbClr val="EE4720"/>
          </a:solidFill>
        </a:ln>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0.37447</cdr:x>
      <cdr:y>0.21336</cdr:y>
    </cdr:from>
    <cdr:to>
      <cdr:x>0.53066</cdr:x>
      <cdr:y>0.30952</cdr:y>
    </cdr:to>
    <cdr:sp macro="" textlink="">
      <cdr:nvSpPr>
        <cdr:cNvPr id="2" name="Text Box 8">
          <a:extLst xmlns:a="http://schemas.openxmlformats.org/drawingml/2006/main">
            <a:ext uri="{FF2B5EF4-FFF2-40B4-BE49-F238E27FC236}">
              <a16:creationId xmlns:a16="http://schemas.microsoft.com/office/drawing/2014/main" id="{292E6FEF-D248-C14D-956E-BBD42B8BA3DF}"/>
            </a:ext>
          </a:extLst>
        </cdr:cNvPr>
        <cdr:cNvSpPr txBox="1">
          <a:spLocks xmlns:a="http://schemas.openxmlformats.org/drawingml/2006/main" noChangeArrowheads="1"/>
        </cdr:cNvSpPr>
      </cdr:nvSpPr>
      <cdr:spPr bwMode="auto">
        <a:xfrm xmlns:a="http://schemas.openxmlformats.org/drawingml/2006/main">
          <a:off x="3595315" y="1024256"/>
          <a:ext cx="1499611" cy="46162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eaLnBrk="1" hangingPunct="1">
            <a:spcBef>
              <a:spcPct val="50000"/>
            </a:spcBef>
            <a:buFontTx/>
            <a:buNone/>
          </a:pPr>
          <a:r>
            <a:rPr lang="en-US" altLang="en-US" sz="2400" b="1" dirty="0">
              <a:solidFill>
                <a:schemeClr val="bg1"/>
              </a:solidFill>
            </a:rPr>
            <a:t>K = 77</a:t>
          </a:r>
        </a:p>
      </cdr:txBody>
    </cdr:sp>
  </cdr:relSizeAnchor>
  <cdr:relSizeAnchor xmlns:cdr="http://schemas.openxmlformats.org/drawingml/2006/chartDrawing">
    <cdr:from>
      <cdr:x>0.26489</cdr:x>
      <cdr:y>0.807</cdr:y>
    </cdr:from>
    <cdr:to>
      <cdr:x>0.42424</cdr:x>
      <cdr:y>0.90317</cdr:y>
    </cdr:to>
    <cdr:sp macro="" textlink="">
      <cdr:nvSpPr>
        <cdr:cNvPr id="3" name="Text Box 7">
          <a:extLst xmlns:a="http://schemas.openxmlformats.org/drawingml/2006/main">
            <a:ext uri="{FF2B5EF4-FFF2-40B4-BE49-F238E27FC236}">
              <a16:creationId xmlns:a16="http://schemas.microsoft.com/office/drawing/2014/main" id="{BF549F8A-2816-FD4E-8D7A-8116951C86AA}"/>
            </a:ext>
          </a:extLst>
        </cdr:cNvPr>
        <cdr:cNvSpPr txBox="1">
          <a:spLocks xmlns:a="http://schemas.openxmlformats.org/drawingml/2006/main" noChangeArrowheads="1"/>
        </cdr:cNvSpPr>
      </cdr:nvSpPr>
      <cdr:spPr bwMode="auto">
        <a:xfrm xmlns:a="http://schemas.openxmlformats.org/drawingml/2006/main">
          <a:off x="2543300" y="3874079"/>
          <a:ext cx="1529951" cy="46167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eaLnBrk="1" hangingPunct="1">
            <a:spcBef>
              <a:spcPct val="50000"/>
            </a:spcBef>
            <a:buFontTx/>
            <a:buNone/>
          </a:pPr>
          <a:r>
            <a:rPr lang="en-US" altLang="en-US" sz="2400" b="1" dirty="0">
              <a:solidFill>
                <a:schemeClr val="bg1"/>
              </a:solidFill>
            </a:rPr>
            <a:t>K= 297</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5"/>
          </a:xfrm>
          <a:prstGeom prst="rect">
            <a:avLst/>
          </a:prstGeom>
        </p:spPr>
        <p:txBody>
          <a:bodyPr vert="horz" lIns="94229" tIns="47115" rIns="94229" bIns="47115" rtlCol="0"/>
          <a:lstStyle>
            <a:lvl1pPr algn="l">
              <a:defRPr sz="1200"/>
            </a:lvl1pPr>
          </a:lstStyle>
          <a:p>
            <a:endParaRPr lang="en-US"/>
          </a:p>
        </p:txBody>
      </p:sp>
      <p:sp>
        <p:nvSpPr>
          <p:cNvPr id="3" name="Date Placeholder 2"/>
          <p:cNvSpPr>
            <a:spLocks noGrp="1"/>
          </p:cNvSpPr>
          <p:nvPr>
            <p:ph type="dt" idx="1"/>
          </p:nvPr>
        </p:nvSpPr>
        <p:spPr>
          <a:xfrm>
            <a:off x="4023093" y="0"/>
            <a:ext cx="3077739" cy="471055"/>
          </a:xfrm>
          <a:prstGeom prst="rect">
            <a:avLst/>
          </a:prstGeom>
        </p:spPr>
        <p:txBody>
          <a:bodyPr vert="horz" lIns="94229" tIns="47115" rIns="94229" bIns="47115" rtlCol="0"/>
          <a:lstStyle>
            <a:lvl1pPr algn="r">
              <a:defRPr sz="1200"/>
            </a:lvl1pPr>
          </a:lstStyle>
          <a:p>
            <a:fld id="{A4398BD8-1F39-D448-A6BB-E5FBAD12389D}" type="datetimeFigureOut">
              <a:rPr lang="en-US" smtClean="0"/>
              <a:t>11/16/2018</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5" rIns="94229" bIns="47115" rtlCol="0" anchor="ctr"/>
          <a:lstStyle/>
          <a:p>
            <a:endParaRPr lang="en-US"/>
          </a:p>
        </p:txBody>
      </p:sp>
      <p:sp>
        <p:nvSpPr>
          <p:cNvPr id="5" name="Notes Placeholder 4"/>
          <p:cNvSpPr>
            <a:spLocks noGrp="1"/>
          </p:cNvSpPr>
          <p:nvPr>
            <p:ph type="body" sz="quarter" idx="3"/>
          </p:nvPr>
        </p:nvSpPr>
        <p:spPr>
          <a:xfrm>
            <a:off x="710248" y="4518203"/>
            <a:ext cx="5681980" cy="3696712"/>
          </a:xfrm>
          <a:prstGeom prst="rect">
            <a:avLst/>
          </a:prstGeom>
        </p:spPr>
        <p:txBody>
          <a:bodyPr vert="horz" lIns="94229" tIns="47115" rIns="94229" bIns="471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4"/>
          </a:xfrm>
          <a:prstGeom prst="rect">
            <a:avLst/>
          </a:prstGeom>
        </p:spPr>
        <p:txBody>
          <a:bodyPr vert="horz" lIns="94229" tIns="47115" rIns="94229" bIns="47115"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4"/>
          </a:xfrm>
          <a:prstGeom prst="rect">
            <a:avLst/>
          </a:prstGeom>
        </p:spPr>
        <p:txBody>
          <a:bodyPr vert="horz" lIns="94229" tIns="47115" rIns="94229" bIns="47115" rtlCol="0" anchor="b"/>
          <a:lstStyle>
            <a:lvl1pPr algn="r">
              <a:defRPr sz="1200"/>
            </a:lvl1pPr>
          </a:lstStyle>
          <a:p>
            <a:fld id="{0D306AA3-10A0-C244-9619-7588A005280B}" type="slidenum">
              <a:rPr lang="en-US" smtClean="0"/>
              <a:t>‹#›</a:t>
            </a:fld>
            <a:endParaRPr lang="en-US"/>
          </a:p>
        </p:txBody>
      </p:sp>
    </p:spTree>
    <p:extLst>
      <p:ext uri="{BB962C8B-B14F-4D97-AF65-F5344CB8AC3E}">
        <p14:creationId xmlns:p14="http://schemas.microsoft.com/office/powerpoint/2010/main" val="2235470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ncsc.org/sitecore/content/microsites/csi/home/Topics/Evidence-based-Sentencing.aspx"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flintridge.org/newsresources/documents/CrimePreventionCBTPresentation.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tandfonline.com/doi/abs/10.1080/07418825.2016.1219762"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js.gov/content/pub/pdf/vfp-pus32usc.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pbpp.pa.gov/research_statistics/Documents/14A%20Low%20Risk%20and%20Appropriate%20Programming.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306AA3-10A0-C244-9619-7588A005280B}" type="slidenum">
              <a:rPr lang="en-US" smtClean="0"/>
              <a:t>1</a:t>
            </a:fld>
            <a:endParaRPr lang="en-US"/>
          </a:p>
        </p:txBody>
      </p:sp>
    </p:spTree>
    <p:extLst>
      <p:ext uri="{BB962C8B-B14F-4D97-AF65-F5344CB8AC3E}">
        <p14:creationId xmlns:p14="http://schemas.microsoft.com/office/powerpoint/2010/main" val="3191675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rgbClr val="000000"/>
                </a:solidFill>
                <a:latin typeface="Arial" pitchFamily="34" charset="0"/>
                <a:ea typeface="Calibri"/>
                <a:cs typeface="Arial" pitchFamily="34" charset="0"/>
              </a:rPr>
              <a:t>Some human characteristics are criminogenic which means they are associated with the likelihood of future criminality; a person having those characteristics is more likely to commit crimes than a person not having those characteristics. Other characteristics are non-criminogenic, meaning they do </a:t>
            </a:r>
            <a:r>
              <a:rPr lang="en-US" u="sng" dirty="0">
                <a:solidFill>
                  <a:srgbClr val="000000"/>
                </a:solidFill>
                <a:latin typeface="Arial" pitchFamily="34" charset="0"/>
                <a:ea typeface="Calibri"/>
                <a:cs typeface="Arial" pitchFamily="34" charset="0"/>
              </a:rPr>
              <a:t>not</a:t>
            </a:r>
            <a:r>
              <a:rPr lang="en-US" dirty="0">
                <a:solidFill>
                  <a:srgbClr val="000000"/>
                </a:solidFill>
                <a:latin typeface="Arial" pitchFamily="34" charset="0"/>
                <a:ea typeface="Calibri"/>
                <a:cs typeface="Arial" pitchFamily="34" charset="0"/>
              </a:rPr>
              <a:t> affect the likelihood of committing a crime. </a:t>
            </a:r>
            <a:endParaRPr lang="en-US" dirty="0">
              <a:latin typeface="Arial" pitchFamily="34" charset="0"/>
              <a:ea typeface="Calibri"/>
              <a:cs typeface="Arial" pitchFamily="34" charset="0"/>
            </a:endParaRPr>
          </a:p>
          <a:p>
            <a:pPr>
              <a:defRPr/>
            </a:pPr>
            <a:r>
              <a:rPr lang="en-US" dirty="0">
                <a:solidFill>
                  <a:srgbClr val="000000"/>
                </a:solidFill>
                <a:latin typeface="Arial" pitchFamily="34" charset="0"/>
                <a:ea typeface="Calibri"/>
                <a:cs typeface="Arial" pitchFamily="34" charset="0"/>
              </a:rPr>
              <a:t> </a:t>
            </a:r>
            <a:endParaRPr lang="en-US" dirty="0">
              <a:latin typeface="Arial" pitchFamily="34" charset="0"/>
              <a:ea typeface="Calibri"/>
              <a:cs typeface="Arial" pitchFamily="34" charset="0"/>
            </a:endParaRPr>
          </a:p>
          <a:p>
            <a:pPr>
              <a:defRPr/>
            </a:pPr>
            <a:r>
              <a:rPr lang="en-US" dirty="0">
                <a:solidFill>
                  <a:srgbClr val="000000"/>
                </a:solidFill>
                <a:latin typeface="Arial" pitchFamily="34" charset="0"/>
                <a:ea typeface="Calibri"/>
                <a:cs typeface="Arial" pitchFamily="34" charset="0"/>
              </a:rPr>
              <a:t>“Risk Factors:” those characteristics of a person that are associated with the likelihood of recidivism. </a:t>
            </a:r>
          </a:p>
          <a:p>
            <a:pPr>
              <a:defRPr/>
            </a:pPr>
            <a:endParaRPr lang="en-US" dirty="0">
              <a:solidFill>
                <a:srgbClr val="000000"/>
              </a:solidFill>
              <a:latin typeface="Arial" pitchFamily="34" charset="0"/>
              <a:ea typeface="Calibri"/>
              <a:cs typeface="Arial" pitchFamily="34" charset="0"/>
            </a:endParaRPr>
          </a:p>
          <a:p>
            <a:pPr>
              <a:defRPr/>
            </a:pPr>
            <a:r>
              <a:rPr lang="en-US" dirty="0">
                <a:solidFill>
                  <a:srgbClr val="000000"/>
                </a:solidFill>
                <a:latin typeface="Arial" pitchFamily="34" charset="0"/>
                <a:ea typeface="Calibri"/>
                <a:cs typeface="Arial" pitchFamily="34" charset="0"/>
              </a:rPr>
              <a:t>There are two types of risk factors:</a:t>
            </a:r>
            <a:endParaRPr lang="en-US" dirty="0">
              <a:latin typeface="Arial" pitchFamily="34" charset="0"/>
              <a:ea typeface="Calibri"/>
              <a:cs typeface="Arial" pitchFamily="34" charset="0"/>
            </a:endParaRPr>
          </a:p>
          <a:p>
            <a:pPr marL="176679" indent="-176679">
              <a:buFont typeface="Arial" panose="020B0604020202020204" pitchFamily="34" charset="0"/>
              <a:buChar char="•"/>
              <a:defRPr/>
            </a:pPr>
            <a:r>
              <a:rPr lang="en-US" dirty="0">
                <a:solidFill>
                  <a:srgbClr val="000000"/>
                </a:solidFill>
                <a:latin typeface="Arial" pitchFamily="34" charset="0"/>
                <a:ea typeface="Calibri"/>
                <a:cs typeface="Arial" pitchFamily="34" charset="0"/>
              </a:rPr>
              <a:t>Static: characteristics of a person that are associated with the likelihood of recidivism that are constant or historical and cannot be changed through intervention, factors such as: age, gender, number of prior arrests, prior convictions, and age at first arrest</a:t>
            </a:r>
          </a:p>
          <a:p>
            <a:pPr marL="176679" indent="-176679">
              <a:buFont typeface="Arial" panose="020B0604020202020204" pitchFamily="34" charset="0"/>
              <a:buChar char="•"/>
              <a:defRPr/>
            </a:pPr>
            <a:r>
              <a:rPr lang="en-US" dirty="0">
                <a:solidFill>
                  <a:srgbClr val="000000"/>
                </a:solidFill>
                <a:latin typeface="Arial" pitchFamily="34" charset="0"/>
                <a:ea typeface="Calibri"/>
                <a:cs typeface="Arial" pitchFamily="34" charset="0"/>
              </a:rPr>
              <a:t>One problem with static risk factors is that they can’t be changed or reduced moving forward, so that a focus on static historical risk factors does not offer any basis on which to seek to reduce risk moving forward</a:t>
            </a:r>
          </a:p>
          <a:p>
            <a:pPr marL="176679" indent="-176679">
              <a:buFont typeface="Arial" panose="020B0604020202020204" pitchFamily="34" charset="0"/>
              <a:buChar char="•"/>
              <a:defRPr/>
            </a:pPr>
            <a:r>
              <a:rPr lang="en-US" dirty="0">
                <a:solidFill>
                  <a:srgbClr val="000000"/>
                </a:solidFill>
                <a:latin typeface="Arial" pitchFamily="34" charset="0"/>
                <a:ea typeface="Calibri"/>
                <a:cs typeface="Arial" pitchFamily="34" charset="0"/>
              </a:rPr>
              <a:t>Another problem with static risk factors, especially prior criminal history info, is that it reflects and incorporates all of the historical inequities in our criminal justice system, especially our historically disparate treatment of people of color, African-Americans and Hispanics in particular.</a:t>
            </a:r>
          </a:p>
          <a:p>
            <a:pPr marL="176679" indent="-176679">
              <a:buFont typeface="Arial" panose="020B0604020202020204" pitchFamily="34" charset="0"/>
              <a:buChar char="•"/>
              <a:defRPr/>
            </a:pPr>
            <a:r>
              <a:rPr lang="en-US" dirty="0">
                <a:solidFill>
                  <a:srgbClr val="000000"/>
                </a:solidFill>
                <a:latin typeface="Arial" pitchFamily="34" charset="0"/>
                <a:ea typeface="Calibri"/>
                <a:cs typeface="Arial" pitchFamily="34" charset="0"/>
              </a:rPr>
              <a:t>Dynamic: characteristics of an person that are associated with the likelihood of recidivism, and that are subject to change through appropriate intervention, and tend to incorporate racial and ethnic disparities to a much lesser extent.</a:t>
            </a:r>
            <a:endParaRPr lang="en-US" dirty="0">
              <a:latin typeface="Arial" pitchFamily="34" charset="0"/>
              <a:ea typeface="Calibri"/>
              <a:cs typeface="Arial" pitchFamily="34" charset="0"/>
            </a:endParaRPr>
          </a:p>
        </p:txBody>
      </p:sp>
      <p:sp>
        <p:nvSpPr>
          <p:cNvPr id="4" name="Slide Number Placeholder 3"/>
          <p:cNvSpPr>
            <a:spLocks noGrp="1"/>
          </p:cNvSpPr>
          <p:nvPr>
            <p:ph type="sldNum" sz="quarter" idx="10"/>
          </p:nvPr>
        </p:nvSpPr>
        <p:spPr/>
        <p:txBody>
          <a:bodyPr/>
          <a:lstStyle/>
          <a:p>
            <a:fld id="{0D306AA3-10A0-C244-9619-7588A005280B}" type="slidenum">
              <a:rPr lang="en-US" smtClean="0"/>
              <a:t>10</a:t>
            </a:fld>
            <a:endParaRPr lang="en-US"/>
          </a:p>
        </p:txBody>
      </p:sp>
    </p:spTree>
    <p:extLst>
      <p:ext uri="{BB962C8B-B14F-4D97-AF65-F5344CB8AC3E}">
        <p14:creationId xmlns:p14="http://schemas.microsoft.com/office/powerpoint/2010/main" val="3760638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Generally, the degree of correlation with likelihood of future crime through standard regression analysis is as listed above. Certainly, though, the top three factors described in box 1 above are more important than the lower five criminogenic needs. </a:t>
            </a:r>
            <a:r>
              <a:rPr lang="en-US" i="1" dirty="0"/>
              <a:t>See </a:t>
            </a:r>
            <a:r>
              <a:rPr lang="en-US" dirty="0"/>
              <a:t>D. A. Andrews and Craig Dowden, </a:t>
            </a:r>
            <a:r>
              <a:rPr lang="en-US" i="1" dirty="0"/>
              <a:t>The Risk–Need--Responsivity Model of Assessment and Human Service in Prevention and Corrections: Crime-Prevention Jurisprudence</a:t>
            </a:r>
            <a:r>
              <a:rPr lang="en-US" dirty="0"/>
              <a:t>,” 49 </a:t>
            </a:r>
            <a:r>
              <a:rPr lang="en-US" cap="small" dirty="0"/>
              <a:t>Can. J. Criminology &amp; Crim. Just.</a:t>
            </a:r>
            <a:r>
              <a:rPr lang="en-US" dirty="0"/>
              <a:t> 439-464 (2007). </a:t>
            </a:r>
          </a:p>
          <a:p>
            <a:pPr>
              <a:defRPr/>
            </a:pPr>
            <a:r>
              <a:rPr lang="en-US" dirty="0"/>
              <a:t>Anti-social personality pattern refers to characteristics such as: </a:t>
            </a:r>
            <a:r>
              <a:rPr lang="en-US" altLang="en-US" dirty="0">
                <a:effectLst>
                  <a:outerShdw blurRad="38100" dist="38100" dir="2700000" algn="tl">
                    <a:srgbClr val="000000">
                      <a:alpha val="43137"/>
                    </a:srgbClr>
                  </a:outerShdw>
                </a:effectLst>
              </a:rPr>
              <a:t>Lack of self-control; Risk taking; Impulsivity; Poor problem solving skills; Lack of empathy; Narcissism; and, anger and hostility.</a:t>
            </a:r>
          </a:p>
          <a:p>
            <a:pPr>
              <a:defRPr/>
            </a:pPr>
            <a:endParaRPr lang="en-US" altLang="en-US" dirty="0">
              <a:effectLst>
                <a:outerShdw blurRad="38100" dist="38100" dir="2700000" algn="tl">
                  <a:srgbClr val="000000">
                    <a:alpha val="43137"/>
                  </a:srgbClr>
                </a:outerShdw>
              </a:effectLst>
            </a:endParaRPr>
          </a:p>
          <a:p>
            <a:pPr>
              <a:buClr>
                <a:schemeClr val="bg1"/>
              </a:buClr>
              <a:defRPr/>
            </a:pPr>
            <a:r>
              <a:rPr lang="en-US" altLang="en-US" dirty="0">
                <a:effectLst>
                  <a:outerShdw blurRad="38100" dist="38100" dir="2700000" algn="tl">
                    <a:srgbClr val="000000">
                      <a:alpha val="43137"/>
                    </a:srgbClr>
                  </a:outerShdw>
                </a:effectLst>
              </a:rPr>
              <a:t>Factors that are often viewed as criminogenic but in fact are not include: a</a:t>
            </a:r>
            <a:r>
              <a:rPr lang="en-US" dirty="0">
                <a:effectLst>
                  <a:outerShdw blurRad="38100" dist="38100" dir="2700000" algn="tl">
                    <a:srgbClr val="000000">
                      <a:alpha val="43137"/>
                    </a:srgbClr>
                  </a:outerShdw>
                </a:effectLst>
              </a:rPr>
              <a:t>nxiety/stress, low self esteem, intelligence, health and physical conditioning, and mental health (much more on MH later)</a:t>
            </a:r>
          </a:p>
          <a:p>
            <a:pPr>
              <a:defRPr/>
            </a:pPr>
            <a:endParaRPr lang="en-US" altLang="en-US" dirty="0">
              <a:effectLst>
                <a:outerShdw blurRad="38100" dist="38100" dir="2700000" algn="tl">
                  <a:srgbClr val="000000">
                    <a:alpha val="43137"/>
                  </a:srgbClr>
                </a:outerShdw>
              </a:effectLst>
            </a:endParaRPr>
          </a:p>
          <a:p>
            <a:pPr>
              <a:defRPr/>
            </a:pPr>
            <a:r>
              <a:rPr lang="en-US" dirty="0"/>
              <a:t>Yet today we tend to focus resources on the factors described in boxes 2-6 above. The point is not that factors described in 2-6 above are unimportant, but that factors described in box 1 above where we tend currently not to focus our resources are even more important and </a:t>
            </a:r>
            <a:r>
              <a:rPr lang="en-US" u="sng" dirty="0"/>
              <a:t>must be</a:t>
            </a:r>
            <a:r>
              <a:rPr lang="en-US" dirty="0"/>
              <a:t> addressed in the case of medium and high risk persons in order to obtain significant recidivism reduction effects. </a:t>
            </a:r>
          </a:p>
          <a:p>
            <a:pPr>
              <a:defRPr/>
            </a:pPr>
            <a:endParaRPr lang="en-US" dirty="0"/>
          </a:p>
          <a:p>
            <a:pPr eaLnBrk="1" hangingPunct="1">
              <a:defRPr/>
            </a:pPr>
            <a:r>
              <a:rPr lang="en-US" dirty="0"/>
              <a:t>Typically, it is the individual's </a:t>
            </a:r>
            <a:r>
              <a:rPr lang="en-US" u="sng" dirty="0"/>
              <a:t>pattern</a:t>
            </a:r>
            <a:r>
              <a:rPr lang="en-US" dirty="0"/>
              <a:t> of dynamic risk factors that will lay the groundwork for the type and intensity of interventions.  High risk persons typically have several dynamic risk factors both in box 1 </a:t>
            </a:r>
            <a:r>
              <a:rPr lang="en-US" u="sng" dirty="0"/>
              <a:t>and</a:t>
            </a:r>
            <a:r>
              <a:rPr lang="en-US" dirty="0"/>
              <a:t> in boxes 2-6 (e.g., chemical dependency). A low risk person, however, typically has an isolated treatment need only in boxes 2-6 such as chemical dependency. The treatment modality and level of supervision would look very different for these two persons in spite of the fact that they both have addictions.</a:t>
            </a:r>
          </a:p>
          <a:p>
            <a:pPr eaLnBrk="1" hangingPunct="1">
              <a:defRPr/>
            </a:pPr>
            <a:endParaRPr lang="en-US" dirty="0"/>
          </a:p>
          <a:p>
            <a:pPr eaLnBrk="1" hangingPunct="1">
              <a:defRPr/>
            </a:pPr>
            <a:r>
              <a:rPr lang="en-US" dirty="0"/>
              <a:t>Proportion of time spent with criminal associates (not number of criminal associates) influences criminal thinking. (Whited, </a:t>
            </a:r>
            <a:r>
              <a:rPr lang="en-US" dirty="0" err="1"/>
              <a:t>et.al</a:t>
            </a:r>
            <a:r>
              <a:rPr lang="en-US" dirty="0"/>
              <a:t>., Partners or Partners in Crime? The Relationship Between Criminal Associates and Criminogenic Thinking, 61 (5) Int’l. Jour. Of person Therapy &amp; Com. Criminology, 491 (2017)). Peers provide both positive and negative influences on recidivism. Some might provide both. </a:t>
            </a:r>
          </a:p>
          <a:p>
            <a:pPr eaLnBrk="1" hangingPunct="1">
              <a:defRPr/>
            </a:pPr>
            <a:r>
              <a:rPr lang="en-US" dirty="0"/>
              <a:t>(</a:t>
            </a:r>
            <a:r>
              <a:rPr lang="en-US" dirty="0" err="1"/>
              <a:t>Mowen</a:t>
            </a:r>
            <a:r>
              <a:rPr lang="en-US" dirty="0"/>
              <a:t>, </a:t>
            </a:r>
            <a:r>
              <a:rPr lang="en-US" dirty="0" err="1"/>
              <a:t>et.al.,</a:t>
            </a:r>
            <a:r>
              <a:rPr lang="en-US" i="1" dirty="0" err="1"/>
              <a:t>The</a:t>
            </a:r>
            <a:r>
              <a:rPr lang="en-US" i="1" dirty="0"/>
              <a:t> Duality of the Peer Effect: The Interplay Between Peer Support and Peer Criminality on Offending and Substance Use During Reentry, </a:t>
            </a:r>
            <a:r>
              <a:rPr lang="en-US" dirty="0"/>
              <a:t>Crime &amp; Delinquency 1 (2017). </a:t>
            </a:r>
          </a:p>
          <a:p>
            <a:pPr eaLnBrk="1" hangingPunct="1">
              <a:defRPr/>
            </a:pPr>
            <a:endParaRPr lang="en-US" dirty="0"/>
          </a:p>
          <a:p>
            <a:pPr eaLnBrk="1" hangingPunct="1">
              <a:defRPr/>
            </a:pPr>
            <a:r>
              <a:rPr lang="en-US" dirty="0"/>
              <a:t>Vocation education programs have little long-term employment success or recidivism reduction effect. The programs are more effective when provided to older, or high risk, persons or when combined with other treatment, e.g., substance abuse in drug courts. Newton, </a:t>
            </a:r>
            <a:r>
              <a:rPr lang="en-US" dirty="0" err="1"/>
              <a:t>et.al.,</a:t>
            </a:r>
            <a:r>
              <a:rPr lang="en-US" i="1" dirty="0" err="1"/>
              <a:t>The</a:t>
            </a:r>
            <a:r>
              <a:rPr lang="en-US" i="1" dirty="0"/>
              <a:t> Impact of Vocational Education and Training programs on Recidivism: A Systematic Review of Current Experimental Evidence</a:t>
            </a:r>
            <a:r>
              <a:rPr lang="en-US" dirty="0"/>
              <a:t>, 62(1) Intl. J. person Therapy and Comp. Crim.,187 (2018). </a:t>
            </a:r>
          </a:p>
        </p:txBody>
      </p:sp>
      <p:sp>
        <p:nvSpPr>
          <p:cNvPr id="4" name="Slide Number Placeholder 3"/>
          <p:cNvSpPr>
            <a:spLocks noGrp="1"/>
          </p:cNvSpPr>
          <p:nvPr>
            <p:ph type="sldNum" sz="quarter" idx="10"/>
          </p:nvPr>
        </p:nvSpPr>
        <p:spPr/>
        <p:txBody>
          <a:bodyPr/>
          <a:lstStyle/>
          <a:p>
            <a:fld id="{0D306AA3-10A0-C244-9619-7588A005280B}" type="slidenum">
              <a:rPr lang="en-US" smtClean="0"/>
              <a:t>11</a:t>
            </a:fld>
            <a:endParaRPr lang="en-US"/>
          </a:p>
        </p:txBody>
      </p:sp>
    </p:spTree>
    <p:extLst>
      <p:ext uri="{BB962C8B-B14F-4D97-AF65-F5344CB8AC3E}">
        <p14:creationId xmlns:p14="http://schemas.microsoft.com/office/powerpoint/2010/main" val="1467746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In the handling of DV and DUI cases, and persons with mental or substance use disorders, the use of risk needs assessment information, and clinical screening and assessment tools, are essential to achieving positive outcomes. </a:t>
            </a:r>
          </a:p>
          <a:p>
            <a:endParaRPr lang="en-US" altLang="en-US" dirty="0">
              <a:latin typeface="Arial" panose="020B0604020202020204" pitchFamily="34" charset="0"/>
            </a:endParaRPr>
          </a:p>
          <a:p>
            <a:r>
              <a:rPr lang="en-US" altLang="en-US" dirty="0">
                <a:latin typeface="Arial" panose="020B0604020202020204" pitchFamily="34" charset="0"/>
              </a:rPr>
              <a:t>It is important, however, to distinguish between the two different types of assessment:</a:t>
            </a:r>
          </a:p>
          <a:p>
            <a:pPr marL="235572" indent="-235572">
              <a:buAutoNum type="arabicPeriod"/>
            </a:pPr>
            <a:r>
              <a:rPr lang="en-US" altLang="en-US" dirty="0">
                <a:latin typeface="Arial" panose="020B0604020202020204" pitchFamily="34" charset="0"/>
              </a:rPr>
              <a:t>A Risk Needs Assessment (RNA) is an assessment </a:t>
            </a:r>
            <a:r>
              <a:rPr lang="en-US" altLang="en-US" u="sng" dirty="0">
                <a:latin typeface="Arial" panose="020B0604020202020204" pitchFamily="34" charset="0"/>
              </a:rPr>
              <a:t>of risk </a:t>
            </a:r>
            <a:r>
              <a:rPr lang="en-US" altLang="en-US" dirty="0">
                <a:latin typeface="Arial" panose="020B0604020202020204" pitchFamily="34" charset="0"/>
              </a:rPr>
              <a:t>that considers both static and dynamic (criminogenic needs) factors, as discussed previously, in determining risk of recidivism, and utilizes an actuarial methodology (like insurance) in determining risk.  </a:t>
            </a:r>
          </a:p>
          <a:p>
            <a:pPr marL="235572" indent="-235572">
              <a:buAutoNum type="arabicPeriod"/>
            </a:pPr>
            <a:r>
              <a:rPr lang="en-US" altLang="en-US" dirty="0">
                <a:latin typeface="Arial" panose="020B0604020202020204" pitchFamily="34" charset="0"/>
              </a:rPr>
              <a:t>A clinical needs assessment is a non-actuarial assessment of clinical conditions such as substance use disorder or mental disorder conducted by a qualified professional clinician in order to determine the nature of the condition and appropriate treatment.</a:t>
            </a:r>
          </a:p>
          <a:p>
            <a:pPr marL="235572" indent="-235572">
              <a:buAutoNum type="arabicPeriod"/>
            </a:pPr>
            <a:r>
              <a:rPr lang="en-US" altLang="en-US" dirty="0">
                <a:latin typeface="Arial" panose="020B0604020202020204" pitchFamily="34" charset="0"/>
              </a:rPr>
              <a:t>It can be confusing because substance use is both a criminogenic need and a clinical need whereas mental disorder, for example, is primarily a clinical disorder and rarely a </a:t>
            </a:r>
            <a:r>
              <a:rPr lang="en-US" altLang="en-US" u="sng" dirty="0">
                <a:latin typeface="Arial" panose="020B0604020202020204" pitchFamily="34" charset="0"/>
              </a:rPr>
              <a:t>criminogenic</a:t>
            </a:r>
            <a:r>
              <a:rPr lang="en-US" altLang="en-US" dirty="0">
                <a:latin typeface="Arial" panose="020B0604020202020204" pitchFamily="34" charset="0"/>
              </a:rPr>
              <a:t> need.  </a:t>
            </a:r>
          </a:p>
        </p:txBody>
      </p:sp>
      <p:sp>
        <p:nvSpPr>
          <p:cNvPr id="4" name="Slide Number Placeholder 3"/>
          <p:cNvSpPr>
            <a:spLocks noGrp="1"/>
          </p:cNvSpPr>
          <p:nvPr>
            <p:ph type="sldNum" sz="quarter" idx="10"/>
          </p:nvPr>
        </p:nvSpPr>
        <p:spPr/>
        <p:txBody>
          <a:bodyPr/>
          <a:lstStyle/>
          <a:p>
            <a:fld id="{0D306AA3-10A0-C244-9619-7588A005280B}" type="slidenum">
              <a:rPr lang="en-US" smtClean="0"/>
              <a:t>12</a:t>
            </a:fld>
            <a:endParaRPr lang="en-US"/>
          </a:p>
        </p:txBody>
      </p:sp>
    </p:spTree>
    <p:extLst>
      <p:ext uri="{BB962C8B-B14F-4D97-AF65-F5344CB8AC3E}">
        <p14:creationId xmlns:p14="http://schemas.microsoft.com/office/powerpoint/2010/main" val="2059449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93" indent="-171693">
              <a:spcBef>
                <a:spcPts val="601"/>
              </a:spcBef>
              <a:buFont typeface="Arial" panose="020B0604020202020204" pitchFamily="34" charset="0"/>
              <a:buChar char="•"/>
            </a:pPr>
            <a:r>
              <a:rPr lang="en-US" altLang="en-US" dirty="0">
                <a:latin typeface="Arial" panose="020B0604020202020204" pitchFamily="34" charset="0"/>
              </a:rPr>
              <a:t>Use of an actuarial risk assessment tool is the engine that drives successful assessment, intervention, management and programming: more accurate, consistent, &amp; fair, as noted earlier. </a:t>
            </a:r>
          </a:p>
          <a:p>
            <a:pPr marL="171693" indent="-171693">
              <a:spcBef>
                <a:spcPts val="601"/>
              </a:spcBef>
              <a:buFont typeface="Arial" panose="020B0604020202020204" pitchFamily="34" charset="0"/>
              <a:buChar char="•"/>
            </a:pPr>
            <a:r>
              <a:rPr lang="en-US" altLang="en-US" dirty="0">
                <a:latin typeface="Arial" panose="020B0604020202020204" pitchFamily="34" charset="0"/>
              </a:rPr>
              <a:t>Actuarial risk assessment tools have been around since the 1970’s and used for risk classification and management purposes. Risk/</a:t>
            </a:r>
            <a:r>
              <a:rPr lang="en-US" altLang="en-US" u="sng" dirty="0">
                <a:latin typeface="Arial" panose="020B0604020202020204" pitchFamily="34" charset="0"/>
              </a:rPr>
              <a:t>needs </a:t>
            </a:r>
            <a:r>
              <a:rPr lang="en-US" altLang="en-US" dirty="0">
                <a:latin typeface="Arial" panose="020B0604020202020204" pitchFamily="34" charset="0"/>
              </a:rPr>
              <a:t>assessment tools didn’t begin to emerge until the 90’s and reenergized the goal of risk reduction. The development of 3</a:t>
            </a:r>
            <a:r>
              <a:rPr lang="en-US" altLang="en-US" baseline="30000" dirty="0">
                <a:latin typeface="Arial" panose="020B0604020202020204" pitchFamily="34" charset="0"/>
              </a:rPr>
              <a:t>rd</a:t>
            </a:r>
            <a:r>
              <a:rPr lang="en-US" altLang="en-US" dirty="0">
                <a:latin typeface="Arial" panose="020B0604020202020204" pitchFamily="34" charset="0"/>
              </a:rPr>
              <a:t> and 4</a:t>
            </a:r>
            <a:r>
              <a:rPr lang="en-US" altLang="en-US" baseline="30000" dirty="0">
                <a:latin typeface="Arial" panose="020B0604020202020204" pitchFamily="34" charset="0"/>
              </a:rPr>
              <a:t>th</a:t>
            </a:r>
            <a:r>
              <a:rPr lang="en-US" altLang="en-US" dirty="0">
                <a:latin typeface="Arial" panose="020B0604020202020204" pitchFamily="34" charset="0"/>
              </a:rPr>
              <a:t> generation RNA tools is perhaps the single most important factor driving contemporary focus on EB correctional interventions. But, because use of these tools is relatively new, and because these tools are corrections tools and were not originally developed for sentencing purposes, it is important to discuss what they are and are not.  </a:t>
            </a:r>
          </a:p>
          <a:p>
            <a:pPr marL="171693" indent="-171693">
              <a:spcBef>
                <a:spcPts val="601"/>
              </a:spcBef>
              <a:buFont typeface="Arial" panose="020B0604020202020204" pitchFamily="34" charset="0"/>
              <a:buChar char="•"/>
            </a:pPr>
            <a:r>
              <a:rPr lang="en-US" altLang="en-US" dirty="0">
                <a:latin typeface="Arial" panose="020B0604020202020204" pitchFamily="34" charset="0"/>
              </a:rPr>
              <a:t>The critical feature of these 3</a:t>
            </a:r>
            <a:r>
              <a:rPr lang="en-US" altLang="en-US" baseline="30000" dirty="0">
                <a:latin typeface="Arial" panose="020B0604020202020204" pitchFamily="34" charset="0"/>
              </a:rPr>
              <a:t>rd</a:t>
            </a:r>
            <a:r>
              <a:rPr lang="en-US" altLang="en-US" dirty="0">
                <a:latin typeface="Arial" panose="020B0604020202020204" pitchFamily="34" charset="0"/>
              </a:rPr>
              <a:t> and 4</a:t>
            </a:r>
            <a:r>
              <a:rPr lang="en-US" altLang="en-US" baseline="30000" dirty="0">
                <a:latin typeface="Arial" panose="020B0604020202020204" pitchFamily="34" charset="0"/>
              </a:rPr>
              <a:t>th</a:t>
            </a:r>
            <a:r>
              <a:rPr lang="en-US" altLang="en-US" dirty="0">
                <a:latin typeface="Arial" panose="020B0604020202020204" pitchFamily="34" charset="0"/>
              </a:rPr>
              <a:t> generation tools is the realization and acknowledgment that risk is </a:t>
            </a:r>
            <a:r>
              <a:rPr lang="en-US" altLang="en-US" u="sng" dirty="0">
                <a:latin typeface="Arial" panose="020B0604020202020204" pitchFamily="34" charset="0"/>
              </a:rPr>
              <a:t>dynamic </a:t>
            </a:r>
            <a:r>
              <a:rPr lang="en-US" altLang="en-US" dirty="0">
                <a:latin typeface="Arial" panose="020B0604020202020204" pitchFamily="34" charset="0"/>
              </a:rPr>
              <a:t>(changing and changeable). Actuarial risk assessment </a:t>
            </a:r>
            <a:r>
              <a:rPr lang="en-US" altLang="en-US" u="sng" dirty="0">
                <a:latin typeface="Arial" panose="020B0604020202020204" pitchFamily="34" charset="0"/>
              </a:rPr>
              <a:t>scores</a:t>
            </a:r>
            <a:r>
              <a:rPr lang="en-US" altLang="en-US" dirty="0">
                <a:latin typeface="Arial" panose="020B0604020202020204" pitchFamily="34" charset="0"/>
              </a:rPr>
              <a:t>, on the other hand, (like actuarial risk scores underlying health, life, and motor vehicle insurance, for example) are </a:t>
            </a:r>
            <a:r>
              <a:rPr lang="en-US" altLang="en-US" u="sng" dirty="0">
                <a:latin typeface="Arial" panose="020B0604020202020204" pitchFamily="34" charset="0"/>
              </a:rPr>
              <a:t>static</a:t>
            </a:r>
            <a:r>
              <a:rPr lang="en-US" altLang="en-US" dirty="0">
                <a:latin typeface="Arial" panose="020B0604020202020204" pitchFamily="34" charset="0"/>
              </a:rPr>
              <a:t>—representing the statistical </a:t>
            </a:r>
            <a:r>
              <a:rPr lang="en-US" altLang="en-US" u="sng" dirty="0">
                <a:latin typeface="Arial" panose="020B0604020202020204" pitchFamily="34" charset="0"/>
              </a:rPr>
              <a:t>probability</a:t>
            </a:r>
            <a:r>
              <a:rPr lang="en-US" altLang="en-US" dirty="0">
                <a:latin typeface="Arial" panose="020B0604020202020204" pitchFamily="34" charset="0"/>
              </a:rPr>
              <a:t> at a particular point in time, absent any intervention, and based on aggregate data of persons with similar characteristics, that the subject person will reoffend. RA tools are based on group data and cannot distinguish between those at any current risk level who will and those who won’t subsequently recidivate. In other words, they cannot predict whether the particular person will or won’t recidivate. That will depend on the person’s future and changing circumstances and the choices the person makes in light of those circumstances.</a:t>
            </a:r>
          </a:p>
          <a:p>
            <a:pPr marL="171693" indent="-171693">
              <a:spcBef>
                <a:spcPts val="601"/>
              </a:spcBef>
              <a:buFont typeface="Arial" panose="020B0604020202020204" pitchFamily="34" charset="0"/>
              <a:buChar char="•"/>
            </a:pPr>
            <a:r>
              <a:rPr lang="en-US" altLang="en-US" dirty="0">
                <a:latin typeface="Arial" panose="020B0604020202020204" pitchFamily="34" charset="0"/>
              </a:rPr>
              <a:t>But, importantly, what contemporary R</a:t>
            </a:r>
            <a:r>
              <a:rPr lang="en-US" altLang="en-US" u="sng" dirty="0">
                <a:latin typeface="Arial" panose="020B0604020202020204" pitchFamily="34" charset="0"/>
              </a:rPr>
              <a:t>N</a:t>
            </a:r>
            <a:r>
              <a:rPr lang="en-US" altLang="en-US" dirty="0">
                <a:latin typeface="Arial" panose="020B0604020202020204" pitchFamily="34" charset="0"/>
              </a:rPr>
              <a:t>A tools </a:t>
            </a:r>
            <a:r>
              <a:rPr lang="en-US" altLang="en-US" u="sng" dirty="0">
                <a:latin typeface="Arial" panose="020B0604020202020204" pitchFamily="34" charset="0"/>
              </a:rPr>
              <a:t>can do </a:t>
            </a:r>
            <a:r>
              <a:rPr lang="en-US" altLang="en-US" dirty="0">
                <a:latin typeface="Arial" panose="020B0604020202020204" pitchFamily="34" charset="0"/>
              </a:rPr>
              <a:t>is identify the specific dynamic risk factors that </a:t>
            </a:r>
            <a:r>
              <a:rPr lang="en-US" altLang="en-US" u="sng" dirty="0">
                <a:latin typeface="Arial" panose="020B0604020202020204" pitchFamily="34" charset="0"/>
              </a:rPr>
              <a:t>do</a:t>
            </a:r>
            <a:r>
              <a:rPr lang="en-US" altLang="en-US" dirty="0">
                <a:latin typeface="Arial" panose="020B0604020202020204" pitchFamily="34" charset="0"/>
              </a:rPr>
              <a:t> influence whether the particular person will reoffend. They identify the appropriate targets for interventions which, if effective, will reduce the probability of recidivism. No matter what the person’s current risk score is, it is the person’s particular dynamic risk factors that must be properly addressed in order to reduce the odds, the likelihood, of recidivism. Re-assessment (and possible modification of supervision/treatment requirements) following a significant treatment success or failure, or major life-changing event, is therefore also important. (See slide 40)  </a:t>
            </a:r>
          </a:p>
          <a:p>
            <a:pPr marL="171693" indent="-171693">
              <a:spcBef>
                <a:spcPts val="601"/>
              </a:spcBef>
              <a:buFont typeface="Arial" panose="020B0604020202020204" pitchFamily="34" charset="0"/>
              <a:buChar char="•"/>
            </a:pPr>
            <a:r>
              <a:rPr lang="en-US" altLang="en-US" dirty="0">
                <a:latin typeface="Arial" panose="020B0604020202020204" pitchFamily="34" charset="0"/>
              </a:rPr>
              <a:t>Use of R/A tools is not intended to replace professional judgment, but to better inform it.  On the other hand, if R/A information is routinely ignored in practice, it is useless and implementation lacks fidelity. </a:t>
            </a:r>
          </a:p>
          <a:p>
            <a:pPr marL="171693" indent="-171693">
              <a:spcBef>
                <a:spcPts val="601"/>
              </a:spcBef>
              <a:buFont typeface="Arial" panose="020B0604020202020204" pitchFamily="34" charset="0"/>
              <a:buChar char="•"/>
            </a:pPr>
            <a:r>
              <a:rPr lang="en-US" altLang="en-US" dirty="0">
                <a:latin typeface="Arial" panose="020B0604020202020204" pitchFamily="34" charset="0"/>
              </a:rPr>
              <a:t>Overrides are less accurate than actuarial results, although upward overrides are less inaccurate than downward overrides. </a:t>
            </a:r>
            <a:r>
              <a:rPr lang="en-US" altLang="en-US" sz="1000" dirty="0">
                <a:latin typeface="Arial" panose="020B0604020202020204" pitchFamily="34" charset="0"/>
              </a:rPr>
              <a:t>J. </a:t>
            </a:r>
            <a:r>
              <a:rPr lang="en-US" altLang="en-US" sz="1000" dirty="0" err="1">
                <a:latin typeface="Arial" panose="020B0604020202020204" pitchFamily="34" charset="0"/>
              </a:rPr>
              <a:t>Guay</a:t>
            </a:r>
            <a:r>
              <a:rPr lang="en-US" altLang="en-US" sz="1000" dirty="0">
                <a:latin typeface="Arial" panose="020B0604020202020204" pitchFamily="34" charset="0"/>
              </a:rPr>
              <a:t> &amp; G. Parent (2018). Broken legs, clinical overrides, and recidivism risk. </a:t>
            </a:r>
            <a:r>
              <a:rPr lang="en-US" altLang="en-US" sz="1000" i="1" dirty="0">
                <a:latin typeface="Arial" panose="020B0604020202020204" pitchFamily="34" charset="0"/>
              </a:rPr>
              <a:t>Criminal Justice &amp; Behavior, 45(1): </a:t>
            </a:r>
            <a:r>
              <a:rPr lang="en-US" altLang="en-US" sz="1000" dirty="0">
                <a:latin typeface="Arial" panose="020B0604020202020204" pitchFamily="34" charset="0"/>
              </a:rPr>
              <a:t>82-100. J. McCafferty (2015). Professional discretion and the predictive validity of a juvenile risk assessment instrument. </a:t>
            </a:r>
            <a:r>
              <a:rPr lang="en-US" altLang="en-US" sz="1000" i="1" dirty="0">
                <a:latin typeface="Arial" panose="020B0604020202020204" pitchFamily="34" charset="0"/>
              </a:rPr>
              <a:t>Youth Violence &amp; Juvenile Justice, 15(2): </a:t>
            </a:r>
            <a:r>
              <a:rPr lang="en-US" altLang="en-US" sz="1000" dirty="0">
                <a:latin typeface="Arial" panose="020B0604020202020204" pitchFamily="34" charset="0"/>
              </a:rPr>
              <a:t>103-118. </a:t>
            </a:r>
            <a:r>
              <a:rPr lang="en-US" altLang="en-US" dirty="0">
                <a:latin typeface="Arial" panose="020B0604020202020204" pitchFamily="34" charset="0"/>
              </a:rPr>
              <a:t>Probation experts acknowledge that overrides may help obtain staff buy-in and avoid results manipulation (e.g., McCafferty, 2015) and recommend that the frequency of professional override of actuarial information should be less than 10% and that the grounds of the override should be recorded and approved by a supervisor. </a:t>
            </a:r>
          </a:p>
          <a:p>
            <a:endParaRPr lang="en-US" dirty="0"/>
          </a:p>
        </p:txBody>
      </p:sp>
      <p:sp>
        <p:nvSpPr>
          <p:cNvPr id="4" name="Slide Number Placeholder 3"/>
          <p:cNvSpPr>
            <a:spLocks noGrp="1"/>
          </p:cNvSpPr>
          <p:nvPr>
            <p:ph type="sldNum" sz="quarter" idx="10"/>
          </p:nvPr>
        </p:nvSpPr>
        <p:spPr/>
        <p:txBody>
          <a:bodyPr/>
          <a:lstStyle/>
          <a:p>
            <a:fld id="{0D306AA3-10A0-C244-9619-7588A005280B}" type="slidenum">
              <a:rPr lang="en-US" smtClean="0"/>
              <a:t>13</a:t>
            </a:fld>
            <a:endParaRPr lang="en-US"/>
          </a:p>
        </p:txBody>
      </p:sp>
    </p:spTree>
    <p:extLst>
      <p:ext uri="{BB962C8B-B14F-4D97-AF65-F5344CB8AC3E}">
        <p14:creationId xmlns:p14="http://schemas.microsoft.com/office/powerpoint/2010/main" val="761973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38"/>
              </a:spcAft>
              <a:buFontTx/>
              <a:buChar char="•"/>
            </a:pPr>
            <a:r>
              <a:rPr lang="en-US" altLang="en-US" dirty="0">
                <a:latin typeface="Arial" panose="020B0604020202020204" pitchFamily="34" charset="0"/>
              </a:rPr>
              <a:t>Use of an actuarial risk assessment tool is the engine that drives successful assessment, intervention, management and programming: more accurate, consistent, &amp; fair, as noted earlier. </a:t>
            </a:r>
          </a:p>
          <a:p>
            <a:pPr>
              <a:spcAft>
                <a:spcPts val="638"/>
              </a:spcAft>
              <a:buFontTx/>
              <a:buChar char="•"/>
            </a:pPr>
            <a:r>
              <a:rPr lang="en-US" altLang="en-US" dirty="0">
                <a:latin typeface="Arial" panose="020B0604020202020204" pitchFamily="34" charset="0"/>
              </a:rPr>
              <a:t>Actuarial risk assessment tools have been around since the 1970’s and used for risk classification and management purposes. Risk/</a:t>
            </a:r>
            <a:r>
              <a:rPr lang="en-US" altLang="en-US" u="sng" dirty="0">
                <a:latin typeface="Arial" panose="020B0604020202020204" pitchFamily="34" charset="0"/>
              </a:rPr>
              <a:t>needs </a:t>
            </a:r>
            <a:r>
              <a:rPr lang="en-US" altLang="en-US" dirty="0">
                <a:latin typeface="Arial" panose="020B0604020202020204" pitchFamily="34" charset="0"/>
              </a:rPr>
              <a:t>assessment tools didn’t begin to emerge until the 90’s and reenergized the goal of risk reduction. The development of 3</a:t>
            </a:r>
            <a:r>
              <a:rPr lang="en-US" altLang="en-US" baseline="30000" dirty="0">
                <a:latin typeface="Arial" panose="020B0604020202020204" pitchFamily="34" charset="0"/>
              </a:rPr>
              <a:t>rd</a:t>
            </a:r>
            <a:r>
              <a:rPr lang="en-US" altLang="en-US" dirty="0">
                <a:latin typeface="Arial" panose="020B0604020202020204" pitchFamily="34" charset="0"/>
              </a:rPr>
              <a:t> and 4</a:t>
            </a:r>
            <a:r>
              <a:rPr lang="en-US" altLang="en-US" baseline="30000" dirty="0">
                <a:latin typeface="Arial" panose="020B0604020202020204" pitchFamily="34" charset="0"/>
              </a:rPr>
              <a:t>th</a:t>
            </a:r>
            <a:r>
              <a:rPr lang="en-US" altLang="en-US" dirty="0">
                <a:latin typeface="Arial" panose="020B0604020202020204" pitchFamily="34" charset="0"/>
              </a:rPr>
              <a:t> generation RNA tools is perhaps the single most important factor driving contemporary focus on EB correctional interventions. But, because use of these tools is relatively new, and because these tools are corrections tools, and were not originally developed for sentencing purposes, it is important to discuss what they are and are not.  </a:t>
            </a:r>
          </a:p>
          <a:p>
            <a:pPr>
              <a:spcAft>
                <a:spcPts val="638"/>
              </a:spcAft>
              <a:buFontTx/>
              <a:buChar char="•"/>
            </a:pPr>
            <a:r>
              <a:rPr lang="en-US" altLang="en-US" dirty="0">
                <a:latin typeface="Arial" panose="020B0604020202020204" pitchFamily="34" charset="0"/>
              </a:rPr>
              <a:t> The critical feature of these 3</a:t>
            </a:r>
            <a:r>
              <a:rPr lang="en-US" altLang="en-US" baseline="30000" dirty="0">
                <a:latin typeface="Arial" panose="020B0604020202020204" pitchFamily="34" charset="0"/>
              </a:rPr>
              <a:t>rd</a:t>
            </a:r>
            <a:r>
              <a:rPr lang="en-US" altLang="en-US" dirty="0">
                <a:latin typeface="Arial" panose="020B0604020202020204" pitchFamily="34" charset="0"/>
              </a:rPr>
              <a:t> and 4</a:t>
            </a:r>
            <a:r>
              <a:rPr lang="en-US" altLang="en-US" baseline="30000" dirty="0">
                <a:latin typeface="Arial" panose="020B0604020202020204" pitchFamily="34" charset="0"/>
              </a:rPr>
              <a:t>th</a:t>
            </a:r>
            <a:r>
              <a:rPr lang="en-US" altLang="en-US" dirty="0">
                <a:latin typeface="Arial" panose="020B0604020202020204" pitchFamily="34" charset="0"/>
              </a:rPr>
              <a:t> generation tools is the realization and acknowledgment that risk is </a:t>
            </a:r>
            <a:r>
              <a:rPr lang="en-US" altLang="en-US" u="sng" dirty="0">
                <a:latin typeface="Arial" panose="020B0604020202020204" pitchFamily="34" charset="0"/>
              </a:rPr>
              <a:t>dynamic </a:t>
            </a:r>
            <a:r>
              <a:rPr lang="en-US" altLang="en-US" dirty="0">
                <a:latin typeface="Arial" panose="020B0604020202020204" pitchFamily="34" charset="0"/>
              </a:rPr>
              <a:t>(changing and changeable). Actuarial risk assessment </a:t>
            </a:r>
            <a:r>
              <a:rPr lang="en-US" altLang="en-US" u="sng" dirty="0">
                <a:latin typeface="Arial" panose="020B0604020202020204" pitchFamily="34" charset="0"/>
              </a:rPr>
              <a:t>scores</a:t>
            </a:r>
            <a:r>
              <a:rPr lang="en-US" altLang="en-US" dirty="0">
                <a:latin typeface="Arial" panose="020B0604020202020204" pitchFamily="34" charset="0"/>
              </a:rPr>
              <a:t>, on the other hand, (like actuarial risk scores underlying health, life, and motor vehicle insurance, for example) are </a:t>
            </a:r>
            <a:r>
              <a:rPr lang="en-US" altLang="en-US" u="sng" dirty="0">
                <a:latin typeface="Arial" panose="020B0604020202020204" pitchFamily="34" charset="0"/>
              </a:rPr>
              <a:t>static</a:t>
            </a:r>
            <a:r>
              <a:rPr lang="en-US" altLang="en-US" dirty="0">
                <a:latin typeface="Arial" panose="020B0604020202020204" pitchFamily="34" charset="0"/>
              </a:rPr>
              <a:t>—representing the statistical </a:t>
            </a:r>
            <a:r>
              <a:rPr lang="en-US" altLang="en-US" u="sng" dirty="0">
                <a:latin typeface="Arial" panose="020B0604020202020204" pitchFamily="34" charset="0"/>
              </a:rPr>
              <a:t>probability</a:t>
            </a:r>
            <a:r>
              <a:rPr lang="en-US" altLang="en-US" dirty="0">
                <a:latin typeface="Arial" panose="020B0604020202020204" pitchFamily="34" charset="0"/>
              </a:rPr>
              <a:t> at a particular point in time, absent any intervention, and based on aggregate data of persons with similar characteristics, that the subject person will reoffend. RA tools are based on group data and cannot distinguish between those at any current risk level who will and those who won’t subsequently recidivate. In other words, they cannot predict whether the particular person will or won’t recidivate. That will depend on the person’s future and changing circumstances and the choices the person makes in light of those circumstances. </a:t>
            </a:r>
          </a:p>
          <a:p>
            <a:pPr>
              <a:spcAft>
                <a:spcPts val="638"/>
              </a:spcAft>
            </a:pPr>
            <a:r>
              <a:rPr lang="en-US" altLang="en-US" dirty="0">
                <a:latin typeface="Arial" panose="020B0604020202020204" pitchFamily="34" charset="0"/>
              </a:rPr>
              <a:t>But, importantly, what contemporary R</a:t>
            </a:r>
            <a:r>
              <a:rPr lang="en-US" altLang="en-US" u="sng" dirty="0">
                <a:latin typeface="Arial" panose="020B0604020202020204" pitchFamily="34" charset="0"/>
              </a:rPr>
              <a:t>N</a:t>
            </a:r>
            <a:r>
              <a:rPr lang="en-US" altLang="en-US" dirty="0">
                <a:latin typeface="Arial" panose="020B0604020202020204" pitchFamily="34" charset="0"/>
              </a:rPr>
              <a:t>A tools </a:t>
            </a:r>
            <a:r>
              <a:rPr lang="en-US" altLang="en-US" u="sng" dirty="0">
                <a:latin typeface="Arial" panose="020B0604020202020204" pitchFamily="34" charset="0"/>
              </a:rPr>
              <a:t>can do </a:t>
            </a:r>
            <a:r>
              <a:rPr lang="en-US" altLang="en-US" dirty="0">
                <a:latin typeface="Arial" panose="020B0604020202020204" pitchFamily="34" charset="0"/>
              </a:rPr>
              <a:t>is identify the specific dynamic risk factors that </a:t>
            </a:r>
            <a:r>
              <a:rPr lang="en-US" altLang="en-US" u="sng" dirty="0">
                <a:latin typeface="Arial" panose="020B0604020202020204" pitchFamily="34" charset="0"/>
              </a:rPr>
              <a:t>do</a:t>
            </a:r>
            <a:r>
              <a:rPr lang="en-US" altLang="en-US" dirty="0">
                <a:latin typeface="Arial" panose="020B0604020202020204" pitchFamily="34" charset="0"/>
              </a:rPr>
              <a:t> influence whether the particular person will reoffend. They identify the appropriate targets for interventions which, if effective, will reduce the probability of recidivism. No matter what the person’s current risk score is, it is the person’s particular dynamic risk factors that must be properly addressed in order to reduce the odds, the likelihood, of recidivism. Re-assessment (and possible modification of supervision/treatment requirements) following a significant treatment success or failure, or major life-changing event, is therefore also important. </a:t>
            </a:r>
          </a:p>
          <a:p>
            <a:pPr>
              <a:buFontTx/>
              <a:buChar char="•"/>
            </a:pPr>
            <a:r>
              <a:rPr lang="en-US" altLang="en-US" dirty="0">
                <a:latin typeface="Arial" panose="020B0604020202020204" pitchFamily="34" charset="0"/>
              </a:rPr>
              <a:t>Use of R/A tools is not intended to replace professional judgment, but to better inform it.  On the other hand, if R/A information is routinely ignored in practice, it is useless and implementation lacks fidelity. </a:t>
            </a:r>
          </a:p>
          <a:p>
            <a:pPr>
              <a:buFontTx/>
              <a:buChar char="•"/>
            </a:pPr>
            <a:r>
              <a:rPr lang="en-US" altLang="en-US" dirty="0">
                <a:latin typeface="Arial" panose="020B0604020202020204" pitchFamily="34" charset="0"/>
              </a:rPr>
              <a:t>(Overrides are less accurate than actuarial results although upward overrides are less inaccurate than downward overrides. </a:t>
            </a:r>
            <a:r>
              <a:rPr lang="en-US" altLang="en-US" dirty="0" err="1">
                <a:latin typeface="Arial" panose="020B0604020202020204" pitchFamily="34" charset="0"/>
              </a:rPr>
              <a:t>Guay</a:t>
            </a:r>
            <a:r>
              <a:rPr lang="en-US" altLang="en-US" dirty="0">
                <a:latin typeface="Arial" panose="020B0604020202020204" pitchFamily="34" charset="0"/>
              </a:rPr>
              <a:t>, </a:t>
            </a:r>
            <a:r>
              <a:rPr lang="en-US" altLang="en-US" dirty="0" err="1">
                <a:latin typeface="Arial" panose="020B0604020202020204" pitchFamily="34" charset="0"/>
              </a:rPr>
              <a:t>et.al</a:t>
            </a:r>
            <a:r>
              <a:rPr lang="en-US" altLang="en-US" dirty="0">
                <a:latin typeface="Arial" panose="020B0604020202020204" pitchFamily="34" charset="0"/>
              </a:rPr>
              <a:t>., </a:t>
            </a:r>
            <a:r>
              <a:rPr lang="en-US" altLang="en-US" i="1" dirty="0">
                <a:latin typeface="Arial" panose="020B0604020202020204" pitchFamily="34" charset="0"/>
              </a:rPr>
              <a:t>Broken Legs, Clinical Overrides, and Recidivism Risk</a:t>
            </a:r>
            <a:r>
              <a:rPr lang="en-US" altLang="en-US" dirty="0">
                <a:latin typeface="Arial" panose="020B0604020202020204" pitchFamily="34" charset="0"/>
              </a:rPr>
              <a:t>,45 </a:t>
            </a:r>
            <a:r>
              <a:rPr lang="en-US" altLang="en-US" dirty="0" err="1">
                <a:latin typeface="Arial" panose="020B0604020202020204" pitchFamily="34" charset="0"/>
              </a:rPr>
              <a:t>Crim</a:t>
            </a:r>
            <a:r>
              <a:rPr lang="en-US" altLang="en-US" dirty="0">
                <a:latin typeface="Arial" panose="020B0604020202020204" pitchFamily="34" charset="0"/>
              </a:rPr>
              <a:t> Just &amp; Behav.82 (2018); McCafferty, </a:t>
            </a:r>
            <a:r>
              <a:rPr lang="en-US" altLang="en-US" i="1" dirty="0">
                <a:latin typeface="Arial" panose="020B0604020202020204" pitchFamily="34" charset="0"/>
              </a:rPr>
              <a:t>Professional Discretion and the Predictive Validity of  a Juvenile Risk Assessment Instrument, </a:t>
            </a:r>
            <a:r>
              <a:rPr lang="en-US" altLang="en-US" dirty="0">
                <a:latin typeface="Arial" panose="020B0604020202020204" pitchFamily="34" charset="0"/>
              </a:rPr>
              <a:t>Youth Viol &amp; Juv. Just. 1 (2015) Probation experts acknowledge that overrides map help obtain staff buy-in and avoid results manipulation (e.g., McCafferty, supra) and recommend that the frequency of professional override of actuarial information should be less than 10% and that the grounds of the override should be recorded and approved by a supervisor.) </a:t>
            </a:r>
          </a:p>
        </p:txBody>
      </p:sp>
      <p:sp>
        <p:nvSpPr>
          <p:cNvPr id="4" name="Slide Number Placeholder 3"/>
          <p:cNvSpPr>
            <a:spLocks noGrp="1"/>
          </p:cNvSpPr>
          <p:nvPr>
            <p:ph type="sldNum" sz="quarter" idx="10"/>
          </p:nvPr>
        </p:nvSpPr>
        <p:spPr/>
        <p:txBody>
          <a:bodyPr/>
          <a:lstStyle/>
          <a:p>
            <a:fld id="{0D306AA3-10A0-C244-9619-7588A005280B}" type="slidenum">
              <a:rPr lang="en-US" smtClean="0"/>
              <a:t>14</a:t>
            </a:fld>
            <a:endParaRPr lang="en-US"/>
          </a:p>
        </p:txBody>
      </p:sp>
    </p:spTree>
    <p:extLst>
      <p:ext uri="{BB962C8B-B14F-4D97-AF65-F5344CB8AC3E}">
        <p14:creationId xmlns:p14="http://schemas.microsoft.com/office/powerpoint/2010/main" val="976404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A study of the use of RNA by federal PO’s demonstrates how actuarial risk assessment is more accurate and more consistent, and that clinical judgment tends to over-estimate risk leading to violations of the risk principle.    </a:t>
            </a:r>
          </a:p>
          <a:p>
            <a:endParaRPr lang="en-US" altLang="en-US" sz="600" dirty="0">
              <a:latin typeface="Arial" panose="020B0604020202020204" pitchFamily="34" charset="0"/>
            </a:endParaRPr>
          </a:p>
          <a:p>
            <a:r>
              <a:rPr lang="en-US" altLang="en-US" dirty="0">
                <a:latin typeface="Arial" panose="020B0604020202020204" pitchFamily="34" charset="0"/>
              </a:rPr>
              <a:t>Over 1,000 (relatively well-educated and highly–skilled) federal probation officers were asked to evaluate a person’s risk level based upon a 24 minute video of a mock personal interview and then again the next day after being trained on use of the newly validated federal Post-Conviction Risk Assessment (PCRA) tool. Without benefit of the PCRA, as shown, 17% of officers identified the person as high risk, 51% as moderate risk, 30% as low moderate, and 2% as low. Later, using the PCRA, none assessed the person as high risk, 2% as moderate, 91% as low moderate, which was the correct assessment based on the validated tool, and 7% as low. Training to See Risk: Measuring the Accuracy of  Clinical and Actuarial Risk Assessments Among Federal Probation Officers, 75 Fed. Prob. J. 52-58 (Sept. 2011) </a:t>
            </a:r>
          </a:p>
          <a:p>
            <a:endParaRPr lang="en-US" altLang="en-US" sz="600" dirty="0">
              <a:latin typeface="Arial" panose="020B0604020202020204" pitchFamily="34" charset="0"/>
            </a:endParaRPr>
          </a:p>
          <a:p>
            <a:r>
              <a:rPr lang="en-US" altLang="en-US" dirty="0">
                <a:latin typeface="Arial" panose="020B0604020202020204" pitchFamily="34" charset="0"/>
              </a:rPr>
              <a:t>Another important observation is that PO’s clinical judgments of risk tended to be greater than the  actuarial judgments. A more recent study by the Penn. Sent. Comm. came to the same conclusion in a study of PA judges comparing their assessments of risk based on a RA tool with their assessments of risk based on information in a typical pre-sentence report. R.B. </a:t>
            </a:r>
            <a:r>
              <a:rPr lang="en-US" altLang="en-US" dirty="0" err="1">
                <a:latin typeface="Arial" panose="020B0604020202020204" pitchFamily="34" charset="0"/>
              </a:rPr>
              <a:t>Ruback</a:t>
            </a:r>
            <a:r>
              <a:rPr lang="en-US" altLang="en-US" dirty="0">
                <a:latin typeface="Arial" panose="020B0604020202020204" pitchFamily="34" charset="0"/>
              </a:rPr>
              <a:t>, et. al. </a:t>
            </a:r>
            <a:r>
              <a:rPr lang="en-US" altLang="en-US" i="1" dirty="0">
                <a:latin typeface="Arial" panose="020B0604020202020204" pitchFamily="34" charset="0"/>
              </a:rPr>
              <a:t>Communicating Risk Information at Criminal Sentencing in Pennsylvania: An Experimental Analysis,</a:t>
            </a:r>
            <a:r>
              <a:rPr lang="en-US" altLang="en-US" dirty="0">
                <a:latin typeface="Arial" panose="020B0604020202020204" pitchFamily="34" charset="0"/>
              </a:rPr>
              <a:t> 80 Fed. Prob. J. 47 (Sept. 2016).    </a:t>
            </a:r>
          </a:p>
          <a:p>
            <a:r>
              <a:rPr lang="en-US" altLang="en-US" sz="600" dirty="0">
                <a:latin typeface="Arial" panose="020B0604020202020204" pitchFamily="34" charset="0"/>
              </a:rPr>
              <a:t>  </a:t>
            </a:r>
          </a:p>
          <a:p>
            <a:r>
              <a:rPr lang="en-US" altLang="en-US" dirty="0">
                <a:latin typeface="Arial" panose="020B0604020202020204" pitchFamily="34" charset="0"/>
              </a:rPr>
              <a:t>The research on federal probation officers and judges is consistent with studies of decision-making and inferences of risk in other settings.  Decision-making research has clearly established that judgments of risk are especially prone to the use of heuristics and bias.  A series of ground-breaking studies on decisions involving risk was conducted by Amos Tversky and Daniel Kahneman in the late 1960s and early 1970s and published in a book, now considered a classic: Judgment under Uncertainty: Heuristics and Biases (Kahneman, </a:t>
            </a:r>
            <a:r>
              <a:rPr lang="en-US" altLang="en-US" dirty="0" err="1">
                <a:latin typeface="Arial" panose="020B0604020202020204" pitchFamily="34" charset="0"/>
              </a:rPr>
              <a:t>Slovic</a:t>
            </a:r>
            <a:r>
              <a:rPr lang="en-US" altLang="en-US" dirty="0">
                <a:latin typeface="Arial" panose="020B0604020202020204" pitchFamily="34" charset="0"/>
              </a:rPr>
              <a:t>, &amp; Tversky, 1982).  More recent summaries of this and other research are provided in Thinking Fast and Slow (Kahneman, 2011) and Heuristics and Biases: The Psychology of Intuitive Judgment (Gilovich, </a:t>
            </a:r>
            <a:r>
              <a:rPr lang="en-US" altLang="en-US" dirty="0" err="1">
                <a:latin typeface="Arial" panose="020B0604020202020204" pitchFamily="34" charset="0"/>
              </a:rPr>
              <a:t>Griffing</a:t>
            </a:r>
            <a:r>
              <a:rPr lang="en-US" altLang="en-US" dirty="0">
                <a:latin typeface="Arial" panose="020B0604020202020204" pitchFamily="34" charset="0"/>
              </a:rPr>
              <a:t> &amp; Kahneman, 2002). For a discussion of applications of this research to evidence-based practices, see "Moving Implementation of Evidence-Based Practices Forward: A Practitioner's View" by Dr. Geraldine Nagy published in the journal of Justice and Research Policy, Vol. 15, No. 1, 2013 (Stephen Haas, Editor)</a:t>
            </a:r>
          </a:p>
        </p:txBody>
      </p:sp>
      <p:sp>
        <p:nvSpPr>
          <p:cNvPr id="4" name="Slide Number Placeholder 3"/>
          <p:cNvSpPr>
            <a:spLocks noGrp="1"/>
          </p:cNvSpPr>
          <p:nvPr>
            <p:ph type="sldNum" sz="quarter" idx="10"/>
          </p:nvPr>
        </p:nvSpPr>
        <p:spPr/>
        <p:txBody>
          <a:bodyPr/>
          <a:lstStyle/>
          <a:p>
            <a:fld id="{0D306AA3-10A0-C244-9619-7588A005280B}" type="slidenum">
              <a:rPr lang="en-US" smtClean="0"/>
              <a:t>15</a:t>
            </a:fld>
            <a:endParaRPr lang="en-US"/>
          </a:p>
        </p:txBody>
      </p:sp>
    </p:spTree>
    <p:extLst>
      <p:ext uri="{BB962C8B-B14F-4D97-AF65-F5344CB8AC3E}">
        <p14:creationId xmlns:p14="http://schemas.microsoft.com/office/powerpoint/2010/main" val="3747245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306AA3-10A0-C244-9619-7588A005280B}" type="slidenum">
              <a:rPr lang="en-US" smtClean="0"/>
              <a:t>16</a:t>
            </a:fld>
            <a:endParaRPr lang="en-US"/>
          </a:p>
        </p:txBody>
      </p:sp>
    </p:spTree>
    <p:extLst>
      <p:ext uri="{BB962C8B-B14F-4D97-AF65-F5344CB8AC3E}">
        <p14:creationId xmlns:p14="http://schemas.microsoft.com/office/powerpoint/2010/main" val="2321718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306AA3-10A0-C244-9619-7588A005280B}" type="slidenum">
              <a:rPr lang="en-US" smtClean="0"/>
              <a:t>17</a:t>
            </a:fld>
            <a:endParaRPr lang="en-US"/>
          </a:p>
        </p:txBody>
      </p:sp>
    </p:spTree>
    <p:extLst>
      <p:ext uri="{BB962C8B-B14F-4D97-AF65-F5344CB8AC3E}">
        <p14:creationId xmlns:p14="http://schemas.microsoft.com/office/powerpoint/2010/main" val="4130282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four principal legal sources of authority for the appropriate use of actuarial risk needs assessment information at sentencing. All four support this most recent statement by the Supreme Court of Wisconsin in </a:t>
            </a:r>
            <a:r>
              <a:rPr lang="en-US" i="1" dirty="0"/>
              <a:t>Loomis</a:t>
            </a:r>
            <a:r>
              <a:rPr lang="en-US" dirty="0"/>
              <a:t>. </a:t>
            </a:r>
          </a:p>
          <a:p>
            <a:r>
              <a:rPr lang="en-US" i="1" dirty="0">
                <a:effectLst>
                  <a:outerShdw blurRad="38100" dist="38100" dir="2700000" algn="tl">
                    <a:srgbClr val="000000">
                      <a:alpha val="43137"/>
                    </a:srgbClr>
                  </a:outerShdw>
                </a:effectLst>
              </a:rPr>
              <a:t>1. State of Wisconsin v. Loomis, </a:t>
            </a:r>
            <a:r>
              <a:rPr lang="en-US" dirty="0">
                <a:effectLst>
                  <a:outerShdw blurRad="38100" dist="38100" dir="2700000" algn="tl">
                    <a:srgbClr val="000000">
                      <a:alpha val="43137"/>
                    </a:srgbClr>
                  </a:outerShdw>
                </a:effectLst>
              </a:rPr>
              <a:t>881 N.W.2d 749 (2016)</a:t>
            </a:r>
            <a:r>
              <a:rPr lang="en-US" dirty="0"/>
              <a:t> (Cert denied, June 26, 2017)</a:t>
            </a:r>
          </a:p>
          <a:p>
            <a:r>
              <a:rPr lang="en-US" dirty="0"/>
              <a:t>2. P. Casey, R. Warren, J. </a:t>
            </a:r>
            <a:r>
              <a:rPr lang="en-US" dirty="0" err="1"/>
              <a:t>Elek</a:t>
            </a:r>
            <a:r>
              <a:rPr lang="en-US" dirty="0"/>
              <a:t>, </a:t>
            </a:r>
            <a:r>
              <a:rPr lang="en-US" i="1" dirty="0"/>
              <a:t>Using Risk and Needs Assessment Information at Sentencing: Guidance for Courts from a National Working Group</a:t>
            </a:r>
            <a:r>
              <a:rPr lang="en-US" dirty="0"/>
              <a:t>, National Center for State Courts (2011), available at </a:t>
            </a:r>
            <a:r>
              <a:rPr lang="en-US" dirty="0">
                <a:effectLst>
                  <a:outerShdw blurRad="38100" dist="38100" dir="2700000" algn="tl">
                    <a:srgbClr val="000000">
                      <a:alpha val="43137"/>
                    </a:srgbClr>
                  </a:outerShdw>
                </a:effectLst>
                <a:hlinkClick r:id="rId3"/>
              </a:rPr>
              <a:t>http://www.ncsc.org/sitecore/content/microsites/csi/home/Topics/Evidence-based-Sentencing.aspx</a:t>
            </a:r>
            <a:r>
              <a:rPr lang="en-US" dirty="0">
                <a:effectLst>
                  <a:outerShdw blurRad="38100" dist="38100" dir="2700000" algn="tl">
                    <a:srgbClr val="000000">
                      <a:alpha val="43137"/>
                    </a:srgbClr>
                  </a:outerShdw>
                </a:effectLst>
              </a:rPr>
              <a:t>. </a:t>
            </a:r>
          </a:p>
          <a:p>
            <a:r>
              <a:rPr lang="en-US" dirty="0">
                <a:effectLst>
                  <a:outerShdw blurRad="38100" dist="38100" dir="2700000" algn="tl">
                    <a:srgbClr val="000000">
                      <a:alpha val="43137"/>
                    </a:srgbClr>
                  </a:outerShdw>
                </a:effectLst>
              </a:rPr>
              <a:t>3. </a:t>
            </a:r>
            <a:r>
              <a:rPr lang="en-US" i="1" dirty="0" err="1"/>
              <a:t>Malenchik</a:t>
            </a:r>
            <a:r>
              <a:rPr lang="en-US" i="1" dirty="0"/>
              <a:t> v. State of Indiana</a:t>
            </a:r>
            <a:r>
              <a:rPr lang="en-US" dirty="0"/>
              <a:t>, 928 N.E. 2d 564 (2010)3. </a:t>
            </a:r>
            <a:endParaRPr lang="en-US" dirty="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4. ALI, </a:t>
            </a:r>
            <a:r>
              <a:rPr lang="en-US" dirty="0"/>
              <a:t>Model Penal Code on Sentencing, Sections 9.08, 6.05 (4)</a:t>
            </a:r>
          </a:p>
          <a:p>
            <a:r>
              <a:rPr lang="en-US" altLang="en-US" dirty="0"/>
              <a:t>At least 18 states have now mandated inclusion of RNA info in PSRs and its consideration by the courts to reduce recidivism (</a:t>
            </a:r>
            <a:r>
              <a:rPr lang="en-US" altLang="en-US" b="1" dirty="0"/>
              <a:t>AL, AK, AZ, AR, DE, ID, IN, KY, LA, MT, NE, ND, OH, OK, TN, UT, WV, &amp; WI); </a:t>
            </a:r>
            <a:r>
              <a:rPr lang="en-US" altLang="en-US" dirty="0"/>
              <a:t>Some courts in at least 5 other states (</a:t>
            </a:r>
            <a:r>
              <a:rPr lang="en-US" altLang="en-US" b="1" dirty="0"/>
              <a:t>CA, CO, IA, OR, TX </a:t>
            </a:r>
            <a:r>
              <a:rPr lang="en-US" altLang="en-US" dirty="0"/>
              <a:t>) also use RNA info at sentencing.</a:t>
            </a:r>
          </a:p>
          <a:p>
            <a:r>
              <a:rPr lang="en-US" dirty="0"/>
              <a:t>A central issue in </a:t>
            </a:r>
            <a:r>
              <a:rPr lang="en-US" i="1" dirty="0"/>
              <a:t>Loomis</a:t>
            </a:r>
            <a:r>
              <a:rPr lang="en-US" dirty="0"/>
              <a:t> was the fact that the COMPAS tool is proprietary and its developer has declined to disclose the particular algorithms (statistical formulas) on which it is based. The court dismissed that due process challenge along with a due process challenge based on the tool’s consideration of gender in determining risk. The issue of its proprietary nature has been the most controversial feature of COMPAS and was the principal basis of the cert petition. Court also rejected challenge to use of gender: failing “to differentiate between men and women will misclassify both genders”. (MPC section 10.03 (4)(b) specifically authorizes consideration of gender when relevant to risk or needs.) </a:t>
            </a:r>
          </a:p>
        </p:txBody>
      </p:sp>
      <p:sp>
        <p:nvSpPr>
          <p:cNvPr id="4" name="Slide Number Placeholder 3"/>
          <p:cNvSpPr>
            <a:spLocks noGrp="1"/>
          </p:cNvSpPr>
          <p:nvPr>
            <p:ph type="sldNum" sz="quarter" idx="10"/>
          </p:nvPr>
        </p:nvSpPr>
        <p:spPr/>
        <p:txBody>
          <a:bodyPr/>
          <a:lstStyle/>
          <a:p>
            <a:fld id="{0D306AA3-10A0-C244-9619-7588A005280B}" type="slidenum">
              <a:rPr lang="en-US" smtClean="0"/>
              <a:t>18</a:t>
            </a:fld>
            <a:endParaRPr lang="en-US"/>
          </a:p>
        </p:txBody>
      </p:sp>
    </p:spTree>
    <p:extLst>
      <p:ext uri="{BB962C8B-B14F-4D97-AF65-F5344CB8AC3E}">
        <p14:creationId xmlns:p14="http://schemas.microsoft.com/office/powerpoint/2010/main" val="1455097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altLang="en-US" sz="1100" dirty="0"/>
              <a:t>There must be good communication between probation &amp; the court. </a:t>
            </a:r>
          </a:p>
          <a:p>
            <a:pPr>
              <a:buFontTx/>
              <a:buChar char="•"/>
            </a:pPr>
            <a:r>
              <a:rPr lang="en-US" altLang="en-US" sz="1100" dirty="0"/>
              <a:t>Probation should have discretion re appropriate conditions, but must be doing its job and not imposing lots of conditions on low risk persons.  </a:t>
            </a:r>
          </a:p>
          <a:p>
            <a:pPr>
              <a:buFontTx/>
              <a:buChar char="•"/>
            </a:pPr>
            <a:r>
              <a:rPr lang="en-US" altLang="en-US" sz="1100" dirty="0"/>
              <a:t>Terms and conditions must be appropriate for the risk level and target the specific and most critical dynamic risk factors  </a:t>
            </a:r>
          </a:p>
          <a:p>
            <a:pPr>
              <a:buFontTx/>
              <a:buChar char="•"/>
            </a:pPr>
            <a:r>
              <a:rPr lang="en-US" altLang="en-US" sz="1100" dirty="0"/>
              <a:t>Treatment conditions and control conditions must target the specific and most critical dynamic risk factors </a:t>
            </a:r>
          </a:p>
          <a:p>
            <a:pPr>
              <a:buFontTx/>
              <a:buChar char="•"/>
            </a:pPr>
            <a:r>
              <a:rPr lang="en-US" altLang="en-US" sz="1100" dirty="0"/>
              <a:t>Control conditions should include only the least restrictive conditions possible.</a:t>
            </a:r>
          </a:p>
          <a:p>
            <a:pPr>
              <a:buFontTx/>
              <a:buChar char="•"/>
            </a:pPr>
            <a:r>
              <a:rPr lang="en-US" altLang="en-US" sz="1100" dirty="0"/>
              <a:t>Probation conditions should not be plea-bargained, and those set by the court should be specifically authorized and approved by the judge, not, for example, merely stipulated by counsel.  </a:t>
            </a:r>
          </a:p>
          <a:p>
            <a:pPr>
              <a:buFontTx/>
              <a:buChar char="•"/>
            </a:pPr>
            <a:r>
              <a:rPr lang="en-US" altLang="en-US" sz="1100" dirty="0"/>
              <a:t>For low-risk persons, use shorter terms &amp; less intensive supervision &amp; conditions</a:t>
            </a:r>
          </a:p>
          <a:p>
            <a:pPr>
              <a:buFontTx/>
              <a:buChar char="•"/>
            </a:pPr>
            <a:r>
              <a:rPr lang="en-US" altLang="en-US" sz="1100" dirty="0"/>
              <a:t>Avoid less relevant conditions; be realistic; provide flexibility to the PO</a:t>
            </a:r>
          </a:p>
          <a:p>
            <a:pPr>
              <a:buFontTx/>
              <a:buChar char="•"/>
            </a:pPr>
            <a:r>
              <a:rPr lang="en-US" altLang="en-US" sz="1100" dirty="0"/>
              <a:t>Avoid stacking or front-loading, rather than sequencing, too many conditions, promoting failure  </a:t>
            </a:r>
          </a:p>
          <a:p>
            <a:pPr>
              <a:buFontTx/>
              <a:buChar char="•"/>
            </a:pPr>
            <a:r>
              <a:rPr lang="en-US" sz="1100" dirty="0"/>
              <a:t>Ron Corbett (former MA CPO) has proposed “zero-based condition setting” where conditions are few, tailored, and individualized. R. Corbett, The Changing Face of Probation, 99 Minn. L. Rev. 1697 (2015) </a:t>
            </a:r>
            <a:endParaRPr lang="en-US" altLang="en-US" sz="1100" dirty="0"/>
          </a:p>
          <a:p>
            <a:pPr>
              <a:buFontTx/>
              <a:buChar char="•"/>
            </a:pPr>
            <a:r>
              <a:rPr lang="en-US" altLang="en-US" sz="1100" dirty="0"/>
              <a:t>Be mindful, as several researchers have pointed out: </a:t>
            </a:r>
            <a:r>
              <a:rPr lang="en-US" sz="1100" dirty="0"/>
              <a:t>“There is no clear scientific evidence that these [probation] conditions are predictors of recidivism or that compliance with them reduces criminogenic propensity.” (Cullen, et. al (2016) (“The HOPE Collection”); </a:t>
            </a:r>
            <a:r>
              <a:rPr lang="en-US" sz="1100" dirty="0" err="1"/>
              <a:t>Duriez</a:t>
            </a:r>
            <a:r>
              <a:rPr lang="en-US" sz="1100" dirty="0"/>
              <a:t>, et. al. (2014) (Federal Probation Collection) (See fuller citations at later SCF slides.)</a:t>
            </a:r>
          </a:p>
          <a:p>
            <a:r>
              <a:rPr lang="en-US" altLang="en-US" sz="1100" dirty="0"/>
              <a:t>Judicial (and probation &amp; other) interactions should also target the specific and most critical dynamic risk factors</a:t>
            </a:r>
          </a:p>
          <a:p>
            <a:r>
              <a:rPr lang="en-US" altLang="en-US" sz="1100" dirty="0"/>
              <a:t>Selected MPC provisions on Probation:</a:t>
            </a:r>
          </a:p>
          <a:p>
            <a:r>
              <a:rPr lang="en-US" altLang="en-US" sz="1100" dirty="0"/>
              <a:t>Section 605:     (2) one of purposes is to reduce the risk of new offenses	                  </a:t>
            </a:r>
          </a:p>
          <a:p>
            <a:r>
              <a:rPr lang="en-US" altLang="en-US" sz="1100" dirty="0"/>
              <a:t>	 (3) impose probation </a:t>
            </a:r>
            <a:r>
              <a:rPr lang="en-US" altLang="en-US" sz="1100" i="1" dirty="0"/>
              <a:t>only if necessary </a:t>
            </a:r>
            <a:r>
              <a:rPr lang="en-US" altLang="en-US" sz="1100" dirty="0"/>
              <a:t>to fulfill a penal or rehabilitative objective (intended to be legally enforceable)  </a:t>
            </a:r>
          </a:p>
          <a:p>
            <a:pPr marL="942289" lvl="2"/>
            <a:r>
              <a:rPr lang="en-US" altLang="en-US" sz="1100" dirty="0"/>
              <a:t>(4) court should consult reliable RNA instruments when deciding whether to impose probation, the length of a probation term, and what conditions to impose </a:t>
            </a:r>
          </a:p>
          <a:p>
            <a:pPr marL="942289" lvl="2"/>
            <a:r>
              <a:rPr lang="en-US" altLang="en-US" sz="1100" dirty="0"/>
              <a:t>(5) term should not exceed 3 years for a felony and provide for early discharge after successful completion of a minimum term of no longer than 1 year ...</a:t>
            </a:r>
          </a:p>
          <a:p>
            <a:pPr marL="942289" lvl="2"/>
            <a:r>
              <a:rPr lang="en-US" altLang="en-US" sz="1100" dirty="0"/>
              <a:t>(12) court should consider </a:t>
            </a:r>
            <a:r>
              <a:rPr lang="en-US" altLang="en-US" sz="1100" u="sng" dirty="0"/>
              <a:t>incentives</a:t>
            </a:r>
            <a:r>
              <a:rPr lang="en-US" altLang="en-US" sz="1100" dirty="0"/>
              <a:t> including shortening the term, removal of conditions, and forgiveness of economic sanctions</a:t>
            </a:r>
          </a:p>
          <a:p>
            <a:r>
              <a:rPr lang="en-US" altLang="en-US" sz="1100" dirty="0"/>
              <a:t>Later, we will discuss how RNA info is also important in informing appropriate referrals to collaborative courts, and in determining appropriate responses to violations.  </a:t>
            </a:r>
          </a:p>
        </p:txBody>
      </p:sp>
      <p:sp>
        <p:nvSpPr>
          <p:cNvPr id="4" name="Slide Number Placeholder 3"/>
          <p:cNvSpPr>
            <a:spLocks noGrp="1"/>
          </p:cNvSpPr>
          <p:nvPr>
            <p:ph type="sldNum" sz="quarter" idx="10"/>
          </p:nvPr>
        </p:nvSpPr>
        <p:spPr/>
        <p:txBody>
          <a:bodyPr/>
          <a:lstStyle/>
          <a:p>
            <a:fld id="{0D306AA3-10A0-C244-9619-7588A005280B}" type="slidenum">
              <a:rPr lang="en-US" smtClean="0"/>
              <a:t>19</a:t>
            </a:fld>
            <a:endParaRPr lang="en-US"/>
          </a:p>
        </p:txBody>
      </p:sp>
    </p:spTree>
    <p:extLst>
      <p:ext uri="{BB962C8B-B14F-4D97-AF65-F5344CB8AC3E}">
        <p14:creationId xmlns:p14="http://schemas.microsoft.com/office/powerpoint/2010/main" val="3962903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5013" y="4694237"/>
            <a:ext cx="5681980" cy="3049941"/>
          </a:xfrm>
        </p:spPr>
        <p:txBody>
          <a:bodyPr/>
          <a:lstStyle/>
          <a:p>
            <a:r>
              <a:rPr lang="en-US" dirty="0"/>
              <a:t>1. This EBS curriculum for those charged with misdemeanor and lower-level felony offenses first reviews and then applies RNR principles of EBP and other research to pretrial, diversion, and sentencing practices with respect to persons with mental and/or substance use disorders, and persons charged with DUI and DV offenses.  </a:t>
            </a:r>
          </a:p>
          <a:p>
            <a:r>
              <a:rPr lang="en-US" dirty="0"/>
              <a:t>2. Jails often serve as “warehouses for people with mental health and substance abuse issues.” Almost 15 percent of men and over 30 percent of women admitted to jails have SMI, and most persons with SMI are arrested for minor offenses. </a:t>
            </a:r>
          </a:p>
          <a:p>
            <a:r>
              <a:rPr lang="en-US" dirty="0"/>
              <a:t>3. Nearly 75 percent of jailed persons are incarcerated on non-violent offenses, and 38 percent are convicted of a crime, typically a misdemeanor or lower-level felony offense. DUI cases are estimated to constitute over 20 percent of all misdemeanor filings, and DV cases to constitute over 8 percent of misdemeanor filings. </a:t>
            </a:r>
          </a:p>
          <a:p>
            <a:r>
              <a:rPr lang="en-US" dirty="0"/>
              <a:t>4. Application of RNR principles to pretrial and sentencing decisions affecting persons charged with misdemeanor or lower-level felony offenses is often quite different and even more challenging than application to felony defendants: higher volume, less leverage, fewer resources, and less information about the defendant. </a:t>
            </a:r>
            <a:endParaRPr lang="en-US" sz="1400" dirty="0"/>
          </a:p>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0D306AA3-10A0-C244-9619-7588A005280B}" type="slidenum">
              <a:rPr lang="en-US" smtClean="0"/>
              <a:t>2</a:t>
            </a:fld>
            <a:endParaRPr lang="en-US"/>
          </a:p>
        </p:txBody>
      </p:sp>
    </p:spTree>
    <p:extLst>
      <p:ext uri="{BB962C8B-B14F-4D97-AF65-F5344CB8AC3E}">
        <p14:creationId xmlns:p14="http://schemas.microsoft.com/office/powerpoint/2010/main" val="2410549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There are key features of treatment programs that have been proven to be effective in reducing recidivism. It is important that courts understand these key features so if they hear about programs that use other techniques they can insist on seeing the evidence that these other programs work. Often, treatment programs sound good but there is no empirical evidence to support their effectiveness in reducing recidivism. The key features of effective programs and supervision should be clearly understood by all referral sources--and the evidence of effectiveness should be compelling. In the absence of compelling evidence of effectiveness, the program should, at best, be considered either as a promising practice or an experimental practice. In either case the program should be evaluated before the court bestows confidence in it.</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Under operant and social learning theory (e.g., B.F. Skinner) social behaviors are learned over time through processes of social consequences, both positive and negative, carrots and sticks, rewards and punishments; social consequences of past behaviors influence future social behaviors: antecedents, behaviors, consequences (ABC’s).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Opportunities to shape person behavior can occur in a variety of settings.  In this field, the word “intervention” refers to any activity designed to change a person’s behavior. The interventions we are describing include not only supervision and treatment programs, but also, for example, interactions with court officials and day-to-day contacts with probation officers.  All of these interactions provide opportunities to shape a person’s behavior. </a:t>
            </a:r>
          </a:p>
        </p:txBody>
      </p:sp>
      <p:sp>
        <p:nvSpPr>
          <p:cNvPr id="4" name="Slide Number Placeholder 3"/>
          <p:cNvSpPr>
            <a:spLocks noGrp="1"/>
          </p:cNvSpPr>
          <p:nvPr>
            <p:ph type="sldNum" sz="quarter" idx="10"/>
          </p:nvPr>
        </p:nvSpPr>
        <p:spPr/>
        <p:txBody>
          <a:bodyPr/>
          <a:lstStyle/>
          <a:p>
            <a:fld id="{0D306AA3-10A0-C244-9619-7588A005280B}" type="slidenum">
              <a:rPr lang="en-US" smtClean="0"/>
              <a:t>20</a:t>
            </a:fld>
            <a:endParaRPr lang="en-US"/>
          </a:p>
        </p:txBody>
      </p:sp>
    </p:spTree>
    <p:extLst>
      <p:ext uri="{BB962C8B-B14F-4D97-AF65-F5344CB8AC3E}">
        <p14:creationId xmlns:p14="http://schemas.microsoft.com/office/powerpoint/2010/main" val="3351918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9670" indent="-249670">
              <a:buFontTx/>
              <a:buChar char="•"/>
              <a:defRPr/>
            </a:pPr>
            <a:r>
              <a:rPr lang="en-US" altLang="en-US" dirty="0">
                <a:latin typeface="Arial" panose="020B0604020202020204" pitchFamily="34" charset="0"/>
                <a:cs typeface="Arial" panose="020B0604020202020204" pitchFamily="34" charset="0"/>
              </a:rPr>
              <a:t>Historically, in criminal justice we have responded to criminal behavior almost exclusively with sanctions.  With EBP, we have begun to focus upon how best to use </a:t>
            </a:r>
            <a:r>
              <a:rPr lang="en-US" altLang="en-US" u="sng" dirty="0">
                <a:latin typeface="Arial" panose="020B0604020202020204" pitchFamily="34" charset="0"/>
                <a:cs typeface="Arial" panose="020B0604020202020204" pitchFamily="34" charset="0"/>
              </a:rPr>
              <a:t>both incentives and sanctions</a:t>
            </a:r>
            <a:r>
              <a:rPr lang="en-US" altLang="en-US" dirty="0">
                <a:latin typeface="Arial" panose="020B0604020202020204" pitchFamily="34" charset="0"/>
                <a:cs typeface="Arial" panose="020B0604020202020204" pitchFamily="34" charset="0"/>
              </a:rPr>
              <a:t> to achieve the best results. </a:t>
            </a:r>
          </a:p>
          <a:p>
            <a:pPr marL="249670" indent="-249670">
              <a:buFontTx/>
              <a:buChar char="•"/>
              <a:defRPr/>
            </a:pPr>
            <a:r>
              <a:rPr lang="en-US" altLang="en-US" dirty="0">
                <a:latin typeface="Arial" panose="020B0604020202020204" pitchFamily="34" charset="0"/>
              </a:rPr>
              <a:t>Both positive consequences and negative consequences (rewards and sanctions; carrots and sticks) are important, but people respond better and maintain learned behaviors longer in response to carrots than sticks. For optimal learning, research suggests positive feedback should outweigh negative feedback, optimally in dosages of at least 4:1. (See next slide.) This is especially true with persons convicted of crime. Persons who have previously experienced a lot of punishment tend to become somewhat conditioned to the effects of  punishment and dismissive, tending to blame others and not take personal responsibility. Sanctions can be somewhat effective in extinguishing a bad behavior, but aren’t effective in teaching a new behavior. Persons previously convicted of crime tend to substitute one unacceptable behavior for another. Positive affirmations are intrinsically rewarding, resulting in a greater tendency to accept them and desire to repeat the experience. We tend to undervalue the effectiveness of positive consequences as a means of promoting positive behavioral change on the part of persons convicted of crime.</a:t>
            </a:r>
          </a:p>
          <a:p>
            <a:pPr marL="249670" indent="-249670">
              <a:buFontTx/>
              <a:buChar char="•"/>
              <a:defRPr/>
            </a:pPr>
            <a:r>
              <a:rPr lang="en-US" altLang="en-US" dirty="0">
                <a:latin typeface="Arial" panose="020B0604020202020204" pitchFamily="34" charset="0"/>
              </a:rPr>
              <a:t>Examples of the effective use of incentives in probation and parole supervision include “earned time credits” and “earned discharge” provisions allowing persons to earn less restrictive supervision or early release from custody or supervision through good conduct, participation in recidivism reduction programs, etc. </a:t>
            </a:r>
          </a:p>
          <a:p>
            <a:pPr marL="249670" indent="-249670">
              <a:buFontTx/>
              <a:buChar char="•"/>
              <a:defRPr/>
            </a:pPr>
            <a:r>
              <a:rPr lang="en-US" altLang="en-US" dirty="0">
                <a:latin typeface="Arial" panose="020B0604020202020204" pitchFamily="34" charset="0"/>
              </a:rPr>
              <a:t>Withdrawal of a control or sanction (e.g., relaxation of reporting or monitoring requirements) as reinforcement or reward for positive behavior is referred to by social scientists as “negative reinforcement” because removing the control/sanction creates a positive consequence for the individual. Removing sanctions as a response to positive behavior can be more effective in changing behavior than the threat of imposing sanctions in response to improper behavior. With both positive reinforcement (incentives/rewards) and negative reinforcement the burden is on the probationer to demonstrate compliance, rather than on probation officers to discover non-compliance—which often merely results in persons engaging in further negative behaviors in order to avoid detection and apprehension.     </a:t>
            </a:r>
          </a:p>
          <a:p>
            <a:pPr marL="249670" indent="-249670">
              <a:buFontTx/>
              <a:buChar char="•"/>
              <a:defRPr/>
            </a:pPr>
            <a:r>
              <a:rPr lang="en-US" altLang="en-US" dirty="0">
                <a:latin typeface="Arial" panose="020B0604020202020204" pitchFamily="34" charset="0"/>
              </a:rPr>
              <a:t>The consequences for anti-social behaviors must follow swiftly and be certain to result, but need not be severe. Failure to sanction misbehavior is an implicit approval of bad behavior. But if convicted persons view the sanction as excessive or unfair it often leads merely to anger, hostility, or withdrawal which is counter-productive.</a:t>
            </a:r>
          </a:p>
          <a:p>
            <a:pPr marL="249670" indent="-249670">
              <a:buFontTx/>
              <a:buChar char="•"/>
              <a:defRPr/>
            </a:pPr>
            <a:r>
              <a:rPr lang="en-US" altLang="en-US" dirty="0">
                <a:latin typeface="Arial" panose="020B0604020202020204" pitchFamily="34" charset="0"/>
              </a:rPr>
              <a:t>In addition to responding to negative/anti-social behaviors with SCF sanctions, the objective of promoting effective behavioral change also requires an assessment of the risk or other factors that led to the anti-social behavior and a therapeutic response, or adjustment of the treatment plan, designed to address those factors and thereby reduce the likelihood of subsequent similar anti-social behaviors.    </a:t>
            </a:r>
          </a:p>
          <a:p>
            <a:pPr marL="249670" indent="-249670">
              <a:buFontTx/>
              <a:buChar char="•"/>
              <a:defRPr/>
            </a:pPr>
            <a:r>
              <a:rPr lang="en-US" altLang="en-US" dirty="0">
                <a:latin typeface="Arial" panose="020B0604020202020204" pitchFamily="34" charset="0"/>
              </a:rPr>
              <a:t>One well-publicized example of the use of swift and certain sanctions in supervising persons convicted of crime is Hawaii’s Opportunity with Enforcement (HOPE) program in which the court seeks to respond immediately to technical violations of probation with short periods of incarceration. A 2010 randomized 1-year controlled trial found that HOPE probationers were 53% less likely to have probation revoked, 55% less likely to be arrested for a new crime, 61% less likely to miss appointments with their PO, and 72% less likely to fail drug tests.</a:t>
            </a:r>
          </a:p>
        </p:txBody>
      </p:sp>
      <p:sp>
        <p:nvSpPr>
          <p:cNvPr id="4" name="Slide Number Placeholder 3"/>
          <p:cNvSpPr>
            <a:spLocks noGrp="1"/>
          </p:cNvSpPr>
          <p:nvPr>
            <p:ph type="sldNum" sz="quarter" idx="10"/>
          </p:nvPr>
        </p:nvSpPr>
        <p:spPr/>
        <p:txBody>
          <a:bodyPr/>
          <a:lstStyle/>
          <a:p>
            <a:fld id="{0D306AA3-10A0-C244-9619-7588A005280B}" type="slidenum">
              <a:rPr lang="en-US" smtClean="0"/>
              <a:t>21</a:t>
            </a:fld>
            <a:endParaRPr lang="en-US"/>
          </a:p>
        </p:txBody>
      </p:sp>
    </p:spTree>
    <p:extLst>
      <p:ext uri="{BB962C8B-B14F-4D97-AF65-F5344CB8AC3E}">
        <p14:creationId xmlns:p14="http://schemas.microsoft.com/office/powerpoint/2010/main" val="2144839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solidFill>
                  <a:srgbClr val="000000"/>
                </a:solidFill>
                <a:latin typeface="Arial" panose="020B0604020202020204" pitchFamily="34" charset="0"/>
              </a:rPr>
              <a:t>A 2011 study examined the impact of the use of rewards </a:t>
            </a:r>
            <a:r>
              <a:rPr lang="en-US" altLang="en-US" u="sng" dirty="0">
                <a:solidFill>
                  <a:srgbClr val="000000"/>
                </a:solidFill>
                <a:latin typeface="Arial" panose="020B0604020202020204" pitchFamily="34" charset="0"/>
              </a:rPr>
              <a:t>and</a:t>
            </a:r>
            <a:r>
              <a:rPr lang="en-US" altLang="en-US" dirty="0">
                <a:solidFill>
                  <a:srgbClr val="000000"/>
                </a:solidFill>
                <a:latin typeface="Arial" panose="020B0604020202020204" pitchFamily="34" charset="0"/>
              </a:rPr>
              <a:t> sanctions on persons in the Wyoming Department of Corrections Intensive Supervision Program. The study found that the frequent and consistent use of both rewards and sanctions improved probation success but, as indicated in the chart above, the use of rewards in proportionally higher numbers than sanctions, and especially when a ratio of four or more rewards for every sanction was achieved, produced the best results. </a:t>
            </a:r>
          </a:p>
          <a:p>
            <a:pPr>
              <a:defRPr/>
            </a:pPr>
            <a:r>
              <a:rPr lang="en-US" altLang="en-US" sz="1000" dirty="0">
                <a:solidFill>
                  <a:srgbClr val="000000"/>
                </a:solidFill>
                <a:latin typeface="Arial" panose="020B0604020202020204" pitchFamily="34" charset="0"/>
              </a:rPr>
              <a:t>E. </a:t>
            </a:r>
            <a:r>
              <a:rPr lang="en-US" altLang="en-US" sz="1000" dirty="0" err="1">
                <a:solidFill>
                  <a:srgbClr val="000000"/>
                </a:solidFill>
                <a:latin typeface="Arial" panose="020B0604020202020204" pitchFamily="34" charset="0"/>
              </a:rPr>
              <a:t>Woodahl</a:t>
            </a:r>
            <a:r>
              <a:rPr lang="en-US" altLang="en-US" sz="1000" dirty="0">
                <a:solidFill>
                  <a:srgbClr val="000000"/>
                </a:solidFill>
                <a:latin typeface="Arial" panose="020B0604020202020204" pitchFamily="34" charset="0"/>
              </a:rPr>
              <a:t>, B. Garland, S. Culhane, &amp; W. McCarty (2011). Utilizing behavioral interventions to improve supervision outcomes in community-based corrections. </a:t>
            </a:r>
            <a:r>
              <a:rPr lang="en-US" altLang="en-US" sz="1000" i="1" dirty="0">
                <a:solidFill>
                  <a:srgbClr val="000000"/>
                </a:solidFill>
                <a:latin typeface="Arial" panose="020B0604020202020204" pitchFamily="34" charset="0"/>
              </a:rPr>
              <a:t>Criminal Justice and Behavior, 38(4): </a:t>
            </a:r>
            <a:r>
              <a:rPr lang="en-US" altLang="en-US" sz="1000" dirty="0">
                <a:solidFill>
                  <a:srgbClr val="000000"/>
                </a:solidFill>
                <a:latin typeface="Arial" panose="020B0604020202020204" pitchFamily="34" charset="0"/>
              </a:rPr>
              <a:t>386-405. See also, </a:t>
            </a:r>
            <a:r>
              <a:rPr lang="en-US" sz="1000" dirty="0">
                <a:latin typeface="Arial" pitchFamily="34" charset="0"/>
              </a:rPr>
              <a:t>F. Cullen (2004). </a:t>
            </a:r>
            <a:r>
              <a:rPr lang="en-US" sz="1000" i="1" dirty="0">
                <a:latin typeface="Arial" pitchFamily="34" charset="0"/>
              </a:rPr>
              <a:t>Rehabilitation and treatment programs. </a:t>
            </a:r>
            <a:r>
              <a:rPr lang="en-US" sz="1000" dirty="0">
                <a:latin typeface="Arial" pitchFamily="34" charset="0"/>
              </a:rPr>
              <a:t>In</a:t>
            </a:r>
            <a:r>
              <a:rPr lang="en-US" sz="1000" i="1" dirty="0">
                <a:latin typeface="Arial" pitchFamily="34" charset="0"/>
              </a:rPr>
              <a:t> </a:t>
            </a:r>
            <a:r>
              <a:rPr lang="en-US" sz="1000" dirty="0">
                <a:latin typeface="Arial" pitchFamily="34" charset="0"/>
              </a:rPr>
              <a:t>J. Wilson &amp; J. </a:t>
            </a:r>
            <a:r>
              <a:rPr lang="en-US" sz="1000" dirty="0" err="1">
                <a:latin typeface="Arial" pitchFamily="34" charset="0"/>
              </a:rPr>
              <a:t>Petersilia</a:t>
            </a:r>
            <a:r>
              <a:rPr lang="en-US" sz="1000" dirty="0">
                <a:latin typeface="Arial" pitchFamily="34" charset="0"/>
              </a:rPr>
              <a:t> (Eds.), </a:t>
            </a:r>
            <a:r>
              <a:rPr lang="en-US" sz="1000" i="1" dirty="0">
                <a:latin typeface="Arial" pitchFamily="34" charset="0"/>
              </a:rPr>
              <a:t>Crime: public policies for crime control, 2</a:t>
            </a:r>
            <a:r>
              <a:rPr lang="en-US" sz="1000" i="1" baseline="30000" dirty="0">
                <a:latin typeface="Arial" pitchFamily="34" charset="0"/>
              </a:rPr>
              <a:t>nd</a:t>
            </a:r>
            <a:r>
              <a:rPr lang="en-US" sz="1000" i="1" dirty="0">
                <a:latin typeface="Arial" pitchFamily="34" charset="0"/>
              </a:rPr>
              <a:t> ed. </a:t>
            </a:r>
            <a:r>
              <a:rPr lang="en-US" sz="1000" dirty="0">
                <a:latin typeface="Arial" pitchFamily="34" charset="0"/>
              </a:rPr>
              <a:t>Oakland, CA: ICS Press, pp. 253-289. D. Andrews &amp; J. </a:t>
            </a:r>
            <a:r>
              <a:rPr lang="en-US" sz="1000" dirty="0" err="1">
                <a:latin typeface="Arial" pitchFamily="34" charset="0"/>
              </a:rPr>
              <a:t>Bonta</a:t>
            </a:r>
            <a:r>
              <a:rPr lang="en-US" sz="1000" dirty="0">
                <a:latin typeface="Arial" pitchFamily="34" charset="0"/>
              </a:rPr>
              <a:t> (2006). The psychology of criminal conduct, 4</a:t>
            </a:r>
            <a:r>
              <a:rPr lang="en-US" sz="1000" baseline="30000" dirty="0">
                <a:latin typeface="Arial" pitchFamily="34" charset="0"/>
              </a:rPr>
              <a:t>th</a:t>
            </a:r>
            <a:r>
              <a:rPr lang="en-US" sz="1000" dirty="0">
                <a:latin typeface="Arial" pitchFamily="34" charset="0"/>
              </a:rPr>
              <a:t> ed. Cincinnati, OH: Anderson Publishing.</a:t>
            </a:r>
            <a:endParaRPr lang="en-US" sz="1000" dirty="0">
              <a:latin typeface="Arial" pitchFamily="34" charset="0"/>
              <a:cs typeface="Arial" pitchFamily="34" charset="0"/>
            </a:endParaRPr>
          </a:p>
          <a:p>
            <a:pPr>
              <a:defRPr/>
            </a:pPr>
            <a:endParaRPr lang="en-US" altLang="en-US" dirty="0">
              <a:solidFill>
                <a:srgbClr val="000000"/>
              </a:solidFill>
              <a:latin typeface="Arial" panose="020B0604020202020204" pitchFamily="34" charset="0"/>
            </a:endParaRPr>
          </a:p>
          <a:p>
            <a:pPr>
              <a:defRPr/>
            </a:pPr>
            <a:r>
              <a:rPr lang="en-US" altLang="en-US" dirty="0">
                <a:solidFill>
                  <a:srgbClr val="000000"/>
                </a:solidFill>
                <a:latin typeface="Arial" panose="020B0604020202020204" pitchFamily="34" charset="0"/>
              </a:rPr>
              <a:t>This research is consistent with other research finding that a “balanced” approach to parole/probation supervision is more effective in reducing the incidence of re-arrest and revocations than either a purely “law enforcement” type approach at one extreme or “social worker” type approach at the other. A law enforcement approach results in a greater number of found technical violations, but also in higher re-arrest and revocation rates as well. A social worker approach results in fewer technical violations but also in higher recidivism and revocation rates than the balanced approach. </a:t>
            </a:r>
          </a:p>
          <a:p>
            <a:pPr>
              <a:defRPr/>
            </a:pPr>
            <a:r>
              <a:rPr lang="en-US" altLang="en-US" sz="1000" dirty="0">
                <a:solidFill>
                  <a:srgbClr val="000000"/>
                </a:solidFill>
                <a:latin typeface="Arial" panose="020B0604020202020204" pitchFamily="34" charset="0"/>
              </a:rPr>
              <a:t>See, e.g., M. </a:t>
            </a:r>
            <a:r>
              <a:rPr lang="en-US" altLang="en-US" sz="1000" dirty="0" err="1">
                <a:solidFill>
                  <a:srgbClr val="000000"/>
                </a:solidFill>
                <a:latin typeface="Arial" panose="020B0604020202020204" pitchFamily="34" charset="0"/>
              </a:rPr>
              <a:t>Paparozzi</a:t>
            </a:r>
            <a:r>
              <a:rPr lang="en-US" altLang="en-US" sz="1000" dirty="0">
                <a:solidFill>
                  <a:srgbClr val="000000"/>
                </a:solidFill>
                <a:latin typeface="Arial" panose="020B0604020202020204" pitchFamily="34" charset="0"/>
              </a:rPr>
              <a:t> &amp; P. </a:t>
            </a:r>
            <a:r>
              <a:rPr lang="en-US" altLang="en-US" sz="1000" dirty="0" err="1">
                <a:solidFill>
                  <a:srgbClr val="000000"/>
                </a:solidFill>
                <a:latin typeface="Arial" panose="020B0604020202020204" pitchFamily="34" charset="0"/>
              </a:rPr>
              <a:t>Gendreau</a:t>
            </a:r>
            <a:r>
              <a:rPr lang="en-US" altLang="en-US" sz="1000" dirty="0">
                <a:solidFill>
                  <a:srgbClr val="000000"/>
                </a:solidFill>
                <a:latin typeface="Arial" panose="020B0604020202020204" pitchFamily="34" charset="0"/>
              </a:rPr>
              <a:t> (2005). An intensive supervision program that worked: service delivery, professional orientation, and organizational supportiveness. </a:t>
            </a:r>
            <a:r>
              <a:rPr lang="en-US" altLang="en-US" sz="1000" i="1" dirty="0">
                <a:solidFill>
                  <a:srgbClr val="000000"/>
                </a:solidFill>
                <a:latin typeface="Arial" panose="020B0604020202020204" pitchFamily="34" charset="0"/>
              </a:rPr>
              <a:t>The Prison Journal, 85(4): </a:t>
            </a:r>
            <a:r>
              <a:rPr lang="en-US" altLang="en-US" sz="1000" dirty="0">
                <a:solidFill>
                  <a:srgbClr val="000000"/>
                </a:solidFill>
                <a:latin typeface="Arial" panose="020B0604020202020204" pitchFamily="34" charset="0"/>
              </a:rPr>
              <a:t>445-466. C. </a:t>
            </a:r>
            <a:r>
              <a:rPr lang="en-US" altLang="en-US" sz="1000" dirty="0" err="1">
                <a:solidFill>
                  <a:srgbClr val="000000"/>
                </a:solidFill>
                <a:latin typeface="Arial" panose="020B0604020202020204" pitchFamily="34" charset="0"/>
              </a:rPr>
              <a:t>Klockars</a:t>
            </a:r>
            <a:r>
              <a:rPr lang="en-US" altLang="en-US" sz="1000" dirty="0">
                <a:solidFill>
                  <a:srgbClr val="000000"/>
                </a:solidFill>
                <a:latin typeface="Arial" panose="020B0604020202020204" pitchFamily="34" charset="0"/>
              </a:rPr>
              <a:t> (1972). A theory of probation supervision. </a:t>
            </a:r>
            <a:r>
              <a:rPr lang="en-US" altLang="en-US" sz="1000" i="1" dirty="0">
                <a:solidFill>
                  <a:srgbClr val="000000"/>
                </a:solidFill>
                <a:latin typeface="Arial" panose="020B0604020202020204" pitchFamily="34" charset="0"/>
              </a:rPr>
              <a:t>Journal of Criminal Law, Criminology, and Police Science, 63(4): </a:t>
            </a:r>
            <a:r>
              <a:rPr lang="en-US" altLang="en-US" sz="1000" dirty="0">
                <a:solidFill>
                  <a:srgbClr val="000000"/>
                </a:solidFill>
                <a:latin typeface="Arial" panose="020B0604020202020204" pitchFamily="34" charset="0"/>
              </a:rPr>
              <a:t>550-557. </a:t>
            </a:r>
          </a:p>
          <a:p>
            <a:pPr>
              <a:defRPr/>
            </a:pPr>
            <a:endParaRPr lang="en-US" altLang="en-US" dirty="0">
              <a:solidFill>
                <a:srgbClr val="000000"/>
              </a:solidFill>
              <a:latin typeface="Arial" panose="020B0604020202020204" pitchFamily="34" charset="0"/>
            </a:endParaRPr>
          </a:p>
          <a:p>
            <a:pPr>
              <a:defRPr/>
            </a:pPr>
            <a:r>
              <a:rPr lang="en-US" altLang="en-US" dirty="0">
                <a:solidFill>
                  <a:srgbClr val="000000"/>
                </a:solidFill>
                <a:latin typeface="Arial" panose="020B0604020202020204" pitchFamily="34" charset="0"/>
              </a:rPr>
              <a:t>More recent research by Jennifer </a:t>
            </a:r>
            <a:r>
              <a:rPr lang="en-US" altLang="en-US" dirty="0" err="1">
                <a:solidFill>
                  <a:srgbClr val="000000"/>
                </a:solidFill>
                <a:latin typeface="Arial" panose="020B0604020202020204" pitchFamily="34" charset="0"/>
              </a:rPr>
              <a:t>Skeem</a:t>
            </a:r>
            <a:r>
              <a:rPr lang="en-US" altLang="en-US" dirty="0">
                <a:solidFill>
                  <a:srgbClr val="000000"/>
                </a:solidFill>
                <a:latin typeface="Arial" panose="020B0604020202020204" pitchFamily="34" charset="0"/>
              </a:rPr>
              <a:t> &amp; others has also found that a high-quality, dual-role relationship characterized by a firm, fair &amp; caring relationship on the part of supervising parole officers, as contrasted with confrontational approaches resulting in parolee resistance, significantly reduced the risk of re-arrest among parolees even taking into account the parolees’ problematic personality traits and risk levels. </a:t>
            </a:r>
          </a:p>
          <a:p>
            <a:pPr>
              <a:defRPr/>
            </a:pPr>
            <a:r>
              <a:rPr lang="en-US" altLang="en-US" sz="1000" dirty="0">
                <a:solidFill>
                  <a:srgbClr val="000000"/>
                </a:solidFill>
                <a:latin typeface="Arial" panose="020B0604020202020204" pitchFamily="34" charset="0"/>
              </a:rPr>
              <a:t>P. </a:t>
            </a:r>
            <a:r>
              <a:rPr lang="en-US" altLang="en-US" sz="1000" dirty="0" err="1">
                <a:solidFill>
                  <a:srgbClr val="000000"/>
                </a:solidFill>
                <a:latin typeface="Arial" panose="020B0604020202020204" pitchFamily="34" charset="0"/>
              </a:rPr>
              <a:t>Kennealy</a:t>
            </a:r>
            <a:r>
              <a:rPr lang="en-US" altLang="en-US" sz="1000" dirty="0">
                <a:solidFill>
                  <a:srgbClr val="000000"/>
                </a:solidFill>
                <a:latin typeface="Arial" panose="020B0604020202020204" pitchFamily="34" charset="0"/>
              </a:rPr>
              <a:t>, J. </a:t>
            </a:r>
            <a:r>
              <a:rPr lang="en-US" altLang="en-US" sz="1000" dirty="0" err="1">
                <a:solidFill>
                  <a:srgbClr val="000000"/>
                </a:solidFill>
                <a:latin typeface="Arial" panose="020B0604020202020204" pitchFamily="34" charset="0"/>
              </a:rPr>
              <a:t>Skeem</a:t>
            </a:r>
            <a:r>
              <a:rPr lang="en-US" altLang="en-US" sz="1000" dirty="0">
                <a:solidFill>
                  <a:srgbClr val="000000"/>
                </a:solidFill>
                <a:latin typeface="Arial" panose="020B0604020202020204" pitchFamily="34" charset="0"/>
              </a:rPr>
              <a:t>, &amp; S. </a:t>
            </a:r>
            <a:r>
              <a:rPr lang="en-US" altLang="en-US" sz="1000" dirty="0" err="1">
                <a:solidFill>
                  <a:srgbClr val="000000"/>
                </a:solidFill>
                <a:latin typeface="Arial" panose="020B0604020202020204" pitchFamily="34" charset="0"/>
              </a:rPr>
              <a:t>Manchak</a:t>
            </a:r>
            <a:r>
              <a:rPr lang="en-US" altLang="en-US" sz="1000" dirty="0">
                <a:solidFill>
                  <a:srgbClr val="000000"/>
                </a:solidFill>
                <a:latin typeface="Arial" panose="020B0604020202020204" pitchFamily="34" charset="0"/>
              </a:rPr>
              <a:t> (2014). Relationship quality and supervision failure: Firm, fair, and caring officer-person relationships protect against supervision failure. Perspectives, 38(2), available at</a:t>
            </a:r>
            <a:r>
              <a:rPr lang="en-US" altLang="en-US" sz="1000" u="sng" dirty="0">
                <a:solidFill>
                  <a:schemeClr val="accent6"/>
                </a:solidFill>
                <a:latin typeface="Arial" panose="020B0604020202020204" pitchFamily="34" charset="0"/>
              </a:rPr>
              <a:t> http://risk-resilience.berkeley.edu/sites/default/files/attachments/projects/perspectives_manchakkennealyskeem_2014.pdf</a:t>
            </a:r>
            <a:r>
              <a:rPr lang="en-US" altLang="en-US" sz="1000" dirty="0">
                <a:solidFill>
                  <a:srgbClr val="000000"/>
                </a:solidFill>
                <a:latin typeface="Arial" panose="020B0604020202020204" pitchFamily="34" charset="0"/>
              </a:rPr>
              <a:t>. </a:t>
            </a:r>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0D306AA3-10A0-C244-9619-7588A005280B}" type="slidenum">
              <a:rPr lang="en-US" smtClean="0"/>
              <a:t>22</a:t>
            </a:fld>
            <a:endParaRPr lang="en-US"/>
          </a:p>
        </p:txBody>
      </p:sp>
    </p:spTree>
    <p:extLst>
      <p:ext uri="{BB962C8B-B14F-4D97-AF65-F5344CB8AC3E}">
        <p14:creationId xmlns:p14="http://schemas.microsoft.com/office/powerpoint/2010/main" val="938854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WA state quasi-experimental (before/after) study found a small reduction in felony recidivism (from 18.0% to 15.6%) over </a:t>
            </a:r>
            <a:r>
              <a:rPr lang="en-US" u="sng" dirty="0"/>
              <a:t>an initial </a:t>
            </a:r>
            <a:r>
              <a:rPr lang="en-US" dirty="0"/>
              <a:t>supervision period of 12 months . (Hamilton, et. al. (2016)) 2 major randomized trials of five other HOPE-type programs found no significant recidivism reduction effect. (O’Connell, </a:t>
            </a:r>
            <a:r>
              <a:rPr lang="en-US" dirty="0" err="1"/>
              <a:t>et.al</a:t>
            </a:r>
            <a:r>
              <a:rPr lang="en-US" dirty="0"/>
              <a:t>. &amp; Latimore, </a:t>
            </a:r>
            <a:r>
              <a:rPr lang="en-US" dirty="0" err="1"/>
              <a:t>et.al</a:t>
            </a:r>
            <a:r>
              <a:rPr lang="en-US" dirty="0"/>
              <a:t>. (2016)) </a:t>
            </a:r>
          </a:p>
          <a:p>
            <a:r>
              <a:rPr lang="en-US" dirty="0"/>
              <a:t>Three prominent researchers combined the data from seven HOPE-type research programs into one data base and found an overall effect size of .07 (.038 for non-drug offenses, and .033 for programs other than the original HOPE program), and concluded that HOPE is not an EB program (“we know of no instance in criminological history where a mean effect size of .07 for a correctional intervention has been paraded as anything other than weak”) (Cullen, </a:t>
            </a:r>
            <a:r>
              <a:rPr lang="en-US" dirty="0" err="1"/>
              <a:t>et.al</a:t>
            </a:r>
            <a:r>
              <a:rPr lang="en-US" dirty="0"/>
              <a:t>. (2016)) </a:t>
            </a:r>
          </a:p>
          <a:p>
            <a:r>
              <a:rPr lang="en-US" dirty="0"/>
              <a:t>Angela Hawken and Mark Kleiman, two of the primary HOPE researchers, have also separately questioned whether </a:t>
            </a:r>
            <a:r>
              <a:rPr lang="en-US" u="sng" dirty="0"/>
              <a:t>incarceration</a:t>
            </a:r>
            <a:r>
              <a:rPr lang="en-US" dirty="0"/>
              <a:t> is an appropriate initial sanction for a technical violation. Hawken, e.g., has written that “We know of no empirical basis for considering jail days an optimal response under an SCF approach….” (Hawken 2016; Kleiman) </a:t>
            </a:r>
          </a:p>
          <a:p>
            <a:r>
              <a:rPr lang="en-US" dirty="0"/>
              <a:t>Researchers have also pointed out that rewards are more effective &amp; have longer impacts than sanctions. (e.g., Oleson 2016)  </a:t>
            </a:r>
          </a:p>
          <a:p>
            <a:endParaRPr lang="en-US" dirty="0"/>
          </a:p>
          <a:p>
            <a:r>
              <a:rPr lang="en-US" dirty="0"/>
              <a:t>Articles cited above are included in two collections of HOPE research articles: 1. </a:t>
            </a:r>
            <a:r>
              <a:rPr lang="en-US" u="sng" dirty="0"/>
              <a:t>Federal Probation,</a:t>
            </a:r>
            <a:r>
              <a:rPr lang="en-US" dirty="0"/>
              <a:t> September 2014; 2. “The HOPE Collection”, </a:t>
            </a:r>
            <a:r>
              <a:rPr lang="en-US" u="sng" dirty="0"/>
              <a:t>Criminology &amp; Public Policy</a:t>
            </a:r>
            <a:r>
              <a:rPr lang="en-US" dirty="0"/>
              <a:t>, vol. 15, Issue 4, November 2016. </a:t>
            </a:r>
          </a:p>
        </p:txBody>
      </p:sp>
      <p:sp>
        <p:nvSpPr>
          <p:cNvPr id="4" name="Slide Number Placeholder 3"/>
          <p:cNvSpPr>
            <a:spLocks noGrp="1"/>
          </p:cNvSpPr>
          <p:nvPr>
            <p:ph type="sldNum" sz="quarter" idx="10"/>
          </p:nvPr>
        </p:nvSpPr>
        <p:spPr/>
        <p:txBody>
          <a:bodyPr/>
          <a:lstStyle/>
          <a:p>
            <a:fld id="{0D306AA3-10A0-C244-9619-7588A005280B}" type="slidenum">
              <a:rPr lang="en-US" smtClean="0"/>
              <a:t>23</a:t>
            </a:fld>
            <a:endParaRPr lang="en-US"/>
          </a:p>
        </p:txBody>
      </p:sp>
    </p:spTree>
    <p:extLst>
      <p:ext uri="{BB962C8B-B14F-4D97-AF65-F5344CB8AC3E}">
        <p14:creationId xmlns:p14="http://schemas.microsoft.com/office/powerpoint/2010/main" val="4004493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Arial" pitchFamily="34" charset="0"/>
              </a:rPr>
              <a:t>Behavioral strategies also involve skill-building. Individuals must have the </a:t>
            </a:r>
            <a:r>
              <a:rPr lang="en-US" u="sng" dirty="0">
                <a:latin typeface="Arial" pitchFamily="34" charset="0"/>
              </a:rPr>
              <a:t>ability</a:t>
            </a:r>
            <a:r>
              <a:rPr lang="en-US" dirty="0">
                <a:latin typeface="Arial" pitchFamily="34" charset="0"/>
              </a:rPr>
              <a:t> to do the right thing; judges cannot merely scare, punish, educate or challenge persons into doing the right thing. Some persons convicted of crime do not understand how to accomplish basic tasks such as setting an alarm clock to make sure they get up on time for a meeting with their parole officer (“no one woke me up”). These skills can be taught through: </a:t>
            </a:r>
          </a:p>
          <a:p>
            <a:pPr marL="242922" indent="-242922">
              <a:buFont typeface="Wingdings" pitchFamily="2" charset="2"/>
              <a:buChar char="§"/>
              <a:defRPr/>
            </a:pPr>
            <a:r>
              <a:rPr lang="en-US" b="1" dirty="0">
                <a:latin typeface="Arial" pitchFamily="34" charset="0"/>
              </a:rPr>
              <a:t>Modeling</a:t>
            </a:r>
            <a:r>
              <a:rPr lang="en-US" dirty="0">
                <a:latin typeface="Arial" pitchFamily="34" charset="0"/>
              </a:rPr>
              <a:t>. Convicted persons are more likely to learn from someone when they relate to and respect that person. When a person held in high regard models the expected behavior, the modeling has a much larger impact on convicted persons than when modeled by someone else.</a:t>
            </a:r>
            <a:r>
              <a:rPr lang="en-US" b="1" dirty="0">
                <a:latin typeface="Arial" pitchFamily="34" charset="0"/>
              </a:rPr>
              <a:t> </a:t>
            </a:r>
            <a:endParaRPr lang="en-US" dirty="0">
              <a:latin typeface="Arial" pitchFamily="34" charset="0"/>
            </a:endParaRPr>
          </a:p>
          <a:p>
            <a:pPr marL="242922" indent="-242922">
              <a:buFont typeface="Wingdings" pitchFamily="2" charset="2"/>
              <a:buChar char="§"/>
              <a:defRPr/>
            </a:pPr>
            <a:r>
              <a:rPr lang="en-US" b="1" dirty="0">
                <a:latin typeface="Arial" pitchFamily="34" charset="0"/>
              </a:rPr>
              <a:t>Demonstration. </a:t>
            </a:r>
            <a:r>
              <a:rPr lang="en-US" dirty="0">
                <a:latin typeface="Arial" pitchFamily="34" charset="0"/>
              </a:rPr>
              <a:t>When staff demonstrates appropriate behavior, greater learning occurs then when it is “just talk.” When the person then demonstrates the same behavior, even more learning occurs. </a:t>
            </a:r>
          </a:p>
          <a:p>
            <a:pPr marL="242922" indent="-242922">
              <a:buFont typeface="Wingdings" pitchFamily="2" charset="2"/>
              <a:buChar char="§"/>
              <a:defRPr/>
            </a:pPr>
            <a:r>
              <a:rPr lang="en-US" b="1" dirty="0">
                <a:latin typeface="Arial" pitchFamily="34" charset="0"/>
              </a:rPr>
              <a:t>Role-Playing</a:t>
            </a:r>
            <a:r>
              <a:rPr lang="en-US" dirty="0">
                <a:latin typeface="Arial" pitchFamily="34" charset="0"/>
              </a:rPr>
              <a:t>. To demonstrate real life situations, practitioners must be prepared to role play by setting up opportunities for practice—both in group settings and in the community. </a:t>
            </a:r>
          </a:p>
          <a:p>
            <a:pPr marL="242922" indent="-242922">
              <a:buFont typeface="Wingdings" pitchFamily="2" charset="2"/>
              <a:buChar char="§"/>
              <a:defRPr/>
            </a:pPr>
            <a:r>
              <a:rPr lang="en-US" b="1" dirty="0">
                <a:latin typeface="Arial" pitchFamily="34" charset="0"/>
              </a:rPr>
              <a:t>Feedback</a:t>
            </a:r>
            <a:r>
              <a:rPr lang="en-US" dirty="0">
                <a:latin typeface="Arial" pitchFamily="34" charset="0"/>
              </a:rPr>
              <a:t>. Feedback should be immediate, with corrective coaching provided. (See for example, </a:t>
            </a:r>
            <a:r>
              <a:rPr lang="en-US" cap="small" dirty="0">
                <a:latin typeface="Arial" pitchFamily="34" charset="0"/>
              </a:rPr>
              <a:t>D.A. Andrews &amp; James </a:t>
            </a:r>
            <a:r>
              <a:rPr lang="en-US" cap="small" dirty="0" err="1">
                <a:latin typeface="Arial" pitchFamily="34" charset="0"/>
              </a:rPr>
              <a:t>Bonta</a:t>
            </a:r>
            <a:r>
              <a:rPr lang="en-US" cap="small" dirty="0">
                <a:latin typeface="Arial" pitchFamily="34" charset="0"/>
              </a:rPr>
              <a:t>, The Psychology of Criminal Conduct 351-354 </a:t>
            </a:r>
            <a:r>
              <a:rPr lang="en-US" dirty="0"/>
              <a:t>(4</a:t>
            </a:r>
            <a:r>
              <a:rPr lang="en-US" baseline="30000" dirty="0"/>
              <a:t>th</a:t>
            </a:r>
            <a:r>
              <a:rPr lang="en-US" dirty="0"/>
              <a:t> ed., Anderson Publishing 2006).)</a:t>
            </a:r>
            <a:endParaRPr lang="en-US" dirty="0">
              <a:latin typeface="Arial" pitchFamily="34" charset="0"/>
            </a:endParaRPr>
          </a:p>
          <a:p>
            <a:pPr marL="242922" indent="-242922">
              <a:buFont typeface="Wingdings" pitchFamily="2" charset="2"/>
              <a:buChar char="§"/>
              <a:defRPr/>
            </a:pPr>
            <a:r>
              <a:rPr lang="en-US" b="1" dirty="0">
                <a:latin typeface="Arial" pitchFamily="34" charset="0"/>
              </a:rPr>
              <a:t>Skill Practice  </a:t>
            </a:r>
            <a:r>
              <a:rPr lang="en-US" dirty="0">
                <a:latin typeface="Arial" pitchFamily="34" charset="0"/>
              </a:rPr>
              <a:t>(See short skill-building demonstration video available through NCSC)</a:t>
            </a:r>
          </a:p>
        </p:txBody>
      </p:sp>
      <p:sp>
        <p:nvSpPr>
          <p:cNvPr id="4" name="Slide Number Placeholder 3"/>
          <p:cNvSpPr>
            <a:spLocks noGrp="1"/>
          </p:cNvSpPr>
          <p:nvPr>
            <p:ph type="sldNum" sz="quarter" idx="10"/>
          </p:nvPr>
        </p:nvSpPr>
        <p:spPr/>
        <p:txBody>
          <a:bodyPr/>
          <a:lstStyle/>
          <a:p>
            <a:fld id="{0D306AA3-10A0-C244-9619-7588A005280B}" type="slidenum">
              <a:rPr lang="en-US" smtClean="0"/>
              <a:t>24</a:t>
            </a:fld>
            <a:endParaRPr lang="en-US"/>
          </a:p>
        </p:txBody>
      </p:sp>
    </p:spTree>
    <p:extLst>
      <p:ext uri="{BB962C8B-B14F-4D97-AF65-F5344CB8AC3E}">
        <p14:creationId xmlns:p14="http://schemas.microsoft.com/office/powerpoint/2010/main" val="2827682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Clr>
                <a:schemeClr val="tx1"/>
              </a:buClr>
              <a:defRPr/>
            </a:pPr>
            <a:r>
              <a:rPr lang="en-US" dirty="0">
                <a:latin typeface="Arial" pitchFamily="34" charset="0"/>
              </a:rPr>
              <a:t>This meta-analysis, based on 374 tests (“K” in the chart) of the effects of judicial and correctional interventions on recidivism, shows nearly a six-fold reduction in recidivism when a behavioral approach is used. (The authors define behavioral approaches as including “behavioral/social learning/cognitive behavioral” approaches.) A behavioral approach requires persons to practice the skills they acquire in treatment and relies on strategies such as modeling/demonstrating a skill, reinforcement for appropriate behavior, role playing, graduated practice of skills, and extinction of inappropriate behavior.</a:t>
            </a:r>
          </a:p>
          <a:p>
            <a:pPr>
              <a:lnSpc>
                <a:spcPct val="90000"/>
              </a:lnSpc>
              <a:buClr>
                <a:schemeClr val="tx1"/>
              </a:buClr>
              <a:defRPr/>
            </a:pPr>
            <a:endParaRPr lang="en-US" dirty="0">
              <a:latin typeface="Arial" pitchFamily="34" charset="0"/>
            </a:endParaRPr>
          </a:p>
          <a:p>
            <a:pPr>
              <a:defRPr/>
            </a:pPr>
            <a:r>
              <a:rPr lang="en-US" dirty="0">
                <a:latin typeface="Arial" pitchFamily="34" charset="0"/>
                <a:cs typeface="Arial" pitchFamily="34" charset="0"/>
              </a:rPr>
              <a:t>Source: D.A. </a:t>
            </a:r>
            <a:r>
              <a:rPr lang="en-US" cap="small" dirty="0">
                <a:latin typeface="Arial" pitchFamily="34" charset="0"/>
                <a:cs typeface="Arial" pitchFamily="34" charset="0"/>
              </a:rPr>
              <a:t>Andrews &amp; James </a:t>
            </a:r>
            <a:r>
              <a:rPr lang="en-US" cap="small" dirty="0" err="1">
                <a:latin typeface="Arial" pitchFamily="34" charset="0"/>
                <a:cs typeface="Arial" pitchFamily="34" charset="0"/>
              </a:rPr>
              <a:t>Bonta</a:t>
            </a:r>
            <a:r>
              <a:rPr lang="en-US" cap="small" dirty="0">
                <a:latin typeface="Arial" pitchFamily="34" charset="0"/>
                <a:cs typeface="Arial" pitchFamily="34" charset="0"/>
              </a:rPr>
              <a:t>, The Psychology of Criminal Conduct, 4</a:t>
            </a:r>
            <a:r>
              <a:rPr lang="en-US" cap="small" baseline="30000" dirty="0">
                <a:latin typeface="Arial" pitchFamily="34" charset="0"/>
                <a:cs typeface="Arial" pitchFamily="34" charset="0"/>
              </a:rPr>
              <a:t>th</a:t>
            </a:r>
            <a:r>
              <a:rPr lang="en-US" cap="small" dirty="0">
                <a:latin typeface="Arial" pitchFamily="34" charset="0"/>
                <a:cs typeface="Arial" pitchFamily="34" charset="0"/>
              </a:rPr>
              <a:t> ed. 337 (</a:t>
            </a:r>
            <a:r>
              <a:rPr lang="en-US" dirty="0">
                <a:latin typeface="Arial" pitchFamily="34" charset="0"/>
                <a:cs typeface="Arial" pitchFamily="34" charset="0"/>
              </a:rPr>
              <a:t>Anderson Publishing, 2006).</a:t>
            </a:r>
          </a:p>
        </p:txBody>
      </p:sp>
      <p:sp>
        <p:nvSpPr>
          <p:cNvPr id="4" name="Slide Number Placeholder 3"/>
          <p:cNvSpPr>
            <a:spLocks noGrp="1"/>
          </p:cNvSpPr>
          <p:nvPr>
            <p:ph type="sldNum" sz="quarter" idx="10"/>
          </p:nvPr>
        </p:nvSpPr>
        <p:spPr/>
        <p:txBody>
          <a:bodyPr/>
          <a:lstStyle/>
          <a:p>
            <a:fld id="{0D306AA3-10A0-C244-9619-7588A005280B}" type="slidenum">
              <a:rPr lang="en-US" smtClean="0"/>
              <a:t>25</a:t>
            </a:fld>
            <a:endParaRPr lang="en-US"/>
          </a:p>
        </p:txBody>
      </p:sp>
    </p:spTree>
    <p:extLst>
      <p:ext uri="{BB962C8B-B14F-4D97-AF65-F5344CB8AC3E}">
        <p14:creationId xmlns:p14="http://schemas.microsoft.com/office/powerpoint/2010/main" val="6506214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rPr>
              <a:t>In implementing behavioral approaches to change a person’s behaviors one must also address the beliefs and attitudes that underlie those behaviors.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This schematic demonstrates the issue. The behavior is the visible part that all can see, but underneath that behavior are thoughts and feelings of which others and even the participant may or may not be aware until after the behavior occurs. Beneath the thoughts and feelings is an underlying cognitive structure or belief system that lays even deeper in the subconscious. </a:t>
            </a:r>
          </a:p>
        </p:txBody>
      </p:sp>
      <p:sp>
        <p:nvSpPr>
          <p:cNvPr id="4" name="Slide Number Placeholder 3"/>
          <p:cNvSpPr>
            <a:spLocks noGrp="1"/>
          </p:cNvSpPr>
          <p:nvPr>
            <p:ph type="sldNum" sz="quarter" idx="10"/>
          </p:nvPr>
        </p:nvSpPr>
        <p:spPr/>
        <p:txBody>
          <a:bodyPr/>
          <a:lstStyle/>
          <a:p>
            <a:fld id="{0D306AA3-10A0-C244-9619-7588A005280B}" type="slidenum">
              <a:rPr lang="en-US" smtClean="0"/>
              <a:t>26</a:t>
            </a:fld>
            <a:endParaRPr lang="en-US"/>
          </a:p>
        </p:txBody>
      </p:sp>
    </p:spTree>
    <p:extLst>
      <p:ext uri="{BB962C8B-B14F-4D97-AF65-F5344CB8AC3E}">
        <p14:creationId xmlns:p14="http://schemas.microsoft.com/office/powerpoint/2010/main" val="35074813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defRPr/>
            </a:pPr>
            <a:r>
              <a:rPr lang="en-US" dirty="0">
                <a:latin typeface="Arial" panose="020B0604020202020204" pitchFamily="34" charset="0"/>
                <a:cs typeface="Arial" panose="020B0604020202020204" pitchFamily="34" charset="0"/>
              </a:rPr>
              <a:t>We turn now to </a:t>
            </a:r>
            <a:r>
              <a:rPr lang="en-US" u="sng" dirty="0">
                <a:latin typeface="Arial" panose="020B0604020202020204" pitchFamily="34" charset="0"/>
                <a:cs typeface="Arial" panose="020B0604020202020204" pitchFamily="34" charset="0"/>
              </a:rPr>
              <a:t>cognitive-</a:t>
            </a:r>
            <a:r>
              <a:rPr lang="en-US" dirty="0">
                <a:latin typeface="Arial" panose="020B0604020202020204" pitchFamily="34" charset="0"/>
                <a:cs typeface="Arial" panose="020B0604020202020204" pitchFamily="34" charset="0"/>
              </a:rPr>
              <a:t>behavioral approaches that recognize that convicted persons’ behaviors are driven in large part by their thoughts, attitudes, beliefs and values, and that in order for such persons to modify their behaviors they must therefore avoid the “thinking errors” that lead to anti-social behaviors. Cognitive programs by themselves only produce a very modest effect size, but programs that use a cognitive-behavioral approach, like Thinking for a Change (T4C), sharply increase the effect size.  Changing only the way a person thinks is not nearly as effective as also providing the skills and abilities that allow the person to behave differently.</a:t>
            </a:r>
          </a:p>
          <a:p>
            <a:pPr marL="176679" indent="-176679">
              <a:buFont typeface="Arial" panose="020B0604020202020204" pitchFamily="34" charset="0"/>
              <a:buChar char="•"/>
              <a:defRPr/>
            </a:pPr>
            <a:r>
              <a:rPr lang="en-US" dirty="0">
                <a:latin typeface="Arial" panose="020B0604020202020204" pitchFamily="34" charset="0"/>
                <a:cs typeface="Arial" panose="020B0604020202020204" pitchFamily="34" charset="0"/>
              </a:rPr>
              <a:t>Analyses also show that cognitive-behavioral programs are more effective than behavioral programs alone. For example, Milkman &amp; </a:t>
            </a:r>
            <a:r>
              <a:rPr lang="en-US" dirty="0" err="1">
                <a:latin typeface="Arial" panose="020B0604020202020204" pitchFamily="34" charset="0"/>
                <a:cs typeface="Arial" panose="020B0604020202020204" pitchFamily="34" charset="0"/>
              </a:rPr>
              <a:t>Wanberg</a:t>
            </a:r>
            <a:r>
              <a:rPr lang="en-US" dirty="0">
                <a:latin typeface="Arial" panose="020B0604020202020204" pitchFamily="34" charset="0"/>
                <a:cs typeface="Arial" panose="020B0604020202020204" pitchFamily="34" charset="0"/>
              </a:rPr>
              <a:t> reviewed the literature on cognitive-behavioral programs and reported:</a:t>
            </a:r>
          </a:p>
          <a:p>
            <a:pPr lvl="1">
              <a:defRPr/>
            </a:pPr>
            <a:r>
              <a:rPr lang="en-US" dirty="0">
                <a:latin typeface="Arial" panose="020B0604020202020204" pitchFamily="34" charset="0"/>
                <a:cs typeface="Arial" panose="020B0604020202020204" pitchFamily="34" charset="0"/>
              </a:rPr>
              <a:t>A meta-analysis of 69 studies covering both behavioral and cognitive-behavioral programs determined that the cognitive-behavioral programs were more effective in reducing recidivism than the behavioral programs (Pearson et al., 2002). The mean reduction in recidivism was about 30 percent. </a:t>
            </a:r>
          </a:p>
          <a:p>
            <a:pPr marL="176679" indent="-176679">
              <a:buFont typeface="Arial" panose="020B0604020202020204" pitchFamily="34" charset="0"/>
              <a:buChar char="•"/>
              <a:defRPr/>
            </a:pPr>
            <a:r>
              <a:rPr lang="en-US" dirty="0">
                <a:latin typeface="Arial" panose="020B0604020202020204" pitchFamily="34" charset="0"/>
                <a:cs typeface="Arial" panose="020B0604020202020204" pitchFamily="34" charset="0"/>
              </a:rPr>
              <a:t>Other meta-analyses of correctional treatment concluded that cognitive-behavioral methods are critical aspects of effective correctional treatment (Andrews et. al., 1990; Losel, 1995). Yet another study similarly determined that the most effective interventions are those that use cognitive-behavioral techniques to improve cognitive functioning (</a:t>
            </a:r>
            <a:r>
              <a:rPr lang="en-US" dirty="0" err="1">
                <a:latin typeface="Arial" panose="020B0604020202020204" pitchFamily="34" charset="0"/>
                <a:cs typeface="Arial" panose="020B0604020202020204" pitchFamily="34" charset="0"/>
              </a:rPr>
              <a:t>Gendreau</a:t>
            </a:r>
            <a:r>
              <a:rPr lang="en-US" dirty="0">
                <a:latin typeface="Arial" panose="020B0604020202020204" pitchFamily="34" charset="0"/>
                <a:cs typeface="Arial" panose="020B0604020202020204" pitchFamily="34" charset="0"/>
              </a:rPr>
              <a:t> and Andrews, 1990).</a:t>
            </a:r>
            <a:r>
              <a:rPr lang="en-US" cap="small" dirty="0">
                <a:latin typeface="Arial" panose="020B0604020202020204" pitchFamily="34" charset="0"/>
                <a:cs typeface="Arial" panose="020B0604020202020204" pitchFamily="34" charset="0"/>
              </a:rPr>
              <a:t>H. Milkman &amp; K. </a:t>
            </a:r>
            <a:r>
              <a:rPr lang="en-US" cap="small" dirty="0" err="1">
                <a:latin typeface="Arial" panose="020B0604020202020204" pitchFamily="34" charset="0"/>
                <a:cs typeface="Arial" panose="020B0604020202020204" pitchFamily="34" charset="0"/>
              </a:rPr>
              <a:t>Wanberg</a:t>
            </a:r>
            <a:r>
              <a:rPr lang="en-US" cap="small" dirty="0">
                <a:latin typeface="Arial" panose="020B0604020202020204" pitchFamily="34" charset="0"/>
                <a:cs typeface="Arial" panose="020B0604020202020204" pitchFamily="34" charset="0"/>
              </a:rPr>
              <a:t>, Cognitive-behavioral Treatment: A Review and Discussion for Corrections Professionals, P. 36 </a:t>
            </a:r>
            <a:r>
              <a:rPr lang="en-US" dirty="0">
                <a:latin typeface="Arial" panose="020B0604020202020204" pitchFamily="34" charset="0"/>
                <a:cs typeface="Arial" panose="020B0604020202020204" pitchFamily="34" charset="0"/>
              </a:rPr>
              <a:t>(National Institute of Corrections 2007). </a:t>
            </a:r>
          </a:p>
          <a:p>
            <a:pPr marL="176679" indent="-176679">
              <a:buFont typeface="Arial" panose="020B0604020202020204" pitchFamily="34" charset="0"/>
              <a:buChar char="•"/>
              <a:defRPr/>
            </a:pPr>
            <a:r>
              <a:rPr lang="en-US" dirty="0">
                <a:latin typeface="Arial" panose="020B0604020202020204" pitchFamily="34" charset="0"/>
                <a:cs typeface="Arial" panose="020B0604020202020204" pitchFamily="34" charset="0"/>
              </a:rPr>
              <a:t>The graph above depicts the results of a study in Tippecanoe County, Indiana. The jurisdiction implemented a T4C program consisting of 22 lesson plans taught over 32 hours and delivered across 11 weeks. (T4C was developed by and is available for free from the National Institute of Corrections.) </a:t>
            </a:r>
            <a:r>
              <a:rPr lang="en-US" dirty="0">
                <a:solidFill>
                  <a:srgbClr val="000000"/>
                </a:solidFill>
                <a:latin typeface="Arial" panose="020B0604020202020204" pitchFamily="34" charset="0"/>
                <a:cs typeface="Arial" panose="020B0604020202020204" pitchFamily="34" charset="0"/>
              </a:rPr>
              <a:t>The r</a:t>
            </a:r>
            <a:r>
              <a:rPr lang="en-US" dirty="0">
                <a:solidFill>
                  <a:srgbClr val="000000"/>
                </a:solidFill>
                <a:effectLst>
                  <a:outerShdw blurRad="38100" dist="38100" dir="2700000" algn="tl">
                    <a:srgbClr val="C0C0C0"/>
                  </a:outerShdw>
                </a:effectLst>
                <a:latin typeface="Arial" panose="020B0604020202020204" pitchFamily="34" charset="0"/>
                <a:cs typeface="Arial" panose="020B0604020202020204" pitchFamily="34" charset="0"/>
              </a:rPr>
              <a:t>ecidivism rates are adjusted for risk, gender, race, age, and time at risk, and show that those probationers who participated in T4C recidivated at a rate 28% less than probationers not participating in T4C, and T4C participants who successfully completed the program recidivated at a rate 50% less than non-participants--</a:t>
            </a:r>
            <a:r>
              <a:rPr lang="en-US" dirty="0">
                <a:latin typeface="Arial" panose="020B0604020202020204" pitchFamily="34" charset="0"/>
                <a:cs typeface="Arial" panose="020B0604020202020204" pitchFamily="34" charset="0"/>
              </a:rPr>
              <a:t>reinforcing the importance of  keeping probationers in treatment and encouraging successful completion.</a:t>
            </a:r>
            <a:r>
              <a:rPr lang="en-US" dirty="0">
                <a:solidFill>
                  <a:srgbClr val="00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 T. </a:t>
            </a:r>
            <a:r>
              <a:rPr lang="en-US" dirty="0" err="1">
                <a:latin typeface="Arial" panose="020B0604020202020204" pitchFamily="34" charset="0"/>
                <a:cs typeface="Arial" panose="020B0604020202020204" pitchFamily="34" charset="0"/>
              </a:rPr>
              <a:t>Lowenkamp</a:t>
            </a:r>
            <a:r>
              <a:rPr lang="en-US" dirty="0">
                <a:latin typeface="Arial" panose="020B0604020202020204" pitchFamily="34" charset="0"/>
                <a:cs typeface="Arial" panose="020B0604020202020204" pitchFamily="34" charset="0"/>
              </a:rPr>
              <a:t> et al., </a:t>
            </a:r>
            <a:r>
              <a:rPr lang="en-US" i="1" dirty="0">
                <a:latin typeface="Arial" panose="020B0604020202020204" pitchFamily="34" charset="0"/>
                <a:cs typeface="Arial" panose="020B0604020202020204" pitchFamily="34" charset="0"/>
              </a:rPr>
              <a:t>A Quasi-experimental Evaluation of Thinking for a Change: A “Real-world” Application,</a:t>
            </a:r>
            <a:r>
              <a:rPr lang="en-US" dirty="0">
                <a:latin typeface="Arial" panose="020B0604020202020204" pitchFamily="34" charset="0"/>
                <a:cs typeface="Arial" panose="020B0604020202020204" pitchFamily="34" charset="0"/>
              </a:rPr>
              <a:t> 36 </a:t>
            </a:r>
            <a:r>
              <a:rPr lang="en-US" cap="small" dirty="0">
                <a:latin typeface="Arial" panose="020B0604020202020204" pitchFamily="34" charset="0"/>
                <a:cs typeface="Arial" panose="020B0604020202020204" pitchFamily="34" charset="0"/>
              </a:rPr>
              <a:t>Crim. Just. </a:t>
            </a:r>
            <a:r>
              <a:rPr lang="en-US" cap="small" dirty="0" err="1">
                <a:latin typeface="Arial" panose="020B0604020202020204" pitchFamily="34" charset="0"/>
                <a:cs typeface="Arial" panose="020B0604020202020204" pitchFamily="34" charset="0"/>
              </a:rPr>
              <a:t>Behav</a:t>
            </a:r>
            <a:r>
              <a:rPr lang="en-US" cap="small"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137-146 (2009); “Improving the Effectiveness of Correctional Programs Through Research,” PowerPoint presentation by Edward J. </a:t>
            </a:r>
            <a:r>
              <a:rPr lang="en-US" dirty="0" err="1">
                <a:latin typeface="Arial" panose="020B0604020202020204" pitchFamily="34" charset="0"/>
                <a:cs typeface="Arial" panose="020B0604020202020204" pitchFamily="34" charset="0"/>
              </a:rPr>
              <a:t>Latessa</a:t>
            </a:r>
            <a:r>
              <a:rPr lang="en-US" dirty="0">
                <a:latin typeface="Arial" panose="020B0604020202020204" pitchFamily="34" charset="0"/>
                <a:cs typeface="Arial" panose="020B0604020202020204" pitchFamily="34" charset="0"/>
              </a:rPr>
              <a:t>, Ph.D. , Center for Criminal Justice Research, Division of Criminal Justice, University of Cincinnati , available at </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https://www.flintridge.org/newsresources/documents/CrimePreventionCBTPresentation.pdf</a:t>
            </a:r>
            <a:r>
              <a:rPr lang="en-US" sz="1200" u="none"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0D306AA3-10A0-C244-9619-7588A005280B}" type="slidenum">
              <a:rPr lang="en-US" smtClean="0"/>
              <a:t>27</a:t>
            </a:fld>
            <a:endParaRPr lang="en-US"/>
          </a:p>
        </p:txBody>
      </p:sp>
    </p:spTree>
    <p:extLst>
      <p:ext uri="{BB962C8B-B14F-4D97-AF65-F5344CB8AC3E}">
        <p14:creationId xmlns:p14="http://schemas.microsoft.com/office/powerpoint/2010/main" val="2172063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2922" indent="-242922">
              <a:buFontTx/>
              <a:buChar char="•"/>
              <a:defRPr/>
            </a:pPr>
            <a:r>
              <a:rPr lang="en-US" dirty="0">
                <a:latin typeface="Arial" pitchFamily="34" charset="0"/>
              </a:rPr>
              <a:t>Most medium and high risk persons respond best to a cognitive behavioral program. It takes a cluster of criminogenic needs for an individual to become higher risk. A cognitive behavioral approach should be used to address one or more of these needs (especially those top 3 most influential needs).</a:t>
            </a:r>
          </a:p>
          <a:p>
            <a:pPr marL="242922" indent="-242922">
              <a:buFontTx/>
              <a:buChar char="•"/>
              <a:defRPr/>
            </a:pPr>
            <a:r>
              <a:rPr lang="en-US" dirty="0">
                <a:latin typeface="Arial" pitchFamily="34" charset="0"/>
              </a:rPr>
              <a:t>Cognitive behavioral programs address the person’s underlying thinking and attitudes and interrupt underlying anti-social thinking patterns (cognitive restructuring). If the person believes, for example, that everyone commit crimes but that not all get caught, he/she justifies his/her own anti-social acts. As another example, if persons convicted of crime interpret normal social interactions as threatening, they are more likely to respond in defiance or self defense. Restructuring involves an examination of the beliefs that underlie the behavior and a reconsideration of those beliefs. </a:t>
            </a:r>
          </a:p>
          <a:p>
            <a:pPr marL="242922" indent="-242922">
              <a:buFontTx/>
              <a:buChar char="•"/>
              <a:defRPr/>
            </a:pPr>
            <a:r>
              <a:rPr lang="en-US" dirty="0">
                <a:latin typeface="Arial" pitchFamily="34" charset="0"/>
              </a:rPr>
              <a:t>Cognitive programs provide information and assistance to disrupt beliefs that are generally accepted by persons convicted of crime and often unconscious. They may have learned these beliefs early in life and think of them as normal and functional. In reality, they cause emotions and behaviors that lead to trouble. A person accidentally bumped by another person in a crowded space may jump to the conclusion that the other person did it on purpose and is “disrespecting” him. He may think he has to defend his honor. These thoughts can easily lead to anti-social actions (e.g., an angry response leading to assaultive behavior). Cognitive programs are designed to help the person pause and reflect on the incident, replace the thoughts that led to the anti-social behavior with “replacement thoughts” that lead to alternative more pro-social behaviors in response to the situation. </a:t>
            </a:r>
          </a:p>
          <a:p>
            <a:pPr>
              <a:buFont typeface="Arial" pitchFamily="34" charset="0"/>
              <a:buChar char="•"/>
              <a:defRPr/>
            </a:pPr>
            <a:r>
              <a:rPr lang="en-US" dirty="0">
                <a:latin typeface="Arial" pitchFamily="34" charset="0"/>
              </a:rPr>
              <a:t>    Cognitive programs were initially delivered in small group settings of 8-12 persons. Such programs are run by a trained facilitator who uses a manual that has specific modules that are followed in a particular sequence. The lessons require the person to describe his/her beliefs and thoughts, and the participant’s beliefs are examined by other group members. The differences between what the person wants (e.g., a home, job, and people allowing the person to act independently) and the consequences of the person’s behavior are identified, and participants learn how to create replacement thoughts that will lead to other behaviors and more favorable outcomes. </a:t>
            </a:r>
          </a:p>
          <a:p>
            <a:pPr>
              <a:buFont typeface="Arial" pitchFamily="34" charset="0"/>
              <a:buChar char="•"/>
              <a:defRPr/>
            </a:pPr>
            <a:r>
              <a:rPr lang="en-US" dirty="0">
                <a:latin typeface="Arial" pitchFamily="34" charset="0"/>
              </a:rPr>
              <a:t>     Increasingly, supervision officers and treatment providers are being individually trained in the use of CBT in carrying out their respective responsibilities. (E.g., EPICS, STICS, STARR, Carey Guides)   </a:t>
            </a:r>
          </a:p>
          <a:p>
            <a:pPr>
              <a:buFont typeface="Arial" pitchFamily="34" charset="0"/>
              <a:buChar char="•"/>
              <a:defRPr/>
            </a:pPr>
            <a:r>
              <a:rPr lang="en-US" dirty="0">
                <a:latin typeface="Arial" pitchFamily="34" charset="0"/>
              </a:rPr>
              <a:t>    Once the person is ready, certain skills, such as how to resolve a conflict peacefully, are taught to help the person respond appropriately to problem situations that can lead to crime.</a:t>
            </a:r>
          </a:p>
          <a:p>
            <a:pPr marL="242922" indent="-242922">
              <a:buFontTx/>
              <a:buChar char="•"/>
              <a:defRPr/>
            </a:pPr>
            <a:r>
              <a:rPr lang="en-US" dirty="0">
                <a:latin typeface="Arial" pitchFamily="34" charset="0"/>
              </a:rPr>
              <a:t>Cognitive skills consist of a set of thinking skills that can help an individual cope with disappointment and problems without getting in trouble. They can include conflict resolution, anger management, problem solving, developing creative solutions, asking for help, and general life skills.</a:t>
            </a:r>
          </a:p>
        </p:txBody>
      </p:sp>
      <p:sp>
        <p:nvSpPr>
          <p:cNvPr id="4" name="Slide Number Placeholder 3"/>
          <p:cNvSpPr>
            <a:spLocks noGrp="1"/>
          </p:cNvSpPr>
          <p:nvPr>
            <p:ph type="sldNum" sz="quarter" idx="10"/>
          </p:nvPr>
        </p:nvSpPr>
        <p:spPr/>
        <p:txBody>
          <a:bodyPr/>
          <a:lstStyle/>
          <a:p>
            <a:fld id="{0D306AA3-10A0-C244-9619-7588A005280B}" type="slidenum">
              <a:rPr lang="en-US" smtClean="0"/>
              <a:t>28</a:t>
            </a:fld>
            <a:endParaRPr lang="en-US"/>
          </a:p>
        </p:txBody>
      </p:sp>
    </p:spTree>
    <p:extLst>
      <p:ext uri="{BB962C8B-B14F-4D97-AF65-F5344CB8AC3E}">
        <p14:creationId xmlns:p14="http://schemas.microsoft.com/office/powerpoint/2010/main" val="42848603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Arial" pitchFamily="34" charset="0"/>
              </a:rPr>
              <a:t>This list represents interventions that have not worked in reducing recidivism (or have no or insufficient evidence) as they do not use behavioral strategies:</a:t>
            </a:r>
          </a:p>
          <a:p>
            <a:pPr marL="242922" indent="-242922">
              <a:buFont typeface="Arial" pitchFamily="34" charset="0"/>
              <a:buChar char="•"/>
              <a:defRPr/>
            </a:pPr>
            <a:r>
              <a:rPr lang="en-US" b="1" dirty="0">
                <a:latin typeface="Arial" pitchFamily="34" charset="0"/>
              </a:rPr>
              <a:t>Shaming programs; </a:t>
            </a:r>
          </a:p>
          <a:p>
            <a:pPr marL="242922" indent="-242922">
              <a:buFont typeface="Arial" pitchFamily="34" charset="0"/>
              <a:buChar char="•"/>
              <a:defRPr/>
            </a:pPr>
            <a:r>
              <a:rPr lang="en-US" b="1" dirty="0">
                <a:latin typeface="Arial" pitchFamily="34" charset="0"/>
              </a:rPr>
              <a:t>Drug education programs </a:t>
            </a:r>
            <a:r>
              <a:rPr lang="en-US" b="0" dirty="0">
                <a:latin typeface="Arial" pitchFamily="34" charset="0"/>
              </a:rPr>
              <a:t>a</a:t>
            </a:r>
            <a:r>
              <a:rPr lang="en-US" dirty="0">
                <a:latin typeface="Arial" pitchFamily="34" charset="0"/>
              </a:rPr>
              <a:t>re lecture-oriented and attempt to simply provide awareness. Participants do not have to learn or practice any skills, or have to be heavily involved in the class. They are rarely long term or intense enough; </a:t>
            </a:r>
          </a:p>
          <a:p>
            <a:pPr marL="242922" indent="-242922">
              <a:buFont typeface="Arial" pitchFamily="34" charset="0"/>
              <a:buChar char="•"/>
              <a:defRPr/>
            </a:pPr>
            <a:r>
              <a:rPr lang="en-US" b="1" dirty="0">
                <a:latin typeface="Arial" pitchFamily="34" charset="0"/>
              </a:rPr>
              <a:t>Drug prevention</a:t>
            </a:r>
            <a:r>
              <a:rPr lang="en-US" dirty="0">
                <a:latin typeface="Arial" pitchFamily="34" charset="0"/>
              </a:rPr>
              <a:t> </a:t>
            </a:r>
            <a:r>
              <a:rPr lang="en-US" b="1" dirty="0">
                <a:latin typeface="Arial" pitchFamily="34" charset="0"/>
              </a:rPr>
              <a:t>classes focused on fear or emotional appeal</a:t>
            </a:r>
            <a:r>
              <a:rPr lang="en-US" dirty="0">
                <a:latin typeface="Arial" pitchFamily="34" charset="0"/>
              </a:rPr>
              <a:t> that might provide a short term motivation effect, but the effect wears off quickly. Furthermore, most prevention classes focus on the wrong risk level (low); </a:t>
            </a:r>
          </a:p>
          <a:p>
            <a:pPr marL="242922" indent="-242922">
              <a:buFont typeface="Arial" pitchFamily="34" charset="0"/>
              <a:buChar char="•"/>
              <a:defRPr/>
            </a:pPr>
            <a:r>
              <a:rPr lang="en-US" b="1" dirty="0">
                <a:latin typeface="Arial" pitchFamily="34" charset="0"/>
              </a:rPr>
              <a:t>Non-action oriented</a:t>
            </a:r>
            <a:r>
              <a:rPr lang="en-US" dirty="0">
                <a:latin typeface="Arial" pitchFamily="34" charset="0"/>
              </a:rPr>
              <a:t> </a:t>
            </a:r>
            <a:r>
              <a:rPr lang="en-US" b="1" dirty="0">
                <a:latin typeface="Arial" pitchFamily="34" charset="0"/>
              </a:rPr>
              <a:t>counseling</a:t>
            </a:r>
            <a:r>
              <a:rPr lang="en-US" dirty="0">
                <a:latin typeface="Arial" pitchFamily="34" charset="0"/>
              </a:rPr>
              <a:t> that does not require members to learn new skills, apply them in the community and report back on them and does not generally change behaviors; </a:t>
            </a:r>
          </a:p>
          <a:p>
            <a:pPr marL="242922" indent="-242922">
              <a:buFont typeface="Arial" pitchFamily="34" charset="0"/>
              <a:buChar char="•"/>
              <a:defRPr/>
            </a:pPr>
            <a:r>
              <a:rPr lang="en-US" b="1" dirty="0">
                <a:latin typeface="Arial" pitchFamily="34" charset="0"/>
              </a:rPr>
              <a:t>Bibliotherapy </a:t>
            </a:r>
            <a:r>
              <a:rPr lang="en-US" dirty="0">
                <a:latin typeface="Arial" pitchFamily="34" charset="0"/>
              </a:rPr>
              <a:t>that requires the person to read a book and report on the lessons from it; </a:t>
            </a:r>
          </a:p>
          <a:p>
            <a:pPr marL="242922" indent="-242922">
              <a:buFont typeface="Arial" pitchFamily="34" charset="0"/>
              <a:buChar char="•"/>
              <a:defRPr/>
            </a:pPr>
            <a:r>
              <a:rPr lang="en-US" b="1" dirty="0">
                <a:latin typeface="Arial" pitchFamily="34" charset="0"/>
              </a:rPr>
              <a:t>Freudian or psychodynamic approaches</a:t>
            </a:r>
            <a:r>
              <a:rPr lang="en-US" dirty="0">
                <a:latin typeface="Arial" pitchFamily="34" charset="0"/>
              </a:rPr>
              <a:t> may work for some to reduce symptomology but have not worked with previously convicted persons to reduce risk of recidivism; </a:t>
            </a:r>
          </a:p>
          <a:p>
            <a:pPr marL="242922" indent="-242922">
              <a:buFont typeface="Arial" pitchFamily="34" charset="0"/>
              <a:buChar char="•"/>
              <a:defRPr/>
            </a:pPr>
            <a:r>
              <a:rPr lang="en-US" b="1" dirty="0">
                <a:latin typeface="Arial" pitchFamily="34" charset="0"/>
              </a:rPr>
              <a:t>Vague, unstructured</a:t>
            </a:r>
            <a:r>
              <a:rPr lang="en-US" dirty="0">
                <a:latin typeface="Arial" pitchFamily="34" charset="0"/>
              </a:rPr>
              <a:t> </a:t>
            </a:r>
            <a:r>
              <a:rPr lang="en-US" b="1" dirty="0">
                <a:latin typeface="Arial" pitchFamily="34" charset="0"/>
              </a:rPr>
              <a:t>rehabilitation programs</a:t>
            </a:r>
            <a:r>
              <a:rPr lang="en-US" dirty="0">
                <a:latin typeface="Arial" pitchFamily="34" charset="0"/>
              </a:rPr>
              <a:t> have no clear theory, structured manual  or progressive steps; </a:t>
            </a:r>
          </a:p>
          <a:p>
            <a:pPr marL="242922" indent="-242922">
              <a:buFont typeface="Arial" pitchFamily="34" charset="0"/>
              <a:buChar char="•"/>
              <a:defRPr/>
            </a:pPr>
            <a:r>
              <a:rPr lang="en-US" b="1" dirty="0">
                <a:latin typeface="Arial" pitchFamily="34" charset="0"/>
              </a:rPr>
              <a:t>Self esteem</a:t>
            </a:r>
            <a:r>
              <a:rPr lang="en-US" dirty="0">
                <a:latin typeface="Arial" pitchFamily="34" charset="0"/>
              </a:rPr>
              <a:t> </a:t>
            </a:r>
            <a:r>
              <a:rPr lang="en-US" b="1" dirty="0">
                <a:latin typeface="Arial" pitchFamily="34" charset="0"/>
              </a:rPr>
              <a:t>programs</a:t>
            </a:r>
            <a:r>
              <a:rPr lang="en-US" dirty="0">
                <a:latin typeface="Arial" pitchFamily="34" charset="0"/>
              </a:rPr>
              <a:t> target self esteem which is not a criminogenic need; </a:t>
            </a:r>
          </a:p>
          <a:p>
            <a:pPr marL="242922" indent="-242922">
              <a:buFont typeface="Arial" pitchFamily="34" charset="0"/>
              <a:buChar char="•"/>
              <a:defRPr/>
            </a:pPr>
            <a:r>
              <a:rPr lang="en-US" b="1" dirty="0">
                <a:latin typeface="Arial" pitchFamily="34" charset="0"/>
              </a:rPr>
              <a:t>Non skill-based education</a:t>
            </a:r>
            <a:r>
              <a:rPr lang="en-US" dirty="0">
                <a:latin typeface="Arial" pitchFamily="34" charset="0"/>
              </a:rPr>
              <a:t> </a:t>
            </a:r>
            <a:r>
              <a:rPr lang="en-US" b="1" dirty="0">
                <a:latin typeface="Arial" pitchFamily="34" charset="0"/>
              </a:rPr>
              <a:t>programs</a:t>
            </a:r>
            <a:r>
              <a:rPr lang="en-US" dirty="0">
                <a:latin typeface="Arial" pitchFamily="34" charset="0"/>
              </a:rPr>
              <a:t> that do not teach skills tend to have little to no effect.</a:t>
            </a:r>
          </a:p>
          <a:p>
            <a:pPr>
              <a:defRPr/>
            </a:pPr>
            <a:r>
              <a:rPr lang="en-US" dirty="0"/>
              <a:t>Sources: see </a:t>
            </a:r>
            <a:r>
              <a:rPr lang="en-US" dirty="0">
                <a:latin typeface="Arial" pitchFamily="34" charset="0"/>
                <a:cs typeface="Arial" pitchFamily="34" charset="0"/>
              </a:rPr>
              <a:t>D.A. </a:t>
            </a:r>
            <a:r>
              <a:rPr lang="en-US" cap="small" dirty="0">
                <a:latin typeface="Arial" pitchFamily="34" charset="0"/>
                <a:cs typeface="Arial" pitchFamily="34" charset="0"/>
              </a:rPr>
              <a:t>Andrews &amp; James </a:t>
            </a:r>
            <a:r>
              <a:rPr lang="en-US" cap="small" dirty="0" err="1">
                <a:latin typeface="Arial" pitchFamily="34" charset="0"/>
                <a:cs typeface="Arial" pitchFamily="34" charset="0"/>
              </a:rPr>
              <a:t>Bonta</a:t>
            </a:r>
            <a:r>
              <a:rPr lang="en-US" cap="small" dirty="0">
                <a:latin typeface="Arial" pitchFamily="34" charset="0"/>
                <a:cs typeface="Arial" pitchFamily="34" charset="0"/>
              </a:rPr>
              <a:t>, The Psychology of Criminal Conduct, 4</a:t>
            </a:r>
            <a:r>
              <a:rPr lang="en-US" cap="small" baseline="30000" dirty="0">
                <a:latin typeface="Arial" pitchFamily="34" charset="0"/>
                <a:cs typeface="Arial" pitchFamily="34" charset="0"/>
              </a:rPr>
              <a:t>th</a:t>
            </a:r>
            <a:r>
              <a:rPr lang="en-US" cap="small" dirty="0">
                <a:latin typeface="Arial" pitchFamily="34" charset="0"/>
                <a:cs typeface="Arial" pitchFamily="34" charset="0"/>
              </a:rPr>
              <a:t> ed. 337 (</a:t>
            </a:r>
            <a:r>
              <a:rPr lang="en-US" dirty="0">
                <a:latin typeface="Arial" pitchFamily="34" charset="0"/>
                <a:cs typeface="Arial" pitchFamily="34" charset="0"/>
              </a:rPr>
              <a:t>Anderson Publishing, 2006)</a:t>
            </a:r>
            <a:r>
              <a:rPr lang="en-US" i="1" dirty="0"/>
              <a:t>;</a:t>
            </a:r>
            <a:r>
              <a:rPr lang="en-US" dirty="0"/>
              <a:t> F. T. Cullen, </a:t>
            </a:r>
            <a:r>
              <a:rPr lang="en-US" i="1" dirty="0"/>
              <a:t>Rehabilitation and Treatment Programs, in</a:t>
            </a:r>
            <a:r>
              <a:rPr lang="en-US" dirty="0"/>
              <a:t> </a:t>
            </a:r>
            <a:r>
              <a:rPr lang="en-US" cap="small" dirty="0"/>
              <a:t>Crime: Public Policies for Crime Control</a:t>
            </a:r>
            <a:r>
              <a:rPr lang="en-US" i="1" cap="small" dirty="0"/>
              <a:t> </a:t>
            </a:r>
            <a:r>
              <a:rPr lang="en-US" cap="small" dirty="0"/>
              <a:t>253-289 </a:t>
            </a:r>
            <a:r>
              <a:rPr lang="en-US" dirty="0"/>
              <a:t>(James Q. Wilson &amp; Joan </a:t>
            </a:r>
            <a:r>
              <a:rPr lang="en-US" dirty="0" err="1"/>
              <a:t>Petersilia</a:t>
            </a:r>
            <a:r>
              <a:rPr lang="en-US" dirty="0"/>
              <a:t> eds., 2004); E. J. </a:t>
            </a:r>
            <a:r>
              <a:rPr lang="en-US" dirty="0" err="1"/>
              <a:t>Latessa</a:t>
            </a:r>
            <a:r>
              <a:rPr lang="en-US" dirty="0"/>
              <a:t>, Francis T. Cullen, &amp; Paul </a:t>
            </a:r>
            <a:r>
              <a:rPr lang="en-US" dirty="0" err="1"/>
              <a:t>Gendreau</a:t>
            </a:r>
            <a:r>
              <a:rPr lang="en-US" dirty="0"/>
              <a:t>, </a:t>
            </a:r>
            <a:r>
              <a:rPr lang="en-US" i="1" dirty="0"/>
              <a:t>Beyond Correctional Quackery—Professionalism and the Possibility of Effective Treatment, </a:t>
            </a:r>
            <a:r>
              <a:rPr lang="en-US" dirty="0"/>
              <a:t>66 </a:t>
            </a:r>
            <a:r>
              <a:rPr lang="en-US" cap="small" dirty="0"/>
              <a:t>Fed. Probation </a:t>
            </a:r>
            <a:r>
              <a:rPr lang="en-US" dirty="0"/>
              <a:t>43 (2002); T. R. Tyler, et al., </a:t>
            </a:r>
            <a:r>
              <a:rPr lang="en-US" i="1" dirty="0"/>
              <a:t>Reintegrative Shaming, Procedural Justice, and Recidivism: The Engagement of Offenders’ Psychological Mechanisms in the Canberra RISE Drinking-and-Driving Experiment, </a:t>
            </a:r>
            <a:r>
              <a:rPr lang="en-US" dirty="0"/>
              <a:t>41 </a:t>
            </a:r>
            <a:r>
              <a:rPr lang="en-US" cap="small" dirty="0"/>
              <a:t>Law &amp; Soc’y Rev. </a:t>
            </a:r>
            <a:r>
              <a:rPr lang="en-US" dirty="0"/>
              <a:t>553 (2007). </a:t>
            </a:r>
          </a:p>
          <a:p>
            <a:pPr>
              <a:buFont typeface="Arial" pitchFamily="34" charset="0"/>
              <a:buChar char="•"/>
              <a:defRPr/>
            </a:pPr>
            <a:r>
              <a:rPr lang="en-US" b="1" dirty="0"/>
              <a:t>     Self Help groups</a:t>
            </a:r>
            <a:r>
              <a:rPr lang="en-US" dirty="0"/>
              <a:t>: There is some controversy on this subject, especially as it relates to AA. This is a hard area to research because AA is anonymous and there are few studies that single out persons convicted of crime and look primarily at recidivism. The research suggests that as a primary treatment AA is not effective in reducing recidivism, but that AA may be effective as an aftercare intervention if the person completes treatment and is motivated. Speculation on why this is true includes that the person does not practice skills in AA, there is no way to know who attends AA meetings and how well they serve as role models, AA tends to focus only on substance abuse and not other criminogenic needs, and coerced attendance does not promote motivation. </a:t>
            </a:r>
          </a:p>
          <a:p>
            <a:pPr>
              <a:buFont typeface="Arial" pitchFamily="34" charset="0"/>
              <a:buChar char="•"/>
              <a:defRPr/>
            </a:pPr>
            <a:r>
              <a:rPr lang="en-US" dirty="0"/>
              <a:t>A 1999 study by Richard </a:t>
            </a:r>
            <a:r>
              <a:rPr lang="en-US" dirty="0" err="1"/>
              <a:t>Kownacki</a:t>
            </a:r>
            <a:r>
              <a:rPr lang="en-US" dirty="0"/>
              <a:t> and William </a:t>
            </a:r>
            <a:r>
              <a:rPr lang="en-US" dirty="0" err="1"/>
              <a:t>Shadish</a:t>
            </a:r>
            <a:r>
              <a:rPr lang="en-US" dirty="0"/>
              <a:t>, </a:t>
            </a:r>
            <a:r>
              <a:rPr lang="en-US" i="1" dirty="0"/>
              <a:t>Does Alcoholics Anonymous Work? The Results from a Meta-Analysis of Controlled Experiments, </a:t>
            </a:r>
            <a:r>
              <a:rPr lang="en-US" dirty="0"/>
              <a:t>indicated that “Randomized studies yielded worse results for AA than nonrandomized studies, but were biased by selection of coerced subjects. Attending conventional AA meetings was worse than no treatment or alternative treatment; residential AA-modeled treatments performed no better or worse than alternatives; and several components of AA seemed supported (recovering alcoholics as therapists, peer-led self-help therapy groups, teaching the Twelve-Step process, and doing an honest inventory).” </a:t>
            </a:r>
          </a:p>
          <a:p>
            <a:pPr>
              <a:defRPr/>
            </a:pPr>
            <a:r>
              <a:rPr lang="en-US" dirty="0"/>
              <a:t>Another study (2003), </a:t>
            </a:r>
            <a:r>
              <a:rPr lang="en-US" i="1" dirty="0"/>
              <a:t>Attendance at Alcoholics Anonymous Meetings after Inpatient Treatment Related to Improved Outcomes? </a:t>
            </a:r>
            <a:r>
              <a:rPr lang="en-US" dirty="0"/>
              <a:t>by</a:t>
            </a:r>
            <a:r>
              <a:rPr lang="en-US" i="1" dirty="0"/>
              <a:t> </a:t>
            </a:r>
            <a:r>
              <a:rPr lang="en-US" dirty="0"/>
              <a:t>Michael </a:t>
            </a:r>
            <a:r>
              <a:rPr lang="en-US" dirty="0" err="1"/>
              <a:t>Gossop</a:t>
            </a:r>
            <a:r>
              <a:rPr lang="en-US" dirty="0"/>
              <a:t>, et al, National Addiction Centre, Maudsley Hospital/Institute of Psychiatry, looked at the relationship between attendance at AA meetings prior to, during, and after leaving treatment. It found significant improvements after leaving treatment in drinking behaviors (frequency, quantity and reported problems), psychological problems and quality of life. Frequent AA attendees had superior drinking outcomes to non-AA attendees and infrequent attendees. Those who attended AA on a weekly or more frequent basis after treatment reported greater reductions in alcohol consumption and more abstinent days. The findings support the role of Alcoholics Anonymous as a useful aftercare resource.</a:t>
            </a:r>
          </a:p>
          <a:p>
            <a:pPr>
              <a:defRPr/>
            </a:pPr>
            <a:endParaRPr lang="en-US" sz="1100" dirty="0"/>
          </a:p>
          <a:p>
            <a:pPr>
              <a:defRPr/>
            </a:pPr>
            <a:endParaRPr lang="en-US" dirty="0">
              <a:solidFill>
                <a:srgbClr val="FF0000"/>
              </a:solidFill>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0D306AA3-10A0-C244-9619-7588A005280B}" type="slidenum">
              <a:rPr lang="en-US" smtClean="0"/>
              <a:t>29</a:t>
            </a:fld>
            <a:endParaRPr lang="en-US"/>
          </a:p>
        </p:txBody>
      </p:sp>
    </p:spTree>
    <p:extLst>
      <p:ext uri="{BB962C8B-B14F-4D97-AF65-F5344CB8AC3E}">
        <p14:creationId xmlns:p14="http://schemas.microsoft.com/office/powerpoint/2010/main" val="586419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3"/>
            <a:ext cx="5681980" cy="3995247"/>
          </a:xfrm>
        </p:spPr>
        <p:txBody>
          <a:bodyPr/>
          <a:lstStyle/>
          <a:p>
            <a:r>
              <a:rPr lang="en-US" altLang="en-US" dirty="0">
                <a:latin typeface="Arial" panose="020B0604020202020204" pitchFamily="34" charset="0"/>
              </a:rPr>
              <a:t>The concept of Evidence Based Practice (EBP) originated in the medical field and then spread into mental health, psychology, and corrections. Today, medical decision-making is much less likely than judging to be based on gut reaction, “that’s how I’ve always done it,” anecdote, etc. </a:t>
            </a:r>
          </a:p>
          <a:p>
            <a:endParaRPr lang="en-US" altLang="en-US" dirty="0">
              <a:latin typeface="Arial" panose="020B0604020202020204" pitchFamily="34" charset="0"/>
            </a:endParaRPr>
          </a:p>
          <a:p>
            <a:r>
              <a:rPr lang="en-US" altLang="en-US" dirty="0">
                <a:latin typeface="Arial" panose="020B0604020202020204" pitchFamily="34" charset="0"/>
              </a:rPr>
              <a:t>The best research evidence requires: a control group or well matched sample; results across multiple studies not merely 1 or 2 (typically in the form of “a study of studies”  or “meta-analysis” that analyzes multiple studies); discounts the results for researcher bias and other infirmities; and averages results across those multiple discounted studies (e.g., Washington State Institute for Public Policy, Campbell Collaborative, etc.).</a:t>
            </a:r>
          </a:p>
          <a:p>
            <a:endParaRPr lang="en-US" altLang="en-US" dirty="0">
              <a:latin typeface="Arial" panose="020B0604020202020204" pitchFamily="34" charset="0"/>
            </a:endParaRPr>
          </a:p>
          <a:p>
            <a:r>
              <a:rPr lang="en-US" altLang="en-US" u="sng" dirty="0">
                <a:latin typeface="Arial" panose="020B0604020202020204" pitchFamily="34" charset="0"/>
              </a:rPr>
              <a:t>EBP in community corrections</a:t>
            </a:r>
            <a:r>
              <a:rPr lang="en-US" altLang="en-US" dirty="0">
                <a:latin typeface="Arial" panose="020B0604020202020204" pitchFamily="34" charset="0"/>
              </a:rPr>
              <a:t>:</a:t>
            </a:r>
          </a:p>
          <a:p>
            <a:r>
              <a:rPr lang="en-US" altLang="en-US" dirty="0">
                <a:latin typeface="Arial" panose="020B0604020202020204" pitchFamily="34" charset="0"/>
              </a:rPr>
              <a:t>Those practices in the field of community corrections that are proven by the best research evidence to best balance the goal of risk reduction (reducing risk of recidivism) with the goal of risk management (managing or controlling the existing risk of re-offense).  </a:t>
            </a:r>
          </a:p>
          <a:p>
            <a:endParaRPr lang="en-US" altLang="en-US" dirty="0">
              <a:latin typeface="Arial" panose="020B0604020202020204" pitchFamily="34" charset="0"/>
            </a:endParaRPr>
          </a:p>
          <a:p>
            <a:r>
              <a:rPr lang="en-US" altLang="en-US" u="sng" dirty="0">
                <a:latin typeface="Arial" panose="020B0604020202020204" pitchFamily="34" charset="0"/>
                <a:cs typeface="Arial" panose="020B0604020202020204" pitchFamily="34" charset="0"/>
              </a:rPr>
              <a:t>Evidence-based sentencing practices </a:t>
            </a:r>
            <a:r>
              <a:rPr lang="en-US" altLang="en-US" dirty="0">
                <a:latin typeface="Arial" panose="020B0604020202020204" pitchFamily="34" charset="0"/>
                <a:cs typeface="Arial" panose="020B0604020202020204" pitchFamily="34" charset="0"/>
              </a:rPr>
              <a:t>refers to the application of principles of EBP in community corrections to </a:t>
            </a:r>
            <a:r>
              <a:rPr lang="en-US" dirty="0">
                <a:latin typeface="Arial" panose="020B0604020202020204" pitchFamily="34" charset="0"/>
                <a:cs typeface="Arial" panose="020B0604020202020204" pitchFamily="34" charset="0"/>
              </a:rPr>
              <a:t>the process of sentencing jail-eligible persons for the purpose of reducing recidivism</a:t>
            </a:r>
            <a:r>
              <a:rPr lang="en-US" altLang="en-US"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0D306AA3-10A0-C244-9619-7588A005280B}" type="slidenum">
              <a:rPr lang="en-US" smtClean="0"/>
              <a:t>3</a:t>
            </a:fld>
            <a:endParaRPr lang="en-US"/>
          </a:p>
        </p:txBody>
      </p:sp>
    </p:spTree>
    <p:extLst>
      <p:ext uri="{BB962C8B-B14F-4D97-AF65-F5344CB8AC3E}">
        <p14:creationId xmlns:p14="http://schemas.microsoft.com/office/powerpoint/2010/main" val="17532586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defRPr/>
            </a:pPr>
            <a:r>
              <a:rPr lang="en-US" dirty="0">
                <a:cs typeface="Arial" panose="020B0604020202020204" pitchFamily="34" charset="0"/>
              </a:rPr>
              <a:t>Traditional sanctions are also ineffective in encouraging pro-social behaviors among persons convicted of crime.</a:t>
            </a:r>
          </a:p>
          <a:p>
            <a:pPr>
              <a:buFont typeface="Arial" panose="020B0604020202020204" pitchFamily="34" charset="0"/>
              <a:buChar char="•"/>
              <a:defRPr/>
            </a:pPr>
            <a:endParaRPr lang="en-US" dirty="0"/>
          </a:p>
          <a:p>
            <a:pPr>
              <a:buFont typeface="Arial" panose="020B0604020202020204" pitchFamily="34" charset="0"/>
              <a:buChar char="•"/>
              <a:defRPr/>
            </a:pPr>
            <a:r>
              <a:rPr lang="en-US" dirty="0"/>
              <a:t>Angela Hawken and Mark Kleiman, the two primary HOPE researchers, have questioned, for example, whether </a:t>
            </a:r>
            <a:r>
              <a:rPr lang="en-US" u="sng" dirty="0"/>
              <a:t>incarceration</a:t>
            </a:r>
            <a:r>
              <a:rPr lang="en-US" dirty="0"/>
              <a:t> is an appropriate initial HOPE sanction for a technical violation. Hawken, e.g., has written that “We know of no empirical basis for considering jail days an optimal response under an SCF approach….” (Hawken 2016; Kleiman 2016, “The HOPE Collection”)  Other researchers have also pointed out that rewards are more effective &amp; have longer impacts than sanctions. (e.g., Oleson 2016, “The HOPE Collection”)</a:t>
            </a:r>
            <a:endParaRPr lang="en-US" dirty="0">
              <a:cs typeface="Arial" panose="020B0604020202020204" pitchFamily="34" charset="0"/>
            </a:endParaRPr>
          </a:p>
          <a:p>
            <a:pPr>
              <a:buFont typeface="Arial" panose="020B0604020202020204" pitchFamily="34" charset="0"/>
              <a:buChar char="•"/>
              <a:defRPr/>
            </a:pPr>
            <a:endParaRPr lang="en-US" dirty="0">
              <a:cs typeface="Arial" panose="020B0604020202020204" pitchFamily="34" charset="0"/>
            </a:endParaRPr>
          </a:p>
          <a:p>
            <a:pPr>
              <a:buFont typeface="Arial" panose="020B0604020202020204" pitchFamily="34" charset="0"/>
              <a:buChar char="•"/>
              <a:defRPr/>
            </a:pPr>
            <a:r>
              <a:rPr lang="en-US" dirty="0">
                <a:cs typeface="Arial" panose="020B0604020202020204" pitchFamily="34" charset="0"/>
              </a:rPr>
              <a:t>With respect to the broader body of scientific research on the effect of incarceration on recidivism reduction, the most recent and exhaustive review of the relevant scientific research by the National Research Council concluded that current evidence “consistently points either to no effect or to an increase rather than a decrease in recidivism. Thus, there is no credible evidence of a specific deterrent effect of the experience of incarceration.” “Although the evidence is very limited, it is likely that low risk persons are most likely to experience increased recidivism due to incarceration. (National Research Council of the National Academy of Sciences, The Growth of Incarceration in the United States (2014). </a:t>
            </a:r>
          </a:p>
          <a:p>
            <a:pPr>
              <a:buFont typeface="Arial" panose="020B0604020202020204" pitchFamily="34" charset="0"/>
              <a:buChar char="•"/>
              <a:defRPr/>
            </a:pPr>
            <a:endParaRPr lang="en-US" dirty="0"/>
          </a:p>
          <a:p>
            <a:pPr>
              <a:buFont typeface="Arial" panose="020B0604020202020204" pitchFamily="34" charset="0"/>
              <a:buChar char="•"/>
              <a:defRPr/>
            </a:pPr>
            <a:r>
              <a:rPr lang="en-US" dirty="0"/>
              <a:t>Sentences to probation and intensive probation tend to result in lower subsequent recidivism rates than sentences to jail or prison for first time felons, and downward progression from prison to jail, probation, or intensive probation upon a second felony offense tend to result in reduced recidivism compared to a second prison sentence. (Mears &amp; Cochran 2018)</a:t>
            </a:r>
          </a:p>
          <a:p>
            <a:pPr>
              <a:buFont typeface="Arial" panose="020B0604020202020204" pitchFamily="34" charset="0"/>
              <a:buChar char="•"/>
              <a:defRPr/>
            </a:pPr>
            <a:endParaRPr lang="en-US" dirty="0"/>
          </a:p>
          <a:p>
            <a:pPr>
              <a:buFont typeface="Arial" panose="020B0604020202020204" pitchFamily="34" charset="0"/>
              <a:buChar char="•"/>
              <a:defRPr/>
            </a:pPr>
            <a:r>
              <a:rPr lang="en-US" dirty="0"/>
              <a:t>A recent study of felony defendants in Florida found that imprisonment, as compared with non-</a:t>
            </a:r>
            <a:r>
              <a:rPr lang="en-US" dirty="0" err="1"/>
              <a:t>incarcerative</a:t>
            </a:r>
            <a:r>
              <a:rPr lang="en-US" dirty="0"/>
              <a:t> sanctions, substantially increased the risk of recidivism among a cohort of male defendants. Mitchell, et. al., </a:t>
            </a:r>
            <a:r>
              <a:rPr lang="en-US" i="1" dirty="0"/>
              <a:t>Examining Prison Effects on Recidivism: A Regression Discontinuity Approach</a:t>
            </a:r>
            <a:r>
              <a:rPr lang="en-US" dirty="0"/>
              <a:t>, Just. Quarterly (2017), available here: </a:t>
            </a:r>
            <a:r>
              <a:rPr lang="en-US" dirty="0">
                <a:hlinkClick r:id="rId3"/>
              </a:rPr>
              <a:t>https://www.tandfonline.com/doi/abs/10.1080/07418825.2016.1219762</a:t>
            </a:r>
            <a:r>
              <a:rPr lang="en-US" dirty="0"/>
              <a:t>.   </a:t>
            </a:r>
            <a:endParaRPr lang="en-US" dirty="0">
              <a:cs typeface="Arial" panose="020B0604020202020204" pitchFamily="34" charset="0"/>
            </a:endParaRPr>
          </a:p>
          <a:p>
            <a:pPr>
              <a:buFont typeface="Arial" panose="020B0604020202020204" pitchFamily="34" charset="0"/>
              <a:buChar char="•"/>
              <a:defRPr/>
            </a:pPr>
            <a:endParaRPr lang="en-US" dirty="0">
              <a:cs typeface="Arial" panose="020B0604020202020204" pitchFamily="34" charset="0"/>
            </a:endParaRPr>
          </a:p>
          <a:p>
            <a:pPr>
              <a:buFont typeface="Arial" panose="020B0604020202020204" pitchFamily="34" charset="0"/>
              <a:buChar char="•"/>
              <a:defRPr/>
            </a:pPr>
            <a:r>
              <a:rPr lang="en-US" dirty="0">
                <a:cs typeface="Arial" panose="020B0604020202020204" pitchFamily="34" charset="0"/>
              </a:rPr>
              <a:t>That does not necessarily mean that incarceration is inappropriate as a sanction. It may be appropriate for other purposes of sentencing, including “just deserts,” incapacitation, or general deterrence. With respect to incapacitation and general deterrence, however, the National Research Council concluded: “The increase in incarceration [over the past 40 years] may have caused a decrease in crime, but the magnitude of the reduction is highly uncertain and the results of most studies suggest it was unlikely to have been large. . . . Given the small crime prevention effects of long prison sentences and the possibly high financial, social, and human costs of incarceration, federal and state policy makers should revise current criminal justice policies to significantly reduce the rate of incarceration in the United States.” (National Research Council of the National Academy of Sciences, The Growth of Incarceration in the United States (2014). </a:t>
            </a:r>
          </a:p>
          <a:p>
            <a:pPr>
              <a:buFont typeface="Arial" panose="020B0604020202020204" pitchFamily="34" charset="0"/>
              <a:buChar char="•"/>
              <a:defRPr/>
            </a:pPr>
            <a:r>
              <a:rPr lang="en-US" dirty="0">
                <a:cs typeface="Arial" panose="020B0604020202020204" pitchFamily="34" charset="0"/>
              </a:rPr>
              <a:t>“From a policy perspective,” researchers have pointed out, “it is essential </a:t>
            </a:r>
            <a:r>
              <a:rPr lang="en-US" u="sng" dirty="0">
                <a:cs typeface="Arial" panose="020B0604020202020204" pitchFamily="34" charset="0"/>
              </a:rPr>
              <a:t>to screen offenders for their risk level </a:t>
            </a:r>
            <a:r>
              <a:rPr lang="en-US" dirty="0">
                <a:cs typeface="Arial" panose="020B0604020202020204" pitchFamily="34" charset="0"/>
              </a:rPr>
              <a:t>and to be cautious about imprisoning those not deeply entrenched in a criminal career or manifesting attitudes, relationships, and traits associated with recidivism.” Cullen, et.al., Prisons Do Not Reduce Recidivism: The High Cost of Ignoring Science, 91 Prison J. 48S (2011)</a:t>
            </a:r>
            <a:r>
              <a:rPr lang="en-US"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0D306AA3-10A0-C244-9619-7588A005280B}" type="slidenum">
              <a:rPr lang="en-US" smtClean="0"/>
              <a:t>30</a:t>
            </a:fld>
            <a:endParaRPr lang="en-US"/>
          </a:p>
        </p:txBody>
      </p:sp>
    </p:spTree>
    <p:extLst>
      <p:ext uri="{BB962C8B-B14F-4D97-AF65-F5344CB8AC3E}">
        <p14:creationId xmlns:p14="http://schemas.microsoft.com/office/powerpoint/2010/main" val="23654560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Specific Responsivity: matching the characteristics of the treatment program and treatment provider to characteristics of the individual person.</a:t>
            </a:r>
          </a:p>
        </p:txBody>
      </p:sp>
      <p:sp>
        <p:nvSpPr>
          <p:cNvPr id="4" name="Slide Number Placeholder 3"/>
          <p:cNvSpPr>
            <a:spLocks noGrp="1"/>
          </p:cNvSpPr>
          <p:nvPr>
            <p:ph type="sldNum" sz="quarter" idx="10"/>
          </p:nvPr>
        </p:nvSpPr>
        <p:spPr/>
        <p:txBody>
          <a:bodyPr/>
          <a:lstStyle/>
          <a:p>
            <a:fld id="{0D306AA3-10A0-C244-9619-7588A005280B}" type="slidenum">
              <a:rPr lang="en-US" smtClean="0"/>
              <a:t>31</a:t>
            </a:fld>
            <a:endParaRPr lang="en-US"/>
          </a:p>
        </p:txBody>
      </p:sp>
    </p:spTree>
    <p:extLst>
      <p:ext uri="{BB962C8B-B14F-4D97-AF65-F5344CB8AC3E}">
        <p14:creationId xmlns:p14="http://schemas.microsoft.com/office/powerpoint/2010/main" val="17751292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of the most common responsivity factors</a:t>
            </a:r>
          </a:p>
          <a:p>
            <a:pPr lvl="0"/>
            <a:r>
              <a:rPr lang="en-US" dirty="0"/>
              <a:t>Women, especially those with trauma backgrounds, should not be mixed with men in group treatment programs. Individuals with poor reading and writing skills, developmental disabilities, or who lack fluency in English, should not be assigned to programs requiring those skills. Physical illness may also interfere with treatment outcomes. Transportation and financial issues often interfere with access to services.    </a:t>
            </a:r>
          </a:p>
          <a:p>
            <a:pPr lvl="0"/>
            <a:r>
              <a:rPr lang="en-US" dirty="0"/>
              <a:t>One of the most important responsivity factors is mental health. Various research studies have found that between 10-15% of persons convicted of crime have a serious mental illness (SMI) and about half of those with SMI also have a co-occurring substance use disorder. The research also indicates that mental illness is not in itself a risk factor for recidivism, but that those with mental illness are likely to have more of the dynamic risk factors discussed earlier, including substance abuse, than those without mental illness. Effective interventions for the mentally ill must address both criminogenic needs and the individual’s specific mental health clinical needs. The goal is recidivism reduction </a:t>
            </a:r>
            <a:r>
              <a:rPr lang="en-US" u="sng" dirty="0"/>
              <a:t>and</a:t>
            </a:r>
            <a:r>
              <a:rPr lang="en-US" dirty="0"/>
              <a:t> recovery. Effective “engagement”, and risk/needs </a:t>
            </a:r>
            <a:r>
              <a:rPr lang="en-US" u="sng" dirty="0"/>
              <a:t>and</a:t>
            </a:r>
            <a:r>
              <a:rPr lang="en-US" dirty="0"/>
              <a:t> clinical screening &amp; assessment, are essential starting points. The University of Cincinnati Corrections Institute has published a comprehensive CBT curriculum for persons with mental illness.    </a:t>
            </a:r>
          </a:p>
          <a:p>
            <a:pPr lvl="0"/>
            <a:r>
              <a:rPr lang="en-US" dirty="0"/>
              <a:t>See, e.g.,</a:t>
            </a:r>
            <a:r>
              <a:rPr lang="en-US" dirty="0" err="1"/>
              <a:t>Skeem</a:t>
            </a:r>
            <a:r>
              <a:rPr lang="en-US" dirty="0"/>
              <a:t> et al., </a:t>
            </a:r>
            <a:r>
              <a:rPr lang="en-US" i="1" dirty="0"/>
              <a:t>Offenders with Mental Illness Have Criminogenic Needs Too: Toward Recidivism Reduction</a:t>
            </a:r>
            <a:r>
              <a:rPr lang="en-US" dirty="0"/>
              <a:t>, Law and Human Behavior 38, no. 3 (2014): 212-224; </a:t>
            </a:r>
            <a:r>
              <a:rPr lang="en-US" dirty="0" err="1"/>
              <a:t>Skeem</a:t>
            </a:r>
            <a:r>
              <a:rPr lang="en-US" dirty="0"/>
              <a:t>, </a:t>
            </a:r>
            <a:r>
              <a:rPr lang="en-US" dirty="0" err="1"/>
              <a:t>Manchak</a:t>
            </a:r>
            <a:r>
              <a:rPr lang="en-US" dirty="0"/>
              <a:t>, and Peterson, </a:t>
            </a:r>
            <a:r>
              <a:rPr lang="en-US" i="1" dirty="0"/>
              <a:t>Correctional Policy for Offenders with Mental Illness: Creating a New Paradigm for Recidivism Reduction</a:t>
            </a:r>
            <a:r>
              <a:rPr lang="en-US" dirty="0"/>
              <a:t>, Law and Human Behavior 35, no. 2 (2011): 110-126; Seth </a:t>
            </a:r>
            <a:r>
              <a:rPr lang="en-US" dirty="0" err="1"/>
              <a:t>Prins</a:t>
            </a:r>
            <a:r>
              <a:rPr lang="en-US" dirty="0"/>
              <a:t> &amp; Laura Draper, </a:t>
            </a:r>
            <a:r>
              <a:rPr lang="en-US" i="1" dirty="0"/>
              <a:t>Improving Outcomes for People with Mental Illness Under Community Corrections Supervision: A Guide to Research-Informed Policy and Practice</a:t>
            </a:r>
            <a:r>
              <a:rPr lang="en-US" dirty="0"/>
              <a:t>, Council of State Governments (2009); John </a:t>
            </a:r>
            <a:r>
              <a:rPr lang="en-US" dirty="0" err="1"/>
              <a:t>Junginger</a:t>
            </a:r>
            <a:r>
              <a:rPr lang="en-US" dirty="0"/>
              <a:t>, et al., </a:t>
            </a:r>
            <a:r>
              <a:rPr lang="en-US" i="1" dirty="0"/>
              <a:t>Effects of Serious Mental Illness and Substance Abuse on Criminal Offenses, </a:t>
            </a:r>
            <a:r>
              <a:rPr lang="en-US" dirty="0"/>
              <a:t>57 </a:t>
            </a:r>
            <a:r>
              <a:rPr lang="pl-PL" cap="small" dirty="0" err="1"/>
              <a:t>Psychiatr</a:t>
            </a:r>
            <a:r>
              <a:rPr lang="en-US" cap="small" dirty="0" err="1"/>
              <a:t>ic</a:t>
            </a:r>
            <a:r>
              <a:rPr lang="en-US" cap="small" dirty="0"/>
              <a:t> </a:t>
            </a:r>
            <a:r>
              <a:rPr lang="pl-PL" cap="small" dirty="0" err="1"/>
              <a:t>Serv</a:t>
            </a:r>
            <a:r>
              <a:rPr lang="en-US" cap="small" dirty="0"/>
              <a:t>ices </a:t>
            </a:r>
            <a:r>
              <a:rPr lang="pl-PL" dirty="0"/>
              <a:t>879-882</a:t>
            </a:r>
            <a:r>
              <a:rPr lang="en-US" dirty="0"/>
              <a:t> (June </a:t>
            </a:r>
            <a:r>
              <a:rPr lang="pl-PL" dirty="0"/>
              <a:t>2006</a:t>
            </a:r>
            <a:r>
              <a:rPr lang="en-US" dirty="0"/>
              <a:t>); </a:t>
            </a:r>
            <a:r>
              <a:rPr lang="en-US" dirty="0" err="1"/>
              <a:t>Skeem</a:t>
            </a:r>
            <a:r>
              <a:rPr lang="en-US" dirty="0"/>
              <a:t> and Louden, </a:t>
            </a:r>
            <a:r>
              <a:rPr lang="en-US" i="1" dirty="0"/>
              <a:t>Toward Evidence-Based Practice for Probationers and Parolees Mandated to Mental Health Treatment, </a:t>
            </a:r>
            <a:r>
              <a:rPr lang="en-US" dirty="0"/>
              <a:t>57 </a:t>
            </a:r>
            <a:r>
              <a:rPr lang="en-US" cap="small" dirty="0"/>
              <a:t>Psychiatric Services</a:t>
            </a:r>
            <a:r>
              <a:rPr lang="en-US" dirty="0"/>
              <a:t> 333-342 (Mar. 2006). S</a:t>
            </a:r>
            <a:r>
              <a:rPr lang="en-US" i="1" dirty="0"/>
              <a:t>ee</a:t>
            </a:r>
            <a:r>
              <a:rPr lang="en-US" dirty="0"/>
              <a:t> </a:t>
            </a:r>
            <a:r>
              <a:rPr lang="en-US" dirty="0" err="1"/>
              <a:t>Skeem</a:t>
            </a:r>
            <a:r>
              <a:rPr lang="en-US" dirty="0"/>
              <a:t>, et al., </a:t>
            </a:r>
            <a:r>
              <a:rPr lang="en-US" i="1" dirty="0"/>
              <a:t>Assessing Relationship Quality in Mandated Community Treatment: Blending Care with Control </a:t>
            </a:r>
            <a:r>
              <a:rPr lang="en-US" dirty="0"/>
              <a:t>19 </a:t>
            </a:r>
            <a:r>
              <a:rPr lang="en-US" cap="small" dirty="0"/>
              <a:t>Psychol. Assessment </a:t>
            </a:r>
            <a:r>
              <a:rPr lang="en-US" dirty="0"/>
              <a:t>397-410 (2007); </a:t>
            </a:r>
            <a:r>
              <a:rPr lang="en-US" dirty="0" err="1"/>
              <a:t>Skeem</a:t>
            </a:r>
            <a:r>
              <a:rPr lang="en-US" dirty="0"/>
              <a:t>, et al., </a:t>
            </a:r>
            <a:r>
              <a:rPr lang="en-US" i="1" dirty="0"/>
              <a:t>Exploring “What Works" in Probation and Mental Health</a:t>
            </a:r>
            <a:r>
              <a:rPr lang="en-US" dirty="0"/>
              <a:t>, 2008; </a:t>
            </a:r>
            <a:r>
              <a:rPr lang="en-US" dirty="0" err="1"/>
              <a:t>Skeem</a:t>
            </a:r>
            <a:r>
              <a:rPr lang="en-US" dirty="0"/>
              <a:t>, </a:t>
            </a:r>
            <a:r>
              <a:rPr lang="en-US" dirty="0" err="1"/>
              <a:t>Manchak</a:t>
            </a:r>
            <a:r>
              <a:rPr lang="en-US" dirty="0"/>
              <a:t>, and Johnson, </a:t>
            </a:r>
            <a:r>
              <a:rPr lang="en-US" i="1" dirty="0"/>
              <a:t>Specialty Mental Health vs. Traditional Probation</a:t>
            </a:r>
            <a:r>
              <a:rPr lang="en-US" dirty="0"/>
              <a:t>, 2008.</a:t>
            </a:r>
          </a:p>
          <a:p>
            <a:pPr lvl="0"/>
            <a:r>
              <a:rPr lang="en-US" dirty="0"/>
              <a:t>Changes in criminal attitudes among mentally disordered prisoners has been found to be associated with reduced recidivism. Changes in MH functioning also was found to be associated but to a lesser extent, arguably b/c changes in MI as a responsivity factor might indirectly result in reduced recidivism by facilitating the ability to better address criminogenic needs. Kingston &amp; </a:t>
            </a:r>
            <a:r>
              <a:rPr lang="en-US" dirty="0" err="1"/>
              <a:t>Olver</a:t>
            </a:r>
            <a:r>
              <a:rPr lang="en-US" dirty="0"/>
              <a:t>, </a:t>
            </a:r>
            <a:r>
              <a:rPr lang="en-US" i="1" dirty="0"/>
              <a:t>Psychometric Examination of Treatment Change Among Mentally Disordered Offenders</a:t>
            </a:r>
            <a:r>
              <a:rPr lang="en-US" dirty="0"/>
              <a:t>, Crim. Just &amp; Behavior (2017)  </a:t>
            </a:r>
          </a:p>
          <a:p>
            <a:pPr lvl="0"/>
            <a:r>
              <a:rPr lang="en-US" dirty="0"/>
              <a:t>“Motivation” is discussed on the following slide. </a:t>
            </a:r>
          </a:p>
        </p:txBody>
      </p:sp>
      <p:sp>
        <p:nvSpPr>
          <p:cNvPr id="4" name="Slide Number Placeholder 3"/>
          <p:cNvSpPr>
            <a:spLocks noGrp="1"/>
          </p:cNvSpPr>
          <p:nvPr>
            <p:ph type="sldNum" sz="quarter" idx="10"/>
          </p:nvPr>
        </p:nvSpPr>
        <p:spPr/>
        <p:txBody>
          <a:bodyPr/>
          <a:lstStyle/>
          <a:p>
            <a:fld id="{0D306AA3-10A0-C244-9619-7588A005280B}" type="slidenum">
              <a:rPr lang="en-US" smtClean="0"/>
              <a:t>32</a:t>
            </a:fld>
            <a:endParaRPr lang="en-US"/>
          </a:p>
        </p:txBody>
      </p:sp>
    </p:spTree>
    <p:extLst>
      <p:ext uri="{BB962C8B-B14F-4D97-AF65-F5344CB8AC3E}">
        <p14:creationId xmlns:p14="http://schemas.microsoft.com/office/powerpoint/2010/main" val="30768415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One of the most important responsivity factors we will discuss is “motivation.”</a:t>
            </a:r>
          </a:p>
          <a:p>
            <a:pPr eaLnBrk="1" hangingPunct="1">
              <a:buFontTx/>
              <a:buChar char="•"/>
            </a:pPr>
            <a:r>
              <a:rPr lang="en-US" altLang="en-US" dirty="0"/>
              <a:t>Coerced treatment is effective; persons convicted of crime are rarely motivated to change behavior at the outset, and coercion can get persons into treatment and keep them there longer. But, external pressure  &amp; controls only work as long as the pressure is applied. The goal is to avoid the condition where the individual is only entering or remaining in treatment under coercion &amp; going through the motions of compliance. </a:t>
            </a:r>
          </a:p>
          <a:p>
            <a:pPr eaLnBrk="1" hangingPunct="1">
              <a:buFontTx/>
              <a:buChar char="•"/>
            </a:pPr>
            <a:r>
              <a:rPr lang="en-US" altLang="en-US" dirty="0"/>
              <a:t> Ultimately persons convicted of crime must become self-motivated; must progress from “extrinsic” to “intrinsic” motivation; the ability to change must ultimately be accompanied by willingness and desire to change. Motivation is not a static or fixed personality trait or attribute.  Instead, it is a cognitive state which can be changed, particularly when a respected role-model engages the individual in an exploration of their behavior as it relates to their own values and goals. </a:t>
            </a:r>
          </a:p>
          <a:p>
            <a:pPr>
              <a:buFontTx/>
              <a:buChar char="•"/>
            </a:pPr>
            <a:r>
              <a:rPr lang="en-US" altLang="en-US" dirty="0"/>
              <a:t> The first step in the process of building intrinsic motivation is to acknowledge that the participant is in charge and controls the result; even if the individual has the ability to change, change will not occur until she or he decides to make some changes. Respecting that the participant is in charge of determining whether (s)he will succeed in changing her behaviors places responsibility &amp; accountability for those changes squarely on the participant as the starting point for the change process. </a:t>
            </a:r>
          </a:p>
          <a:p>
            <a:pPr eaLnBrk="1" hangingPunct="1">
              <a:buFontTx/>
              <a:buChar char="•"/>
            </a:pPr>
            <a:r>
              <a:rPr lang="en-US" altLang="en-US" dirty="0"/>
              <a:t>The way the court, probation, and others interact with the defendant, however, can play a major role in either promoting or retarding the development of intrinsic motivation. The court and others can play an important role in preparing the person to change, by building a positive, firm, but caring relationship with the person.  </a:t>
            </a:r>
          </a:p>
          <a:p>
            <a:pPr>
              <a:buFontTx/>
              <a:buChar char="•"/>
            </a:pPr>
            <a:r>
              <a:rPr lang="en-US" altLang="en-US" dirty="0"/>
              <a:t> In treatment settings, 30% of the likelihood of successful outcomes is dependent on the treatment provider building a “therapeutic alliance” with the client. A participant’s success in changing behavior is also often significantly impacted by the person’s relationship with a positive role model or change agent-a friend, minister, coach, therapist, or family member who inspired, initiated, promoted, or supported the person’s commitment to the change process. </a:t>
            </a:r>
          </a:p>
          <a:p>
            <a:pPr>
              <a:buFontTx/>
              <a:buChar char="•"/>
            </a:pPr>
            <a:r>
              <a:rPr lang="en-US" altLang="en-US" dirty="0"/>
              <a:t>In a study of what POs consider to constitute “quality” in probation services 3 of the top 5 (of 19 possible) responses identified aspects of client relationship: (“Really engaging with the individual”; “Having enough time to work with individuals”; “A relationship based on mutual trust/respect”). G Robinson, et. al., </a:t>
            </a:r>
            <a:r>
              <a:rPr lang="en-US" altLang="en-US" i="1" dirty="0"/>
              <a:t>Understanding Quality in Probation Practice: Frontline perspectives in England &amp; Wales,</a:t>
            </a:r>
            <a:r>
              <a:rPr lang="en-US" altLang="en-US" dirty="0"/>
              <a:t> 14 Crim. &amp; Crim. Just. 123 (2014).  </a:t>
            </a:r>
          </a:p>
          <a:p>
            <a:pPr>
              <a:buFontTx/>
              <a:buChar char="•"/>
            </a:pPr>
            <a:r>
              <a:rPr lang="en-US" altLang="en-US" dirty="0"/>
              <a:t>But judges, corrections officers, and other criminal justice authorities often serve in a dual role: both limit-setting and caring; cop and counselor, responsible for enforcing the law as well as supporting efforts to change behaviors in a pro-social direction. </a:t>
            </a:r>
          </a:p>
          <a:p>
            <a:pPr>
              <a:buFontTx/>
              <a:buChar char="•"/>
            </a:pPr>
            <a:r>
              <a:rPr lang="en-US" altLang="en-US" dirty="0"/>
              <a:t>Recent research by Jennifer </a:t>
            </a:r>
            <a:r>
              <a:rPr lang="en-US" altLang="en-US" dirty="0" err="1"/>
              <a:t>Skeem</a:t>
            </a:r>
            <a:r>
              <a:rPr lang="en-US" altLang="en-US" dirty="0"/>
              <a:t> and others found that a high-quality, dual-role relationship characterized by a firm, fair and caring relationship on the part of supervising parole officers, as contrasted with confrontational approaches resulting in parolee resistance, significantly reduced the risk of re-arrest among parolees even taking into account the parolees’ problematic personality traits and risk levels. P. Kennedy, J. </a:t>
            </a:r>
            <a:r>
              <a:rPr lang="en-US" altLang="en-US" dirty="0" err="1"/>
              <a:t>Skeem</a:t>
            </a:r>
            <a:r>
              <a:rPr lang="en-US" altLang="en-US" dirty="0"/>
              <a:t>, S. </a:t>
            </a:r>
            <a:r>
              <a:rPr lang="en-US" altLang="en-US" dirty="0" err="1"/>
              <a:t>Manchak</a:t>
            </a:r>
            <a:r>
              <a:rPr lang="en-US" altLang="en-US" dirty="0"/>
              <a:t>, J. Louden, “Relationship Quality and Supervision Failure: Firm, Fair, and Caring Officer-Offender Relationships Protect Against Supervision Failure,” Law and Human Behavior (in press). </a:t>
            </a:r>
          </a:p>
          <a:p>
            <a:endParaRPr lang="en-US" dirty="0"/>
          </a:p>
        </p:txBody>
      </p:sp>
      <p:sp>
        <p:nvSpPr>
          <p:cNvPr id="4" name="Slide Number Placeholder 3"/>
          <p:cNvSpPr>
            <a:spLocks noGrp="1"/>
          </p:cNvSpPr>
          <p:nvPr>
            <p:ph type="sldNum" sz="quarter" idx="10"/>
          </p:nvPr>
        </p:nvSpPr>
        <p:spPr/>
        <p:txBody>
          <a:bodyPr/>
          <a:lstStyle/>
          <a:p>
            <a:fld id="{0D306AA3-10A0-C244-9619-7588A005280B}" type="slidenum">
              <a:rPr lang="en-US" smtClean="0"/>
              <a:t>33</a:t>
            </a:fld>
            <a:endParaRPr lang="en-US"/>
          </a:p>
        </p:txBody>
      </p:sp>
    </p:spTree>
    <p:extLst>
      <p:ext uri="{BB962C8B-B14F-4D97-AF65-F5344CB8AC3E}">
        <p14:creationId xmlns:p14="http://schemas.microsoft.com/office/powerpoint/2010/main" val="9122376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The goal of course is to </a:t>
            </a:r>
            <a:r>
              <a:rPr lang="en-US" altLang="en-US" u="sng" dirty="0">
                <a:latin typeface="Arial" panose="020B0604020202020204" pitchFamily="34" charset="0"/>
              </a:rPr>
              <a:t>avoid</a:t>
            </a:r>
            <a:r>
              <a:rPr lang="en-US" altLang="en-US" dirty="0">
                <a:latin typeface="Arial" panose="020B0604020202020204" pitchFamily="34" charset="0"/>
              </a:rPr>
              <a:t> violations, to promote compliance. As we discussed above, the research indicates that a balanced approach combining  social worker and law enforcement orientations is more effective than either approach alone. This EB framework applies broadly to responses to both pro-social/compliant and anti-social/non-compliant behaviors, i.e. to use of incentives and rewards as well as sanctions, but focuses more specifically on responses to non-compliant behaviors, i.e. violations.</a:t>
            </a:r>
            <a:endParaRPr lang="en-US" dirty="0"/>
          </a:p>
        </p:txBody>
      </p:sp>
      <p:sp>
        <p:nvSpPr>
          <p:cNvPr id="4" name="Slide Number Placeholder 3"/>
          <p:cNvSpPr>
            <a:spLocks noGrp="1"/>
          </p:cNvSpPr>
          <p:nvPr>
            <p:ph type="sldNum" sz="quarter" idx="10"/>
          </p:nvPr>
        </p:nvSpPr>
        <p:spPr/>
        <p:txBody>
          <a:bodyPr/>
          <a:lstStyle/>
          <a:p>
            <a:fld id="{0D306AA3-10A0-C244-9619-7588A005280B}" type="slidenum">
              <a:rPr lang="en-US" smtClean="0"/>
              <a:t>34</a:t>
            </a:fld>
            <a:endParaRPr lang="en-US"/>
          </a:p>
        </p:txBody>
      </p:sp>
    </p:spTree>
    <p:extLst>
      <p:ext uri="{BB962C8B-B14F-4D97-AF65-F5344CB8AC3E}">
        <p14:creationId xmlns:p14="http://schemas.microsoft.com/office/powerpoint/2010/main" val="28249349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dirty="0"/>
              <a:t>While also emphasizing the importance of reinforcing/rewarding compliant behaviors as discussed earlier, we turn now to address EB responses to violations of probation. Primary responsibility for enforcement of conditions of probation rests with the supervising probation agency, but obviously courts play an important role, especially in the case of more serious or repeated violations, including new offenses, constituting a more significant risk to public safety. </a:t>
            </a:r>
          </a:p>
          <a:p>
            <a:pPr eaLnBrk="0" fontAlgn="base" hangingPunct="0"/>
            <a:r>
              <a:rPr lang="en-US" u="sng" dirty="0"/>
              <a:t>Goals:</a:t>
            </a:r>
            <a:r>
              <a:rPr lang="en-US" dirty="0"/>
              <a:t> the goals in responding to a violation are </a:t>
            </a:r>
            <a:r>
              <a:rPr lang="en-US" u="sng" dirty="0"/>
              <a:t>not only </a:t>
            </a:r>
            <a:r>
              <a:rPr lang="en-US" dirty="0"/>
              <a:t>to hold the probationer accountable for the non-compliant conduct, </a:t>
            </a:r>
            <a:r>
              <a:rPr lang="en-US" u="sng" dirty="0"/>
              <a:t>but also </a:t>
            </a:r>
            <a:r>
              <a:rPr lang="en-US" dirty="0"/>
              <a:t>to assess how best to reduce the risk of recidivism and future violations. The goal in responding to compliant behaviors is to reinforce compliant behaviors and reduce risk of subsequent violations.  </a:t>
            </a:r>
          </a:p>
          <a:p>
            <a:pPr eaLnBrk="0" fontAlgn="base" hangingPunct="0"/>
            <a:r>
              <a:rPr lang="en-US" u="sng" dirty="0"/>
              <a:t>Process</a:t>
            </a:r>
            <a:r>
              <a:rPr lang="en-US" dirty="0"/>
              <a:t>: The process in place to respond to both compliant and non-compliant behaviors should provide swift, certain, consistent and fair responses. (“Consistent” refers to treating similarly situated probationers similarly.) “Fair” as used in SCF has traditionally referred to proportionality, i.e., is the punishment proportionate to the offense committed. SCF research discussed earlier clearly indicates that these features are more important than the severity of the response in effecting positive behavioral change. The process, however, must also provide </a:t>
            </a:r>
            <a:r>
              <a:rPr lang="en-US" u="sng" dirty="0"/>
              <a:t>procedura</a:t>
            </a:r>
            <a:r>
              <a:rPr lang="en-US" dirty="0"/>
              <a:t>l fairness, discussed in next slide.</a:t>
            </a:r>
          </a:p>
          <a:p>
            <a:endParaRPr lang="en-US" dirty="0"/>
          </a:p>
        </p:txBody>
      </p:sp>
      <p:sp>
        <p:nvSpPr>
          <p:cNvPr id="4" name="Slide Number Placeholder 3"/>
          <p:cNvSpPr>
            <a:spLocks noGrp="1"/>
          </p:cNvSpPr>
          <p:nvPr>
            <p:ph type="sldNum" sz="quarter" idx="10"/>
          </p:nvPr>
        </p:nvSpPr>
        <p:spPr/>
        <p:txBody>
          <a:bodyPr/>
          <a:lstStyle/>
          <a:p>
            <a:fld id="{0D306AA3-10A0-C244-9619-7588A005280B}" type="slidenum">
              <a:rPr lang="en-US" smtClean="0"/>
              <a:t>35</a:t>
            </a:fld>
            <a:endParaRPr lang="en-US"/>
          </a:p>
        </p:txBody>
      </p:sp>
    </p:spTree>
    <p:extLst>
      <p:ext uri="{BB962C8B-B14F-4D97-AF65-F5344CB8AC3E}">
        <p14:creationId xmlns:p14="http://schemas.microsoft.com/office/powerpoint/2010/main" val="38121543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dirty="0"/>
              <a:t>In dual role relationships with persons convicted of crime, research indicates that the ability of a judge, police officer, or probation officer to have a positive influence on the person depends on the extent to which the person views the decision-making </a:t>
            </a:r>
            <a:r>
              <a:rPr lang="en-US" u="sng" dirty="0"/>
              <a:t>process</a:t>
            </a:r>
            <a:r>
              <a:rPr lang="en-US" dirty="0"/>
              <a:t> as being “fair.”  Research in the field of “procedural fairness” describes the qualities of “procedural fairness“ from the point of view of one coming into contact with a police officer or judge. The slide identifies those four qualities. When criminal defendants feel they have been treated “fairly,” the research indicates they are more likely to accept the decision-making system as legitimate, more likely to voluntarily comply with orders and directives, and more likely to obey the law thereafter. </a:t>
            </a:r>
          </a:p>
          <a:p>
            <a:pPr eaLnBrk="0" fontAlgn="base" hangingPunct="0"/>
            <a:r>
              <a:rPr lang="en-US" dirty="0"/>
              <a:t> </a:t>
            </a:r>
          </a:p>
          <a:p>
            <a:pPr eaLnBrk="0" fontAlgn="base" hangingPunct="0"/>
            <a:r>
              <a:rPr lang="en-US" dirty="0"/>
              <a:t>See T. Tyler &amp; Y. </a:t>
            </a:r>
            <a:r>
              <a:rPr lang="en-US" dirty="0" err="1"/>
              <a:t>Huo</a:t>
            </a:r>
            <a:r>
              <a:rPr lang="en-US" dirty="0"/>
              <a:t> (2002). </a:t>
            </a:r>
            <a:r>
              <a:rPr lang="en-US" i="1" dirty="0"/>
              <a:t>Trust in the law: encouraging public cooperation with the police and court. </a:t>
            </a:r>
            <a:r>
              <a:rPr lang="en-US" dirty="0"/>
              <a:t>New York: Russell Sage.</a:t>
            </a:r>
          </a:p>
          <a:p>
            <a:endParaRPr lang="en-US" dirty="0"/>
          </a:p>
        </p:txBody>
      </p:sp>
      <p:sp>
        <p:nvSpPr>
          <p:cNvPr id="4" name="Slide Number Placeholder 3"/>
          <p:cNvSpPr>
            <a:spLocks noGrp="1"/>
          </p:cNvSpPr>
          <p:nvPr>
            <p:ph type="sldNum" sz="quarter" idx="10"/>
          </p:nvPr>
        </p:nvSpPr>
        <p:spPr/>
        <p:txBody>
          <a:bodyPr/>
          <a:lstStyle/>
          <a:p>
            <a:fld id="{0D306AA3-10A0-C244-9619-7588A005280B}" type="slidenum">
              <a:rPr lang="en-US" smtClean="0"/>
              <a:t>36</a:t>
            </a:fld>
            <a:endParaRPr lang="en-US" dirty="0"/>
          </a:p>
        </p:txBody>
      </p:sp>
    </p:spTree>
    <p:extLst>
      <p:ext uri="{BB962C8B-B14F-4D97-AF65-F5344CB8AC3E}">
        <p14:creationId xmlns:p14="http://schemas.microsoft.com/office/powerpoint/2010/main" val="26944413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u="sng" dirty="0"/>
              <a:t>Goals &amp; Process covered in earlier slides </a:t>
            </a:r>
          </a:p>
          <a:p>
            <a:pPr eaLnBrk="0" fontAlgn="base" hangingPunct="0"/>
            <a:r>
              <a:rPr lang="en-US" u="sng" dirty="0"/>
              <a:t>Tools:</a:t>
            </a:r>
            <a:r>
              <a:rPr lang="en-US" dirty="0"/>
              <a:t> </a:t>
            </a:r>
            <a:r>
              <a:rPr lang="en-US" u="sng" dirty="0"/>
              <a:t>Policies</a:t>
            </a:r>
            <a:r>
              <a:rPr lang="en-US" dirty="0"/>
              <a:t>: It is critical that the supervising agency have written policies in place describing the range of appropriate responses to various types of compliant and non-compliant behaviors. Such policies often also specify the responses that may require a supervisor’s approval, or expedited court approval. Such policies ensure consistency and transparency, shape the probationer’s expectations, provide a measure of procedural fairness, and avoid arbitrariness. </a:t>
            </a:r>
          </a:p>
          <a:p>
            <a:pPr eaLnBrk="0" fontAlgn="base" hangingPunct="0"/>
            <a:r>
              <a:rPr lang="en-US" u="sng" dirty="0"/>
              <a:t>Tools: Response Grid or Guidelines</a:t>
            </a:r>
            <a:r>
              <a:rPr lang="en-US" dirty="0"/>
              <a:t>: supervision agencies that have implemented EBP have typically adopted grids and/or guidelines that describe appropriate responses for each type of common compliant behavior and non-compliant behavior. Such grids and guidelines provide benefits similar to those provided by the “policies” described above. </a:t>
            </a:r>
          </a:p>
          <a:p>
            <a:pPr eaLnBrk="0" fontAlgn="base" hangingPunct="0"/>
            <a:r>
              <a:rPr lang="en-US" u="sng" dirty="0"/>
              <a:t>Tools: Graduated Continuum </a:t>
            </a:r>
            <a:r>
              <a:rPr lang="en-US" dirty="0"/>
              <a:t>of available rewards, incentives, services, and sanctions ensures the availability of an appropriate response depending on the probationer’s specific conduct. </a:t>
            </a:r>
          </a:p>
          <a:p>
            <a:pPr eaLnBrk="0" fontAlgn="base" hangingPunct="0"/>
            <a:r>
              <a:rPr lang="en-US" u="sng" dirty="0"/>
              <a:t>Factors:</a:t>
            </a:r>
            <a:r>
              <a:rPr lang="en-US" dirty="0"/>
              <a:t> Factors that should be considered in determining an appropriate response to a violation include those identified on the slide. The first three factors (severity of violation, underlying offense and criminal history, and violation/compliance history) are more traditional factors.</a:t>
            </a:r>
          </a:p>
          <a:p>
            <a:pPr eaLnBrk="0" fontAlgn="base" hangingPunct="0"/>
            <a:r>
              <a:rPr lang="en-US" dirty="0"/>
              <a:t>Consideration of risk level, motivation to change, supervision objectives, and the critical risk factors involved are more contemporary EB considerations designed to facilitate more accurate and effective responses. </a:t>
            </a:r>
          </a:p>
          <a:p>
            <a:pPr eaLnBrk="0" fontAlgn="base" hangingPunct="0"/>
            <a:r>
              <a:rPr lang="en-US" dirty="0"/>
              <a:t>Higher risk levels suggest the need for stricter, more elevated, responses, and sometimes a higher responding authority (e.g., supervisor v. PO) than for probationers with lower risk levels. </a:t>
            </a:r>
          </a:p>
          <a:p>
            <a:pPr eaLnBrk="0" fontAlgn="base" hangingPunct="0"/>
            <a:r>
              <a:rPr lang="en-US" dirty="0"/>
              <a:t>Low motivation to change suggests increased use of motivation enhancement therapies.</a:t>
            </a:r>
          </a:p>
          <a:p>
            <a:pPr eaLnBrk="0" fontAlgn="base" hangingPunct="0"/>
            <a:r>
              <a:rPr lang="en-US" dirty="0"/>
              <a:t>The type of response also depends in part on whether the violation relates to a distal (distant, long-term) or proximal (immediate, short-term) supervision objective. Violations related to proximal objectives may call for appropriate sanctions, whereas violations related to distal objectives typically call for greater use of incentives and enhanced treatment.</a:t>
            </a:r>
          </a:p>
          <a:p>
            <a:pPr eaLnBrk="0" fontAlgn="base" hangingPunct="0"/>
            <a:r>
              <a:rPr lang="en-US" dirty="0"/>
              <a:t>The appropriate response also depends on the relationship of the violation to the critical risk factors in the case (e.g., the employee fired for drug use v. anti-social attitudes) in order to implement appropriate changes in the case plan to reduce the risk of further violations.</a:t>
            </a:r>
            <a:r>
              <a:rPr lang="en-US" u="sng" dirty="0"/>
              <a:t> </a:t>
            </a:r>
            <a:endParaRPr lang="en-US" dirty="0"/>
          </a:p>
          <a:p>
            <a:pPr eaLnBrk="0" fontAlgn="base" hangingPunct="0"/>
            <a:endParaRPr lang="en-US" dirty="0"/>
          </a:p>
          <a:p>
            <a:endParaRPr lang="en-US" dirty="0"/>
          </a:p>
        </p:txBody>
      </p:sp>
      <p:sp>
        <p:nvSpPr>
          <p:cNvPr id="4" name="Slide Number Placeholder 3"/>
          <p:cNvSpPr>
            <a:spLocks noGrp="1"/>
          </p:cNvSpPr>
          <p:nvPr>
            <p:ph type="sldNum" sz="quarter" idx="10"/>
          </p:nvPr>
        </p:nvSpPr>
        <p:spPr/>
        <p:txBody>
          <a:bodyPr/>
          <a:lstStyle/>
          <a:p>
            <a:fld id="{0D306AA3-10A0-C244-9619-7588A005280B}" type="slidenum">
              <a:rPr lang="en-US" smtClean="0"/>
              <a:t>37</a:t>
            </a:fld>
            <a:endParaRPr lang="en-US"/>
          </a:p>
        </p:txBody>
      </p:sp>
    </p:spTree>
    <p:extLst>
      <p:ext uri="{BB962C8B-B14F-4D97-AF65-F5344CB8AC3E}">
        <p14:creationId xmlns:p14="http://schemas.microsoft.com/office/powerpoint/2010/main" val="19630993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dirty="0"/>
              <a:t>As noted earlier researchers have questioned whether incarceration effectively deters subsequent criminal behavior. </a:t>
            </a:r>
          </a:p>
          <a:p>
            <a:pPr eaLnBrk="0" fontAlgn="base" hangingPunct="0"/>
            <a:r>
              <a:rPr lang="en-US" dirty="0"/>
              <a:t>Although, as noted earlier, HOPE court and other research has demonstrated that the use of swift and certain imposition of short periods of incarceration may be effective as a specific deterrent in reducing subsequent technical violations, the HOPE researchers have themselves questioned whether </a:t>
            </a:r>
            <a:r>
              <a:rPr lang="en-US" u="sng" dirty="0"/>
              <a:t>incarceration</a:t>
            </a:r>
            <a:r>
              <a:rPr lang="en-US" dirty="0"/>
              <a:t> is an optimal or appropriate initial response. </a:t>
            </a:r>
          </a:p>
          <a:p>
            <a:pPr eaLnBrk="0" fontAlgn="base" hangingPunct="0"/>
            <a:r>
              <a:rPr lang="en-US" dirty="0"/>
              <a:t>In order to achieve more swift and certain response to violations, an increasing number of states have enacted administrative sanctions systems that also authorize probation officers to include </a:t>
            </a:r>
            <a:r>
              <a:rPr lang="en-US" dirty="0" err="1"/>
              <a:t>incarcerative</a:t>
            </a:r>
            <a:r>
              <a:rPr lang="en-US" dirty="0"/>
              <a:t> sanctions in their graduated response grids and guidelines but limit the use of incarceration to short periods of time (e.g., 2-10 days) capped by monthly or annual limits. (In addition to Oregon and Washington, those states include Arkansas, California [for some probationers], Idaho, Indiana, Kentucky, Louisiana, Missouri, Nebraska, New Hampshire, North Carolina, South Carolina, South Dakota, and Utah.)  </a:t>
            </a:r>
          </a:p>
          <a:p>
            <a:pPr eaLnBrk="0" fontAlgn="base" hangingPunct="0"/>
            <a:r>
              <a:rPr lang="en-US" dirty="0"/>
              <a:t>Indeed, several research studies have found that imposing jail in response to technical violations increases the risk of later revocation, re-arrest, and reconviction. A. </a:t>
            </a:r>
            <a:r>
              <a:rPr lang="en-US" dirty="0" err="1"/>
              <a:t>Rengifo</a:t>
            </a:r>
            <a:r>
              <a:rPr lang="en-US" dirty="0"/>
              <a:t> &amp; C. Scott-Hayward (2008). Assessing the effectiveness of intermediate sanctions in Multnomah County, Oregon. New York: Vera Institute of Justice. E. Drake &amp; S. </a:t>
            </a:r>
            <a:r>
              <a:rPr lang="en-US" dirty="0" err="1"/>
              <a:t>Aos</a:t>
            </a:r>
            <a:r>
              <a:rPr lang="en-US" dirty="0"/>
              <a:t> (2012). Confinement for technical violations of community supervision: Is there an effect on felony recidivism? Olympia, WA: WSIPP. </a:t>
            </a:r>
          </a:p>
          <a:p>
            <a:pPr eaLnBrk="0" fontAlgn="base" hangingPunct="0"/>
            <a:r>
              <a:rPr lang="en-US" dirty="0"/>
              <a:t>Recent legislation in Maryland and Utah, for example, limits judicial use of incarceration in response to technical violations to 15, 30, and 45 days, respectively, for the first, second, and third violation, while, even more recently,  Alaska limited the maximum sentences to 3, 5, and 10 days respectively. Only upon the fourth or subsequent violation is revocation to prison to serve the balance of the suspended sentence permitted. See Maryland SB 1005 (2016) Section 6-223 (available at </a:t>
            </a:r>
            <a:r>
              <a:rPr lang="en-US" u="sng" dirty="0"/>
              <a:t>http://mgaleg.maryland.gov/2016RS/bills/sb/sb1005e.pdf</a:t>
            </a:r>
            <a:r>
              <a:rPr lang="en-US" dirty="0"/>
              <a:t>); Utah Sentencing Commission, Adult Sentencing &amp; Release Guidelines, pp. 38-39 (2016) (available at </a:t>
            </a:r>
            <a:r>
              <a:rPr lang="en-US" u="sng" dirty="0"/>
              <a:t>https://justice.utah.gov/Sentencing/Guidelines/Adult/2016%20Adult%20Sentencing%20Guidelines.pdf</a:t>
            </a:r>
            <a:r>
              <a:rPr lang="en-US" dirty="0"/>
              <a:t>);  Alaska SB 91 (2016) Section 12.55.110 (c) (available at </a:t>
            </a:r>
            <a:r>
              <a:rPr lang="en-US" u="sng" dirty="0"/>
              <a:t>http://www.akleg.gov/basis/Bill/Text/29?Hsid=SB0091D</a:t>
            </a:r>
            <a:r>
              <a:rPr lang="en-US" dirty="0"/>
              <a:t>).</a:t>
            </a:r>
          </a:p>
          <a:p>
            <a:endParaRPr lang="en-US" dirty="0"/>
          </a:p>
        </p:txBody>
      </p:sp>
      <p:sp>
        <p:nvSpPr>
          <p:cNvPr id="4" name="Slide Number Placeholder 3"/>
          <p:cNvSpPr>
            <a:spLocks noGrp="1"/>
          </p:cNvSpPr>
          <p:nvPr>
            <p:ph type="sldNum" sz="quarter" idx="10"/>
          </p:nvPr>
        </p:nvSpPr>
        <p:spPr/>
        <p:txBody>
          <a:bodyPr/>
          <a:lstStyle/>
          <a:p>
            <a:fld id="{0D306AA3-10A0-C244-9619-7588A005280B}" type="slidenum">
              <a:rPr lang="en-US" smtClean="0"/>
              <a:t>38</a:t>
            </a:fld>
            <a:endParaRPr lang="en-US"/>
          </a:p>
        </p:txBody>
      </p:sp>
    </p:spTree>
    <p:extLst>
      <p:ext uri="{BB962C8B-B14F-4D97-AF65-F5344CB8AC3E}">
        <p14:creationId xmlns:p14="http://schemas.microsoft.com/office/powerpoint/2010/main" val="30695079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dirty="0"/>
              <a:t>Express statutory authority usually avoids separation of powers challenges, but, in absence, question arises whether authority to impose sanctions in response to a violation has been judicially delegated and whether authority is delegable under state s/p provisions. Some states require courts to specifically authorize; others allow judges to withhold authorization.  </a:t>
            </a:r>
          </a:p>
          <a:p>
            <a:pPr eaLnBrk="0" fontAlgn="base" hangingPunct="0"/>
            <a:r>
              <a:rPr lang="en-US" dirty="0"/>
              <a:t>There’s no specific case law on application of federal DP to use of administrative sanctions. Full federal DP is applicable in probation revocation proceedings per </a:t>
            </a:r>
            <a:r>
              <a:rPr lang="en-US" i="1" dirty="0"/>
              <a:t>Gagnon v. </a:t>
            </a:r>
            <a:r>
              <a:rPr lang="en-US" i="1" dirty="0" err="1"/>
              <a:t>Scarpelli</a:t>
            </a:r>
            <a:r>
              <a:rPr lang="en-US" i="1" dirty="0"/>
              <a:t> </a:t>
            </a:r>
            <a:r>
              <a:rPr lang="en-US" dirty="0"/>
              <a:t>(1973) but probably not applicable to administrative sanctions in light of interest in swiftness, certainty, consistency, reducing recidivism, avoiding revocation, and the minimal periods of incarceration; but if incarceration is at stake and violation or sanction is contested, written notice and hearing before neutral decision maker (</a:t>
            </a:r>
            <a:r>
              <a:rPr lang="en-US" dirty="0" err="1"/>
              <a:t>jud</a:t>
            </a:r>
            <a:r>
              <a:rPr lang="en-US" dirty="0"/>
              <a:t>. or </a:t>
            </a:r>
            <a:r>
              <a:rPr lang="en-US" dirty="0" err="1"/>
              <a:t>adm.</a:t>
            </a:r>
            <a:r>
              <a:rPr lang="en-US" dirty="0"/>
              <a:t>) is probably required.</a:t>
            </a:r>
          </a:p>
          <a:p>
            <a:pPr eaLnBrk="0" fontAlgn="base" hangingPunct="0"/>
            <a:r>
              <a:rPr lang="en-US" dirty="0"/>
              <a:t>2 models: administrative (GA, KY, LA,WA); judicial (NH, NC, OR). Use waiver of judicial hearing and counsel, or provide administrative hearings (with or w/o right to counsel) which rights are also waivable.</a:t>
            </a:r>
          </a:p>
          <a:p>
            <a:pPr eaLnBrk="0" fontAlgn="base" hangingPunct="0"/>
            <a:r>
              <a:rPr lang="en-US" dirty="0"/>
              <a:t>Where incarceration not at stake, right to counsel not involved and hearing before neutral hearing officer probably not required, but procedural fairness if not DP would suggest that if violation or sanction is contested, review, approval, or right to appeal to independent judicial or administrative officer is appropriate. </a:t>
            </a:r>
          </a:p>
          <a:p>
            <a:pPr eaLnBrk="0" fontAlgn="base" hangingPunct="0"/>
            <a:r>
              <a:rPr lang="en-US" dirty="0"/>
              <a:t>Whether judicial or administrative may depend on law and custom in the jurisdiction. </a:t>
            </a:r>
          </a:p>
          <a:p>
            <a:pPr eaLnBrk="0" fontAlgn="base" hangingPunct="0"/>
            <a:r>
              <a:rPr lang="en-US" dirty="0"/>
              <a:t>Conformity to grid and policy may constitute pre-approval of the appropriateness of the sanction.</a:t>
            </a:r>
          </a:p>
          <a:p>
            <a:pPr eaLnBrk="0" fontAlgn="base" hangingPunct="0"/>
            <a:r>
              <a:rPr lang="en-US" dirty="0"/>
              <a:t>No automatic federal constitutional right to counsel even in revocation proceedings; in administrative sanction hearing where incarceration at stake probably only required if D is clearly unable to represent own interest; but there may be right to counsel under state law.</a:t>
            </a:r>
          </a:p>
          <a:p>
            <a:pPr eaLnBrk="0" fontAlgn="base" hangingPunct="0"/>
            <a:r>
              <a:rPr lang="en-US" dirty="0"/>
              <a:t>Evidence-based responses to violations, and the legal and constitutional issues involved in use of administrative sanctions, are discussed in some detail in this 2013 publication by APPA, NCSC, and Pew Charitable Trusts: APPA, NCSC, &amp; Pew Charitable Trusts (2013). </a:t>
            </a:r>
            <a:r>
              <a:rPr lang="en-US" i="1" dirty="0"/>
              <a:t>Effective responses to offender behaviors: Lessons learned for probation and parole supervision. </a:t>
            </a:r>
            <a:r>
              <a:rPr lang="en-US" dirty="0"/>
              <a:t>Available at </a:t>
            </a:r>
            <a:r>
              <a:rPr lang="en-US" u="sng" dirty="0"/>
              <a:t>https://www.appa-net.org/eWeb/docs/APPA/pubs/EROBLLPPS-Report.pdf</a:t>
            </a:r>
            <a:r>
              <a:rPr lang="en-US" dirty="0"/>
              <a:t>. On constitutional due process issues, see NCSC (2013). Administrative responses to probation violations: due process and separation of powers issues. available at </a:t>
            </a:r>
            <a:r>
              <a:rPr lang="en-US" u="sng" dirty="0"/>
              <a:t>http://www.ncsc.org/~/media/Microsites/Files/CSI/Education/admin%20sanctions%20legal%20memo%2012-18.ashx</a:t>
            </a:r>
            <a:r>
              <a:rPr lang="en-US" dirty="0"/>
              <a:t>. </a:t>
            </a:r>
          </a:p>
          <a:p>
            <a:endParaRPr lang="en-US" dirty="0"/>
          </a:p>
        </p:txBody>
      </p:sp>
      <p:sp>
        <p:nvSpPr>
          <p:cNvPr id="4" name="Slide Number Placeholder 3"/>
          <p:cNvSpPr>
            <a:spLocks noGrp="1"/>
          </p:cNvSpPr>
          <p:nvPr>
            <p:ph type="sldNum" sz="quarter" idx="10"/>
          </p:nvPr>
        </p:nvSpPr>
        <p:spPr/>
        <p:txBody>
          <a:bodyPr/>
          <a:lstStyle/>
          <a:p>
            <a:fld id="{0D306AA3-10A0-C244-9619-7588A005280B}" type="slidenum">
              <a:rPr lang="en-US" smtClean="0"/>
              <a:t>39</a:t>
            </a:fld>
            <a:endParaRPr lang="en-US"/>
          </a:p>
        </p:txBody>
      </p:sp>
    </p:spTree>
    <p:extLst>
      <p:ext uri="{BB962C8B-B14F-4D97-AF65-F5344CB8AC3E}">
        <p14:creationId xmlns:p14="http://schemas.microsoft.com/office/powerpoint/2010/main" val="1431134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EBS focuses only on the purposes of sentencing related to recidivism risk management and reduction. Broadly speaking, there are </a:t>
            </a:r>
            <a:r>
              <a:rPr lang="en-US" u="sng" dirty="0"/>
              <a:t>three</a:t>
            </a:r>
            <a:r>
              <a:rPr lang="en-US" dirty="0"/>
              <a:t> overall purposes of sentencing in an individual case: </a:t>
            </a:r>
          </a:p>
          <a:p>
            <a:pPr marL="242922" indent="-242922">
              <a:buFont typeface="+mj-lt"/>
              <a:buAutoNum type="arabicPeriod"/>
              <a:defRPr/>
            </a:pPr>
            <a:r>
              <a:rPr lang="en-US" b="1" dirty="0"/>
              <a:t>“Just deserts”</a:t>
            </a:r>
            <a:r>
              <a:rPr lang="en-US" dirty="0"/>
              <a:t>: to punish in accord with the gravity of offense, the blameworthiness of the defendant and the extent of injury and damage done; accountability for criminal conduct.</a:t>
            </a:r>
          </a:p>
          <a:p>
            <a:pPr marL="242922" indent="-242922">
              <a:buFont typeface="+mj-lt"/>
              <a:buAutoNum type="arabicPeriod"/>
              <a:defRPr/>
            </a:pPr>
            <a:r>
              <a:rPr lang="en-US" b="1" dirty="0"/>
              <a:t>Public safety</a:t>
            </a:r>
            <a:r>
              <a:rPr lang="en-US" dirty="0"/>
              <a:t>: utilitarian strategies to promote public safety and reduce recidivism through rehabilitation, effective use of specific deterrence, and incapacitation or lesser behavioral controls while avoiding sanctions that increase the risk of future criminal conduct; and provisions to deter crime by others through general deterrence, sending a message, etc.</a:t>
            </a:r>
          </a:p>
          <a:p>
            <a:pPr marL="242922" indent="-242922">
              <a:buAutoNum type="arabicPeriod" startAt="3"/>
              <a:defRPr/>
            </a:pPr>
            <a:r>
              <a:rPr lang="en-US" dirty="0"/>
              <a:t>(The word “rehabilitation” may be a poor descriptor because it incorrectly suggests that most defendants were once pro-social or “habilitated” and need to be restored to that pre-existing condition, and it doesn’t focus squarely on crime reduction as the objective.)</a:t>
            </a:r>
          </a:p>
          <a:p>
            <a:pPr marL="242922" indent="-242922">
              <a:defRPr/>
            </a:pPr>
            <a:r>
              <a:rPr lang="en-US" dirty="0"/>
              <a:t>4.    New ALI Model Penal Code on Sentencing, Section 1.02 (2)(a) (2017) added the provision in red font. This new provision (The “avoid sanctions…” (”do no harm”) provision) has been added to the MPC explicitly to recognize the risk principle discussed in the next section and that </a:t>
            </a:r>
            <a:r>
              <a:rPr lang="en-US" dirty="0" err="1"/>
              <a:t>incarcerative</a:t>
            </a:r>
            <a:r>
              <a:rPr lang="en-US" dirty="0"/>
              <a:t> sentences and inappropriate  probation conditions can often be criminogenic.  “It is added because it is an obvious and consensus principle that is too easily forgotten in the daily machinery of criminal sentencing systems….When the unintended effect of a sentence is to compromise public safety everyone loses [defendants, victims, the public, belief in the CJ system, fear of crime].”  Reporter’s Comment  The MPC also acknowledges, however, that the sentencing objective of “just deserts” or “accountability” may in some cases override the “public safety” purposes resulting in imposition of a criminogenic sentence where the interest of crime reduction is subordinate to the objective of just deserts. </a:t>
            </a:r>
          </a:p>
          <a:p>
            <a:pPr>
              <a:defRPr/>
            </a:pPr>
            <a:r>
              <a:rPr lang="en-US" b="1" dirty="0"/>
              <a:t>5.   Victim protection &amp; restitution/community restoration </a:t>
            </a:r>
            <a:endParaRPr lang="en-US" dirty="0"/>
          </a:p>
          <a:p>
            <a:pPr>
              <a:tabLst>
                <a:tab pos="0" algn="l"/>
              </a:tabLst>
              <a:defRPr/>
            </a:pPr>
            <a:r>
              <a:rPr lang="en-US" b="1" u="sng" dirty="0"/>
              <a:t>In this program we will focus on the bracketed public safety and corrections objectives to manage and reduce the person’s risk of future criminal conduct. Risk management and reduction are key objectives in the sentencing of DUI &amp; DV defendants and persons with mental and substance use disorders. </a:t>
            </a:r>
            <a:r>
              <a:rPr lang="en-US" dirty="0"/>
              <a:t>Recidivism reduction is, however,  only one purpose of sentencing.  Recidivism reduction, general deterrence, &amp; punishment should not be viewed as either/or propositions. Wherever possible, use of EBS practices designed to reduce recidivism should be integrated with any other provisions of the sentence intended to carry out other applicable sentencing purposes.</a:t>
            </a:r>
          </a:p>
        </p:txBody>
      </p:sp>
      <p:sp>
        <p:nvSpPr>
          <p:cNvPr id="4" name="Slide Number Placeholder 3"/>
          <p:cNvSpPr>
            <a:spLocks noGrp="1"/>
          </p:cNvSpPr>
          <p:nvPr>
            <p:ph type="sldNum" sz="quarter" idx="10"/>
          </p:nvPr>
        </p:nvSpPr>
        <p:spPr/>
        <p:txBody>
          <a:bodyPr/>
          <a:lstStyle/>
          <a:p>
            <a:fld id="{0D306AA3-10A0-C244-9619-7588A005280B}" type="slidenum">
              <a:rPr lang="en-US" smtClean="0"/>
              <a:t>4</a:t>
            </a:fld>
            <a:endParaRPr lang="en-US"/>
          </a:p>
        </p:txBody>
      </p:sp>
    </p:spTree>
    <p:extLst>
      <p:ext uri="{BB962C8B-B14F-4D97-AF65-F5344CB8AC3E}">
        <p14:creationId xmlns:p14="http://schemas.microsoft.com/office/powerpoint/2010/main" val="13075067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dirty="0"/>
              <a:t>From an EBP perspective these are the circumstances under which revocation may be the appropriate response to technical violations. </a:t>
            </a:r>
          </a:p>
          <a:p>
            <a:pPr eaLnBrk="0" fontAlgn="base" hangingPunct="0"/>
            <a:r>
              <a:rPr lang="en-US" dirty="0"/>
              <a:t>It is estimated that about 70% of all state prison admissions are the result of parole and probation revocations. See J. Austin &amp; J. Irwin (2011). </a:t>
            </a:r>
            <a:r>
              <a:rPr lang="en-US" i="1" dirty="0"/>
              <a:t>It’s about time: America’s imprisonment binge. </a:t>
            </a:r>
            <a:r>
              <a:rPr lang="en-US" dirty="0"/>
              <a:t>Belmont, CA: Cengage Learning.  As a result, many Justice Reinvestment Initiatives include provisions limiting the use of revocation for technical violations, or limiting the period of incarceration that may be imposed in response to technical violations of probation. Although these provisions are often supported by noting the resulting significant reductions in prison beds and costs, they are also well-supported by the principles of EBP that we have reviewed. See, e.g., Columbia University Justice Lab (January 2018). </a:t>
            </a:r>
            <a:r>
              <a:rPr lang="en-US" i="1" dirty="0"/>
              <a:t>Too Big to Succeed: The impact of the growth of community corrections and what should be done about it. </a:t>
            </a:r>
            <a:r>
              <a:rPr lang="en-US" dirty="0"/>
              <a:t>Available at</a:t>
            </a:r>
            <a:r>
              <a:rPr lang="en-US" i="1" dirty="0"/>
              <a:t> </a:t>
            </a:r>
            <a:r>
              <a:rPr lang="en-US" u="sng" dirty="0"/>
              <a:t>http://justicelab.iserp.columbia.edu/img/Too_Big_to_Succeed_Report_FINAL.pdf</a:t>
            </a:r>
            <a:r>
              <a:rPr lang="en-US" dirty="0"/>
              <a:t>. </a:t>
            </a:r>
          </a:p>
          <a:p>
            <a:pPr eaLnBrk="0" fontAlgn="base" hangingPunct="0"/>
            <a:r>
              <a:rPr lang="en-US" dirty="0"/>
              <a:t>Lengthy incarceration interrupts the behavioral change process. Commission of low-level supervision violations is common in supervision and treatment addressing the chronic and often addictive behaviors of medium and high risk persons.</a:t>
            </a:r>
          </a:p>
          <a:p>
            <a:pPr eaLnBrk="0" fontAlgn="base" hangingPunct="0"/>
            <a:r>
              <a:rPr lang="en-US" dirty="0"/>
              <a:t>Thus, from a public safety and recidivism reduction perspective, in the absence of the commission of a significant new offense, lengthy incarceration or permanent revocation of probation is an appropriate response to a series of technical violations only when, as outlined on the slide above, we’ve done everything we reasonably can and the person exhibits no indication of an intention to comply, or a comprehensive reexamination of risk determines that the probationer can no longer be safely and effectively supervised in the community. </a:t>
            </a:r>
          </a:p>
          <a:p>
            <a:pPr eaLnBrk="0" fontAlgn="base" hangingPunct="0"/>
            <a:r>
              <a:rPr lang="en-US" dirty="0"/>
              <a:t>Questions judges have sometimes been encouraged to ask themselves: Am I revoking only to punish the person because (s)he’s not doing what I want, or is my community really less safe?” “Are we just mad at him, or are we afraid of him?”</a:t>
            </a:r>
          </a:p>
          <a:p>
            <a:endParaRPr lang="en-US" dirty="0"/>
          </a:p>
        </p:txBody>
      </p:sp>
      <p:sp>
        <p:nvSpPr>
          <p:cNvPr id="4" name="Slide Number Placeholder 3"/>
          <p:cNvSpPr>
            <a:spLocks noGrp="1"/>
          </p:cNvSpPr>
          <p:nvPr>
            <p:ph type="sldNum" sz="quarter" idx="10"/>
          </p:nvPr>
        </p:nvSpPr>
        <p:spPr/>
        <p:txBody>
          <a:bodyPr/>
          <a:lstStyle/>
          <a:p>
            <a:fld id="{0D306AA3-10A0-C244-9619-7588A005280B}" type="slidenum">
              <a:rPr lang="en-US" smtClean="0"/>
              <a:t>40</a:t>
            </a:fld>
            <a:endParaRPr lang="en-US"/>
          </a:p>
        </p:txBody>
      </p:sp>
    </p:spTree>
    <p:extLst>
      <p:ext uri="{BB962C8B-B14F-4D97-AF65-F5344CB8AC3E}">
        <p14:creationId xmlns:p14="http://schemas.microsoft.com/office/powerpoint/2010/main" val="25341517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306AA3-10A0-C244-9619-7588A005280B}" type="slidenum">
              <a:rPr lang="en-US" smtClean="0"/>
              <a:t>41</a:t>
            </a:fld>
            <a:endParaRPr lang="en-US"/>
          </a:p>
        </p:txBody>
      </p:sp>
    </p:spTree>
    <p:extLst>
      <p:ext uri="{BB962C8B-B14F-4D97-AF65-F5344CB8AC3E}">
        <p14:creationId xmlns:p14="http://schemas.microsoft.com/office/powerpoint/2010/main" val="31151843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3270">
              <a:defRPr/>
            </a:pPr>
            <a:fld id="{0D306AA3-10A0-C244-9619-7588A005280B}" type="slidenum">
              <a:rPr lang="en-US">
                <a:solidFill>
                  <a:prstClr val="black"/>
                </a:solidFill>
                <a:latin typeface="Calibri" panose="020F0502020204030204"/>
              </a:rPr>
              <a:pPr defTabSz="923270">
                <a:defRPr/>
              </a:pPr>
              <a:t>42</a:t>
            </a:fld>
            <a:endParaRPr lang="en-US">
              <a:solidFill>
                <a:prstClr val="black"/>
              </a:solidFill>
              <a:latin typeface="Calibri" panose="020F0502020204030204"/>
            </a:endParaRPr>
          </a:p>
        </p:txBody>
      </p:sp>
    </p:spTree>
    <p:extLst>
      <p:ext uri="{BB962C8B-B14F-4D97-AF65-F5344CB8AC3E}">
        <p14:creationId xmlns:p14="http://schemas.microsoft.com/office/powerpoint/2010/main" val="34062693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306AA3-10A0-C244-9619-7588A005280B}" type="slidenum">
              <a:rPr lang="en-US" smtClean="0"/>
              <a:t>43</a:t>
            </a:fld>
            <a:endParaRPr lang="en-US"/>
          </a:p>
        </p:txBody>
      </p:sp>
    </p:spTree>
    <p:extLst>
      <p:ext uri="{BB962C8B-B14F-4D97-AF65-F5344CB8AC3E}">
        <p14:creationId xmlns:p14="http://schemas.microsoft.com/office/powerpoint/2010/main" val="27154210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306AA3-10A0-C244-9619-7588A005280B}" type="slidenum">
              <a:rPr lang="en-US" smtClean="0"/>
              <a:t>44</a:t>
            </a:fld>
            <a:endParaRPr lang="en-US"/>
          </a:p>
        </p:txBody>
      </p:sp>
    </p:spTree>
    <p:extLst>
      <p:ext uri="{BB962C8B-B14F-4D97-AF65-F5344CB8AC3E}">
        <p14:creationId xmlns:p14="http://schemas.microsoft.com/office/powerpoint/2010/main" val="35431846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2289">
              <a:defRPr/>
            </a:pPr>
            <a:fld id="{0D306AA3-10A0-C244-9619-7588A005280B}" type="slidenum">
              <a:rPr lang="en-US">
                <a:solidFill>
                  <a:prstClr val="black"/>
                </a:solidFill>
                <a:latin typeface="Calibri" panose="020F0502020204030204"/>
              </a:rPr>
              <a:pPr defTabSz="942289">
                <a:defRPr/>
              </a:pPr>
              <a:t>45</a:t>
            </a:fld>
            <a:endParaRPr lang="en-US">
              <a:solidFill>
                <a:prstClr val="black"/>
              </a:solidFill>
              <a:latin typeface="Calibri" panose="020F0502020204030204"/>
            </a:endParaRPr>
          </a:p>
        </p:txBody>
      </p:sp>
    </p:spTree>
    <p:extLst>
      <p:ext uri="{BB962C8B-B14F-4D97-AF65-F5344CB8AC3E}">
        <p14:creationId xmlns:p14="http://schemas.microsoft.com/office/powerpoint/2010/main" val="26324384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2289">
              <a:defRPr/>
            </a:pPr>
            <a:fld id="{0D306AA3-10A0-C244-9619-7588A005280B}" type="slidenum">
              <a:rPr lang="en-US">
                <a:solidFill>
                  <a:prstClr val="black"/>
                </a:solidFill>
                <a:latin typeface="Calibri" panose="020F0502020204030204"/>
              </a:rPr>
              <a:pPr defTabSz="942289">
                <a:defRPr/>
              </a:pPr>
              <a:t>46</a:t>
            </a:fld>
            <a:endParaRPr lang="en-US">
              <a:solidFill>
                <a:prstClr val="black"/>
              </a:solidFill>
              <a:latin typeface="Calibri" panose="020F0502020204030204"/>
            </a:endParaRPr>
          </a:p>
        </p:txBody>
      </p:sp>
    </p:spTree>
    <p:extLst>
      <p:ext uri="{BB962C8B-B14F-4D97-AF65-F5344CB8AC3E}">
        <p14:creationId xmlns:p14="http://schemas.microsoft.com/office/powerpoint/2010/main" val="24388149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306AA3-10A0-C244-9619-7588A005280B}" type="slidenum">
              <a:rPr lang="en-US" smtClean="0"/>
              <a:t>47</a:t>
            </a:fld>
            <a:endParaRPr lang="en-US"/>
          </a:p>
        </p:txBody>
      </p:sp>
    </p:spTree>
    <p:extLst>
      <p:ext uri="{BB962C8B-B14F-4D97-AF65-F5344CB8AC3E}">
        <p14:creationId xmlns:p14="http://schemas.microsoft.com/office/powerpoint/2010/main" val="41326423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306AA3-10A0-C244-9619-7588A005280B}" type="slidenum">
              <a:rPr lang="en-US" smtClean="0"/>
              <a:t>50</a:t>
            </a:fld>
            <a:endParaRPr lang="en-US"/>
          </a:p>
        </p:txBody>
      </p:sp>
    </p:spTree>
    <p:extLst>
      <p:ext uri="{BB962C8B-B14F-4D97-AF65-F5344CB8AC3E}">
        <p14:creationId xmlns:p14="http://schemas.microsoft.com/office/powerpoint/2010/main" val="26995877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306AA3-10A0-C244-9619-7588A005280B}" type="slidenum">
              <a:rPr lang="en-US" smtClean="0"/>
              <a:t>54</a:t>
            </a:fld>
            <a:endParaRPr lang="en-US"/>
          </a:p>
        </p:txBody>
      </p:sp>
    </p:spTree>
    <p:extLst>
      <p:ext uri="{BB962C8B-B14F-4D97-AF65-F5344CB8AC3E}">
        <p14:creationId xmlns:p14="http://schemas.microsoft.com/office/powerpoint/2010/main" val="664418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The principles of EBP are distilled from the research about what works to reduce recidivism in community supervision. Based on that research we can discern certain common threads or “principles” that account for why some interventions are more effective than others in reducing recidivism (“Interventions” refer to planned activities with a person for the purpose of reducing the risk of the person’s recidivism, such as treatment programs, probation supervision strategies, and professional interactions.) </a:t>
            </a:r>
          </a:p>
          <a:p>
            <a:r>
              <a:rPr lang="en-US" altLang="en-US" dirty="0">
                <a:latin typeface="Arial" panose="020B0604020202020204" pitchFamily="34" charset="0"/>
              </a:rPr>
              <a:t>The principles of EBP suggest that effective interventions “target,” or focus, their efforts and resources, not on the nature of the offense committed, but on certain characteristics of the individual: specifically the person’s risk to reoffend and the person’s “criminogenic needs.” Then, for appropriate persons, effective interventions “treat,” or address, those characteristics in ways that are matched to the individual person’s characteristics. </a:t>
            </a:r>
          </a:p>
          <a:p>
            <a:r>
              <a:rPr lang="en-US" altLang="en-US" dirty="0">
                <a:latin typeface="Arial" panose="020B0604020202020204" pitchFamily="34" charset="0"/>
              </a:rPr>
              <a:t>The 3 basic principles are referred to as:</a:t>
            </a:r>
          </a:p>
          <a:p>
            <a:pPr>
              <a:buFontTx/>
              <a:buChar char="•"/>
            </a:pPr>
            <a:r>
              <a:rPr lang="en-US" altLang="en-US" dirty="0">
                <a:latin typeface="Arial" panose="020B0604020202020204" pitchFamily="34" charset="0"/>
              </a:rPr>
              <a:t>	RISK: Who is the target of the intervention – focuses interventions on persons of moderate and high risk levels and avoids interventions with low risk persons  </a:t>
            </a:r>
          </a:p>
          <a:p>
            <a:pPr>
              <a:buFontTx/>
              <a:buChar char="•"/>
            </a:pPr>
            <a:r>
              <a:rPr lang="en-US" altLang="en-US" dirty="0">
                <a:latin typeface="Arial" panose="020B0604020202020204" pitchFamily="34" charset="0"/>
              </a:rPr>
              <a:t>	NEEDS: What traits are focused on  – focuses interventions on certain “dynamic” or changeable risk factors (i.e. “criminogenic needs”) of those persons</a:t>
            </a:r>
          </a:p>
          <a:p>
            <a:pPr>
              <a:buFontTx/>
              <a:buChar char="•"/>
            </a:pPr>
            <a:r>
              <a:rPr lang="en-US" altLang="en-US" dirty="0">
                <a:latin typeface="Arial" panose="020B0604020202020204" pitchFamily="34" charset="0"/>
              </a:rPr>
              <a:t>	RESPONSIVITY: What works in addressing those traits – generally, advises use of behavioral approaches and then matches the intervention to certain specific traits of the individual. The research literature sometimes refers to the principles of “general responsivity”  and “specific responsivity,”  and sometimes collapses these two principles into two aspects of a single principle of responsivity. </a:t>
            </a:r>
          </a:p>
          <a:p>
            <a:r>
              <a:rPr lang="en-US" altLang="en-US" dirty="0">
                <a:latin typeface="Arial" panose="020B0604020202020204" pitchFamily="34" charset="0"/>
              </a:rPr>
              <a:t> </a:t>
            </a:r>
            <a:r>
              <a:rPr lang="en-US" altLang="en-US" b="1" u="sng" dirty="0">
                <a:latin typeface="Arial" panose="020B0604020202020204" pitchFamily="34" charset="0"/>
              </a:rPr>
              <a:t>Definitions</a:t>
            </a:r>
            <a:r>
              <a:rPr lang="en-US" altLang="en-US" dirty="0">
                <a:latin typeface="Arial" panose="020B0604020202020204" pitchFamily="34" charset="0"/>
              </a:rPr>
              <a:t> </a:t>
            </a:r>
          </a:p>
          <a:p>
            <a:r>
              <a:rPr lang="en-US" altLang="en-US" dirty="0">
                <a:latin typeface="Arial" panose="020B0604020202020204" pitchFamily="34" charset="0"/>
              </a:rPr>
              <a:t>Criminogenic: characteristics that are associated with the likelihood of future criminality </a:t>
            </a:r>
          </a:p>
          <a:p>
            <a:r>
              <a:rPr lang="en-US" altLang="en-US" dirty="0">
                <a:latin typeface="Arial" panose="020B0604020202020204" pitchFamily="34" charset="0"/>
              </a:rPr>
              <a:t>Specific Responsivity: matching the characteristics of the intervention and provider to characteristics of the individual </a:t>
            </a:r>
          </a:p>
          <a:p>
            <a:r>
              <a:rPr lang="en-US" altLang="en-US" dirty="0">
                <a:latin typeface="Arial" panose="020B0604020202020204" pitchFamily="34" charset="0"/>
              </a:rPr>
              <a:t>Recidivism: commission of subsequent criminal conduct, typically measured by subsequent arrests and/or convictions within a period of one to five years.</a:t>
            </a:r>
          </a:p>
          <a:p>
            <a:endParaRPr lang="en-US" dirty="0"/>
          </a:p>
        </p:txBody>
      </p:sp>
      <p:sp>
        <p:nvSpPr>
          <p:cNvPr id="4" name="Slide Number Placeholder 3"/>
          <p:cNvSpPr>
            <a:spLocks noGrp="1"/>
          </p:cNvSpPr>
          <p:nvPr>
            <p:ph type="sldNum" sz="quarter" idx="10"/>
          </p:nvPr>
        </p:nvSpPr>
        <p:spPr/>
        <p:txBody>
          <a:bodyPr/>
          <a:lstStyle/>
          <a:p>
            <a:fld id="{0D306AA3-10A0-C244-9619-7588A005280B}" type="slidenum">
              <a:rPr lang="en-US" smtClean="0"/>
              <a:t>5</a:t>
            </a:fld>
            <a:endParaRPr lang="en-US"/>
          </a:p>
        </p:txBody>
      </p:sp>
    </p:spTree>
    <p:extLst>
      <p:ext uri="{BB962C8B-B14F-4D97-AF65-F5344CB8AC3E}">
        <p14:creationId xmlns:p14="http://schemas.microsoft.com/office/powerpoint/2010/main" val="1503396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Unless otherwise specified, Risk refers to the general risk of committing another offense, not the risk of committing a violation of probation, risk of violence or dangerousness, or risk of committing a specific kind of offense. </a:t>
            </a:r>
          </a:p>
          <a:p>
            <a:pPr fontAlgn="base"/>
            <a:r>
              <a:rPr lang="en-US" dirty="0"/>
              <a:t>Distinguish between </a:t>
            </a:r>
            <a:r>
              <a:rPr lang="en-US" u="sng" dirty="0"/>
              <a:t>level of risk of re-offense</a:t>
            </a:r>
            <a:r>
              <a:rPr lang="en-US" dirty="0"/>
              <a:t> and </a:t>
            </a:r>
            <a:r>
              <a:rPr lang="en-US" u="sng" dirty="0"/>
              <a:t>level of seriousness of an offense</a:t>
            </a:r>
            <a:r>
              <a:rPr lang="en-US" dirty="0"/>
              <a:t>,</a:t>
            </a:r>
            <a:r>
              <a:rPr lang="en-US" u="sng" dirty="0"/>
              <a:t> </a:t>
            </a:r>
            <a:r>
              <a:rPr lang="en-US" dirty="0"/>
              <a:t>e.g., a low risk person committing a high level (serious) crime, or high risk person committing a low level crime. </a:t>
            </a:r>
          </a:p>
          <a:p>
            <a:pPr fontAlgn="base"/>
            <a:r>
              <a:rPr lang="en-US" dirty="0"/>
              <a:t>The basic concept here is we do not want to expend or waste resources on low risk person who are not likely to re-offend in the first place, or on extremely high risk persons who are not amenable to treatment and are likely to re-offend no matter what we do. </a:t>
            </a:r>
          </a:p>
          <a:p>
            <a:r>
              <a:rPr lang="en-US" dirty="0"/>
              <a:t>Although this sounds logical, in practice we tend to do exactly the opposite and favor the provision of supervision and services to those we believe will tend to do well under supervision-i.e., those low risk persons who do not need it and in fact will not benefit from it. It is important to focus interventions not on those who will likely do well under supervision/treatment, but those most likely to re-offend unless we intervene successfully. </a:t>
            </a: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0D306AA3-10A0-C244-9619-7588A005280B}" type="slidenum">
              <a:rPr lang="en-US" smtClean="0"/>
              <a:t>6</a:t>
            </a:fld>
            <a:endParaRPr lang="en-US"/>
          </a:p>
        </p:txBody>
      </p:sp>
    </p:spTree>
    <p:extLst>
      <p:ext uri="{BB962C8B-B14F-4D97-AF65-F5344CB8AC3E}">
        <p14:creationId xmlns:p14="http://schemas.microsoft.com/office/powerpoint/2010/main" val="1365050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en-US" u="sng" dirty="0">
                <a:latin typeface="Arial" panose="020B0604020202020204" pitchFamily="34" charset="0"/>
              </a:rPr>
              <a:t>Composite of meta-analysis studies (2007)</a:t>
            </a:r>
            <a:r>
              <a:rPr lang="en-US" altLang="en-US" dirty="0">
                <a:latin typeface="Arial" panose="020B0604020202020204" pitchFamily="34" charset="0"/>
              </a:rPr>
              <a:t>:</a:t>
            </a:r>
          </a:p>
          <a:p>
            <a:pPr eaLnBrk="1" hangingPunct="1">
              <a:lnSpc>
                <a:spcPct val="90000"/>
              </a:lnSpc>
            </a:pPr>
            <a:r>
              <a:rPr lang="en-US" altLang="en-US" dirty="0">
                <a:latin typeface="Arial" panose="020B0604020202020204" pitchFamily="34" charset="0"/>
              </a:rPr>
              <a:t>This is a graphic illustrating the findings of several different studies that was initially prepared by Mark Carey &amp; then reviewed by Ed </a:t>
            </a:r>
            <a:r>
              <a:rPr lang="en-US" altLang="en-US" dirty="0" err="1">
                <a:latin typeface="Arial" panose="020B0604020202020204" pitchFamily="34" charset="0"/>
              </a:rPr>
              <a:t>Latessa</a:t>
            </a:r>
            <a:r>
              <a:rPr lang="en-US" altLang="en-US" dirty="0">
                <a:latin typeface="Arial" panose="020B0604020202020204" pitchFamily="34" charset="0"/>
              </a:rPr>
              <a:t> to illustrate the composite results of those several meta-analyses. </a:t>
            </a:r>
          </a:p>
          <a:p>
            <a:pPr eaLnBrk="1" hangingPunct="1">
              <a:lnSpc>
                <a:spcPct val="90000"/>
              </a:lnSpc>
            </a:pPr>
            <a:endParaRPr lang="en-US" altLang="en-US" dirty="0">
              <a:latin typeface="Arial" panose="020B0604020202020204" pitchFamily="34" charset="0"/>
            </a:endParaRPr>
          </a:p>
          <a:p>
            <a:pPr eaLnBrk="1" hangingPunct="1">
              <a:lnSpc>
                <a:spcPct val="90000"/>
              </a:lnSpc>
            </a:pPr>
            <a:r>
              <a:rPr lang="en-US" altLang="en-US" dirty="0">
                <a:latin typeface="Arial" panose="020B0604020202020204" pitchFamily="34" charset="0"/>
              </a:rPr>
              <a:t>The blue bars represent recidivism rates we would expect based on R/A (risk assessment) scores from the most common R/A tool, the LSI-R, in the absence of treatment. The red bars show the actual recidivism rates after treatment  based on principles of EBP. </a:t>
            </a:r>
          </a:p>
          <a:p>
            <a:pPr eaLnBrk="1" hangingPunct="1">
              <a:lnSpc>
                <a:spcPct val="90000"/>
              </a:lnSpc>
            </a:pPr>
            <a:r>
              <a:rPr lang="en-US" altLang="en-US" dirty="0">
                <a:latin typeface="Arial" panose="020B0604020202020204" pitchFamily="34" charset="0"/>
              </a:rPr>
              <a:t>Risk assessment refers to the “likelihood” or “risk” that a person will commit another crime based on use of certain risk assessment tools that we will discuss in some detail in a few minutes. </a:t>
            </a:r>
          </a:p>
          <a:p>
            <a:pPr eaLnBrk="1" hangingPunct="1">
              <a:lnSpc>
                <a:spcPct val="90000"/>
              </a:lnSpc>
            </a:pPr>
            <a:endParaRPr lang="en-US" altLang="en-US" dirty="0">
              <a:latin typeface="Arial" panose="020B0604020202020204" pitchFamily="34" charset="0"/>
            </a:endParaRPr>
          </a:p>
          <a:p>
            <a:pPr eaLnBrk="1" hangingPunct="1">
              <a:lnSpc>
                <a:spcPct val="90000"/>
              </a:lnSpc>
            </a:pPr>
            <a:r>
              <a:rPr lang="en-US" altLang="en-US" dirty="0">
                <a:latin typeface="Arial" panose="020B0604020202020204" pitchFamily="34" charset="0"/>
              </a:rPr>
              <a:t>NOTE: The extreme high risk bar showing an increase in recidivism is based on the experience of most programs currently in place for that population that are inadequate in intensity and length and which often target the wrong traits. </a:t>
            </a:r>
          </a:p>
          <a:p>
            <a:pPr eaLnBrk="1" hangingPunct="1">
              <a:lnSpc>
                <a:spcPct val="90000"/>
              </a:lnSpc>
            </a:pPr>
            <a:endParaRPr lang="en-US" altLang="en-US" dirty="0">
              <a:latin typeface="Arial" panose="020B0604020202020204" pitchFamily="34" charset="0"/>
            </a:endParaRPr>
          </a:p>
          <a:p>
            <a:pPr eaLnBrk="1" hangingPunct="1">
              <a:lnSpc>
                <a:spcPct val="90000"/>
              </a:lnSpc>
            </a:pPr>
            <a:r>
              <a:rPr lang="en-US" altLang="en-US" dirty="0">
                <a:latin typeface="Arial" panose="020B0604020202020204" pitchFamily="34" charset="0"/>
              </a:rPr>
              <a:t>Used LSI scores as follows:</a:t>
            </a:r>
          </a:p>
          <a:p>
            <a:pPr eaLnBrk="1" hangingPunct="1">
              <a:lnSpc>
                <a:spcPct val="90000"/>
              </a:lnSpc>
            </a:pPr>
            <a:r>
              <a:rPr lang="en-US" altLang="en-US" dirty="0">
                <a:latin typeface="Arial" panose="020B0604020202020204" pitchFamily="34" charset="0"/>
              </a:rPr>
              <a:t>Low			0-10</a:t>
            </a:r>
          </a:p>
          <a:p>
            <a:pPr eaLnBrk="1" hangingPunct="1">
              <a:lnSpc>
                <a:spcPct val="90000"/>
              </a:lnSpc>
            </a:pPr>
            <a:r>
              <a:rPr lang="en-US" altLang="en-US" dirty="0">
                <a:latin typeface="Arial" panose="020B0604020202020204" pitchFamily="34" charset="0"/>
              </a:rPr>
              <a:t>Low medium			11-19</a:t>
            </a:r>
          </a:p>
          <a:p>
            <a:pPr eaLnBrk="1" hangingPunct="1">
              <a:lnSpc>
                <a:spcPct val="90000"/>
              </a:lnSpc>
            </a:pPr>
            <a:r>
              <a:rPr lang="en-US" altLang="en-US" dirty="0">
                <a:latin typeface="Arial" panose="020B0604020202020204" pitchFamily="34" charset="0"/>
              </a:rPr>
              <a:t>Medium			20-23</a:t>
            </a:r>
          </a:p>
          <a:p>
            <a:pPr eaLnBrk="1" hangingPunct="1">
              <a:lnSpc>
                <a:spcPct val="90000"/>
              </a:lnSpc>
            </a:pPr>
            <a:r>
              <a:rPr lang="en-US" altLang="en-US" dirty="0">
                <a:latin typeface="Arial" panose="020B0604020202020204" pitchFamily="34" charset="0"/>
              </a:rPr>
              <a:t>Medium High			24-27</a:t>
            </a:r>
          </a:p>
          <a:p>
            <a:pPr eaLnBrk="1" hangingPunct="1">
              <a:lnSpc>
                <a:spcPct val="90000"/>
              </a:lnSpc>
            </a:pPr>
            <a:r>
              <a:rPr lang="en-US" altLang="en-US" dirty="0">
                <a:latin typeface="Arial" panose="020B0604020202020204" pitchFamily="34" charset="0"/>
              </a:rPr>
              <a:t>High 			28-31</a:t>
            </a:r>
          </a:p>
          <a:p>
            <a:pPr eaLnBrk="1" hangingPunct="1">
              <a:lnSpc>
                <a:spcPct val="90000"/>
              </a:lnSpc>
            </a:pPr>
            <a:r>
              <a:rPr lang="en-US" altLang="en-US" dirty="0">
                <a:latin typeface="Arial" panose="020B0604020202020204" pitchFamily="34" charset="0"/>
              </a:rPr>
              <a:t>High-Extreme High		32-35</a:t>
            </a:r>
          </a:p>
          <a:p>
            <a:pPr eaLnBrk="1" hangingPunct="1">
              <a:lnSpc>
                <a:spcPct val="90000"/>
              </a:lnSpc>
            </a:pPr>
            <a:r>
              <a:rPr lang="en-US" altLang="en-US" dirty="0">
                <a:latin typeface="Arial" panose="020B0604020202020204" pitchFamily="34" charset="0"/>
              </a:rPr>
              <a:t>Extreme High			36+</a:t>
            </a:r>
          </a:p>
          <a:p>
            <a:pPr>
              <a:lnSpc>
                <a:spcPct val="90000"/>
              </a:lnSpc>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0D306AA3-10A0-C244-9619-7588A005280B}" type="slidenum">
              <a:rPr lang="en-US" smtClean="0"/>
              <a:t>7</a:t>
            </a:fld>
            <a:endParaRPr lang="en-US"/>
          </a:p>
        </p:txBody>
      </p:sp>
    </p:spTree>
    <p:extLst>
      <p:ext uri="{BB962C8B-B14F-4D97-AF65-F5344CB8AC3E}">
        <p14:creationId xmlns:p14="http://schemas.microsoft.com/office/powerpoint/2010/main" val="1434348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panose="020B0604020202020204" pitchFamily="34" charset="0"/>
            </a:endParaRPr>
          </a:p>
          <a:p>
            <a:r>
              <a:rPr lang="en-US" altLang="en-US" dirty="0">
                <a:latin typeface="Arial" panose="020B0604020202020204" pitchFamily="34" charset="0"/>
              </a:rPr>
              <a:t>This slide shows the overall impact of EBP in a probation department when both supervision and treatment are re-aligned with risk-level in accordance with the risk principle. Both cohorts were followed for 1 year. Prior to EBP it was common practice in Travis County to provide the same supervision for low risk and high risk probationers. Furthermore, low risk probationers were more likely to be ordered to educational classes and treatment programs. This slide shows that once you supervise low risk persons appropriately, their recidivism rate drops significantly. At the same time, treatment resources were re-directed towards the higher risk persons. No new treatment resources were yet available. Officers also began to provide more meaningful supervision to higher risk individuals using motivational interviewing to engage them in treatment. The data shows a significant reduction in recidivism for both medium and high risk persons. </a:t>
            </a:r>
          </a:p>
          <a:p>
            <a:endParaRPr lang="en-US" altLang="en-US" dirty="0">
              <a:latin typeface="Arial" panose="020B0604020202020204" pitchFamily="34" charset="0"/>
            </a:endParaRPr>
          </a:p>
          <a:p>
            <a:r>
              <a:rPr lang="en-US" altLang="en-US" dirty="0">
                <a:latin typeface="Arial" panose="020B0604020202020204" pitchFamily="34" charset="0"/>
              </a:rPr>
              <a:t>Research from the Philadelphia (PA) Adult Probation and Parole Department found that probationers assessed as low risk using a RA tool could be supervised less intensively by officers carrying much larger caseloads without incurring any increase in new arrests, including for serious crimes. L.C. </a:t>
            </a:r>
            <a:r>
              <a:rPr lang="en-US" altLang="en-US" dirty="0" err="1">
                <a:latin typeface="Arial" panose="020B0604020202020204" pitchFamily="34" charset="0"/>
              </a:rPr>
              <a:t>Ahlman</a:t>
            </a:r>
            <a:r>
              <a:rPr lang="en-US" altLang="en-US" dirty="0">
                <a:latin typeface="Arial" panose="020B0604020202020204" pitchFamily="34" charset="0"/>
              </a:rPr>
              <a:t>, E.M. Kurtz, </a:t>
            </a:r>
            <a:r>
              <a:rPr lang="en-US" altLang="en-US" i="1" dirty="0">
                <a:latin typeface="Arial" panose="020B0604020202020204" pitchFamily="34" charset="0"/>
              </a:rPr>
              <a:t>The APPD Randomized Controlled Trial in Low Risk Supervision: The Effect of Low Risk Supervision on </a:t>
            </a:r>
            <a:r>
              <a:rPr lang="en-US" altLang="en-US" i="1" dirty="0" err="1">
                <a:latin typeface="Arial" panose="020B0604020202020204" pitchFamily="34" charset="0"/>
              </a:rPr>
              <a:t>Rearrest</a:t>
            </a:r>
            <a:r>
              <a:rPr lang="en-US" altLang="en-US" i="1" dirty="0">
                <a:latin typeface="Arial" panose="020B0604020202020204" pitchFamily="34" charset="0"/>
              </a:rPr>
              <a:t> </a:t>
            </a:r>
            <a:r>
              <a:rPr lang="en-US" altLang="en-US" dirty="0">
                <a:latin typeface="Arial" panose="020B0604020202020204" pitchFamily="34" charset="0"/>
              </a:rPr>
              <a:t>(2008); R Berk, G. Barnes, L. </a:t>
            </a:r>
            <a:r>
              <a:rPr lang="en-US" altLang="en-US" dirty="0" err="1">
                <a:latin typeface="Arial" panose="020B0604020202020204" pitchFamily="34" charset="0"/>
              </a:rPr>
              <a:t>Ahlman</a:t>
            </a:r>
            <a:r>
              <a:rPr lang="en-US" altLang="en-US" dirty="0">
                <a:latin typeface="Arial" panose="020B0604020202020204" pitchFamily="34" charset="0"/>
              </a:rPr>
              <a:t>, E. Kurtz, </a:t>
            </a:r>
            <a:r>
              <a:rPr lang="en-US" altLang="en-US" i="1" dirty="0">
                <a:latin typeface="Arial" panose="020B0604020202020204" pitchFamily="34" charset="0"/>
              </a:rPr>
              <a:t>When Second Best Is Good Enough: A Comparison Between a True Experiment and A Regression Discontinuity Quasi-Experiment  </a:t>
            </a:r>
            <a:r>
              <a:rPr lang="en-US" altLang="en-US" dirty="0">
                <a:latin typeface="Arial" panose="020B0604020202020204" pitchFamily="34" charset="0"/>
              </a:rPr>
              <a:t>(2009)  </a:t>
            </a:r>
          </a:p>
        </p:txBody>
      </p:sp>
      <p:sp>
        <p:nvSpPr>
          <p:cNvPr id="4" name="Slide Number Placeholder 3"/>
          <p:cNvSpPr>
            <a:spLocks noGrp="1"/>
          </p:cNvSpPr>
          <p:nvPr>
            <p:ph type="sldNum" sz="quarter" idx="10"/>
          </p:nvPr>
        </p:nvSpPr>
        <p:spPr/>
        <p:txBody>
          <a:bodyPr/>
          <a:lstStyle/>
          <a:p>
            <a:fld id="{0D306AA3-10A0-C244-9619-7588A005280B}" type="slidenum">
              <a:rPr lang="en-US" smtClean="0"/>
              <a:t>8</a:t>
            </a:fld>
            <a:endParaRPr lang="en-US"/>
          </a:p>
        </p:txBody>
      </p:sp>
    </p:spTree>
    <p:extLst>
      <p:ext uri="{BB962C8B-B14F-4D97-AF65-F5344CB8AC3E}">
        <p14:creationId xmlns:p14="http://schemas.microsoft.com/office/powerpoint/2010/main" val="3626745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criminal justice system is a criminogenic environment: it is populated by persons who are in the system because of their anti-social and criminal conduct. From a risk management and recidivism reduction point of view it is the worst possible environment for a low risk person. So, the sentencing objective for a low-risk person is to accomplish other sentencing objectives (i.e., punishment, general deterrence, and restitution) expeditiously and minimize the person’s on-going involvement in the CJ system.    </a:t>
            </a:r>
          </a:p>
          <a:p>
            <a:pPr>
              <a:defRPr/>
            </a:pPr>
            <a:r>
              <a:rPr lang="en-US" u="sng" dirty="0"/>
              <a:t>Diversion/Pre-trial</a:t>
            </a:r>
            <a:r>
              <a:rPr lang="en-US" dirty="0"/>
              <a:t>: Low-risk persons are good candidates for diversion and pre-trial release</a:t>
            </a:r>
          </a:p>
          <a:p>
            <a:pPr>
              <a:defRPr/>
            </a:pPr>
            <a:r>
              <a:rPr lang="en-US" u="sng" dirty="0"/>
              <a:t>Supervision</a:t>
            </a:r>
            <a:r>
              <a:rPr lang="en-US" dirty="0"/>
              <a:t>: Low-risk persons are good candidates for presumptive probation provisions, low-supervision specialized caseloads, and short probation terms, especially because the risk of recidivism is greatest during the first 6 months of supervision and more than 50% of those who reoffend generally do so within the first 12 months of supervision. See, James Austin, </a:t>
            </a:r>
            <a:r>
              <a:rPr lang="en-US" i="1" dirty="0"/>
              <a:t>Reducing America’s Correctional Populations: A Strategic Plan</a:t>
            </a:r>
            <a:r>
              <a:rPr lang="en-US" dirty="0"/>
              <a:t>, 12 Justice Research Policy 9, 35 (2010); M. A. </a:t>
            </a:r>
            <a:r>
              <a:rPr lang="en-US" dirty="0" err="1"/>
              <a:t>Cunniff</a:t>
            </a:r>
            <a:r>
              <a:rPr lang="en-US" dirty="0"/>
              <a:t>, M. K. Shilton, </a:t>
            </a:r>
            <a:r>
              <a:rPr lang="en-US" i="1" dirty="0"/>
              <a:t>Variations On Felony Probation: Offenders Under Supervision In 32 Urban &amp;. Suburban Counties, </a:t>
            </a:r>
            <a:r>
              <a:rPr lang="en-US" dirty="0"/>
              <a:t>BJS/NACJP Statistical Series Project, March, 1991, available at </a:t>
            </a:r>
            <a:r>
              <a:rPr lang="en-US" u="sng" dirty="0">
                <a:hlinkClick r:id="rId3"/>
              </a:rPr>
              <a:t>Https://Www.Bjs.Gov/Content/Pub/Pdf/Vfp-Pus32usc.Pdf</a:t>
            </a:r>
            <a:r>
              <a:rPr lang="en-US" u="sng" dirty="0"/>
              <a:t>.</a:t>
            </a:r>
            <a:r>
              <a:rPr lang="en-US" dirty="0"/>
              <a:t>  Low-risk persons should not be mixed with high risk persons  </a:t>
            </a:r>
          </a:p>
          <a:p>
            <a:pPr>
              <a:defRPr/>
            </a:pPr>
            <a:r>
              <a:rPr lang="en-US" u="sng" dirty="0"/>
              <a:t>Treatment and Dosage</a:t>
            </a:r>
            <a:r>
              <a:rPr lang="en-US" dirty="0"/>
              <a:t>: low-risk persons are poor candidates for intensive (or any) treatment programs, and if ordered into treatment it should be for short periods of time/dosages and without mixing with higher risk persons. Mixing of low- and high-risk persons in programs results in higher recidivism rates. (Lowenkamp, Smith, Bechtel, </a:t>
            </a:r>
            <a:r>
              <a:rPr lang="en-US" i="1" dirty="0"/>
              <a:t>Reducing the Harm: Identifying Appropriate Programming for Low-Risk Offenders), </a:t>
            </a:r>
            <a:r>
              <a:rPr lang="en-US" dirty="0"/>
              <a:t>available at </a:t>
            </a:r>
            <a:r>
              <a:rPr lang="en-US" dirty="0">
                <a:hlinkClick r:id="rId4"/>
              </a:rPr>
              <a:t>http://www.pbpp.pa.gov/research_statistics/Documents/14A%20Low%20Risk%20and%20Appropriate%20Programming.pdf</a:t>
            </a:r>
            <a:r>
              <a:rPr lang="en-US" dirty="0"/>
              <a:t>. </a:t>
            </a:r>
          </a:p>
          <a:p>
            <a:pPr>
              <a:defRPr/>
            </a:pPr>
            <a:r>
              <a:rPr lang="en-US" u="sng" dirty="0"/>
              <a:t>Sentencing</a:t>
            </a:r>
            <a:r>
              <a:rPr lang="en-US" dirty="0"/>
              <a:t>: low-risk persons are amenable to community supervision and poor candidates, as described above, for incarceration; sections 6.05 (4) and 9.08 of the Model Penal Code require the court to consider any available RNA information (both risk and needs) in deciding whether to grant probation, the length of any term of probation, and the conditions of probation. </a:t>
            </a:r>
          </a:p>
          <a:p>
            <a:pPr>
              <a:defRPr/>
            </a:pPr>
            <a:r>
              <a:rPr lang="en-US" u="sng" dirty="0"/>
              <a:t>Incarceration</a:t>
            </a:r>
            <a:r>
              <a:rPr lang="en-US" dirty="0"/>
              <a:t>: The risk principle suggests that if incarcerated, low-risk persons should only be incarcerated to the extent necessary to accomplish other sentencing objectives and should not be mixed with higher risk inmates. </a:t>
            </a:r>
          </a:p>
        </p:txBody>
      </p:sp>
      <p:sp>
        <p:nvSpPr>
          <p:cNvPr id="4" name="Slide Number Placeholder 3"/>
          <p:cNvSpPr>
            <a:spLocks noGrp="1"/>
          </p:cNvSpPr>
          <p:nvPr>
            <p:ph type="sldNum" sz="quarter" idx="10"/>
          </p:nvPr>
        </p:nvSpPr>
        <p:spPr/>
        <p:txBody>
          <a:bodyPr/>
          <a:lstStyle/>
          <a:p>
            <a:fld id="{0D306AA3-10A0-C244-9619-7588A005280B}" type="slidenum">
              <a:rPr lang="en-US" smtClean="0"/>
              <a:t>9</a:t>
            </a:fld>
            <a:endParaRPr lang="en-US"/>
          </a:p>
        </p:txBody>
      </p:sp>
    </p:spTree>
    <p:extLst>
      <p:ext uri="{BB962C8B-B14F-4D97-AF65-F5344CB8AC3E}">
        <p14:creationId xmlns:p14="http://schemas.microsoft.com/office/powerpoint/2010/main" val="690655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E6CFAAE-2D82-F940-AC92-E6F58A75BAD3}" type="datetimeFigureOut">
              <a:rPr lang="en-US" smtClean="0"/>
              <a:t>11/16/2018</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796DDD59-9EBA-4740-B028-FDED7F186D47}"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74980006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6CFAAE-2D82-F940-AC92-E6F58A75BAD3}" type="datetimeFigureOut">
              <a:rPr lang="en-US" smtClean="0"/>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DDD59-9EBA-4740-B028-FDED7F186D47}" type="slidenum">
              <a:rPr lang="en-US" smtClean="0"/>
              <a:t>‹#›</a:t>
            </a:fld>
            <a:endParaRPr lang="en-US"/>
          </a:p>
        </p:txBody>
      </p:sp>
    </p:spTree>
    <p:extLst>
      <p:ext uri="{BB962C8B-B14F-4D97-AF65-F5344CB8AC3E}">
        <p14:creationId xmlns:p14="http://schemas.microsoft.com/office/powerpoint/2010/main" val="1618475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6CFAAE-2D82-F940-AC92-E6F58A75BAD3}" type="datetimeFigureOut">
              <a:rPr lang="en-US" smtClean="0"/>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DDD59-9EBA-4740-B028-FDED7F186D47}" type="slidenum">
              <a:rPr lang="en-US" smtClean="0"/>
              <a:t>‹#›</a:t>
            </a:fld>
            <a:endParaRPr lang="en-US"/>
          </a:p>
        </p:txBody>
      </p:sp>
    </p:spTree>
    <p:extLst>
      <p:ext uri="{BB962C8B-B14F-4D97-AF65-F5344CB8AC3E}">
        <p14:creationId xmlns:p14="http://schemas.microsoft.com/office/powerpoint/2010/main" val="3855587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6CFAAE-2D82-F940-AC92-E6F58A75BAD3}" type="datetimeFigureOut">
              <a:rPr lang="en-US" smtClean="0"/>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DDD59-9EBA-4740-B028-FDED7F186D47}" type="slidenum">
              <a:rPr lang="en-US" smtClean="0"/>
              <a:t>‹#›</a:t>
            </a:fld>
            <a:endParaRPr lang="en-US"/>
          </a:p>
        </p:txBody>
      </p:sp>
    </p:spTree>
    <p:extLst>
      <p:ext uri="{BB962C8B-B14F-4D97-AF65-F5344CB8AC3E}">
        <p14:creationId xmlns:p14="http://schemas.microsoft.com/office/powerpoint/2010/main" val="493988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6CFAAE-2D82-F940-AC92-E6F58A75BAD3}" type="datetimeFigureOut">
              <a:rPr lang="en-US" smtClean="0"/>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DDD59-9EBA-4740-B028-FDED7F186D47}" type="slidenum">
              <a:rPr lang="en-US" smtClean="0"/>
              <a:t>‹#›</a:t>
            </a:fld>
            <a:endParaRPr lang="en-US"/>
          </a:p>
        </p:txBody>
      </p:sp>
    </p:spTree>
    <p:extLst>
      <p:ext uri="{BB962C8B-B14F-4D97-AF65-F5344CB8AC3E}">
        <p14:creationId xmlns:p14="http://schemas.microsoft.com/office/powerpoint/2010/main" val="3899871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4E6CFAAE-2D82-F940-AC92-E6F58A75BAD3}" type="datetimeFigureOut">
              <a:rPr lang="en-US" smtClean="0"/>
              <a:t>11/16/2018</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796DDD59-9EBA-4740-B028-FDED7F186D47}"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5089578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6CFAAE-2D82-F940-AC92-E6F58A75BAD3}" type="datetimeFigureOut">
              <a:rPr lang="en-US" smtClean="0"/>
              <a:t>11/16/2018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DDD59-9EBA-4740-B028-FDED7F186D47}" type="slidenum">
              <a:rPr lang="en-US" smtClean="0"/>
              <a:t>‹#›</a:t>
            </a:fld>
            <a:endParaRPr lang="en-US"/>
          </a:p>
        </p:txBody>
      </p:sp>
    </p:spTree>
    <p:extLst>
      <p:ext uri="{BB962C8B-B14F-4D97-AF65-F5344CB8AC3E}">
        <p14:creationId xmlns:p14="http://schemas.microsoft.com/office/powerpoint/2010/main" val="3789187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6CFAAE-2D82-F940-AC92-E6F58A75BAD3}" type="datetimeFigureOut">
              <a:rPr lang="en-US" smtClean="0"/>
              <a:t>11/16/2018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6DDD59-9EBA-4740-B028-FDED7F186D47}" type="slidenum">
              <a:rPr lang="en-US" smtClean="0"/>
              <a:t>‹#›</a:t>
            </a:fld>
            <a:endParaRPr lang="en-US"/>
          </a:p>
        </p:txBody>
      </p:sp>
    </p:spTree>
    <p:extLst>
      <p:ext uri="{BB962C8B-B14F-4D97-AF65-F5344CB8AC3E}">
        <p14:creationId xmlns:p14="http://schemas.microsoft.com/office/powerpoint/2010/main" val="790949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6CFAAE-2D82-F940-AC92-E6F58A75BAD3}" type="datetimeFigureOut">
              <a:rPr lang="en-US" smtClean="0"/>
              <a:t>11/16/2018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6DDD59-9EBA-4740-B028-FDED7F186D47}" type="slidenum">
              <a:rPr lang="en-US" smtClean="0"/>
              <a:t>‹#›</a:t>
            </a:fld>
            <a:endParaRPr lang="en-US"/>
          </a:p>
        </p:txBody>
      </p:sp>
    </p:spTree>
    <p:extLst>
      <p:ext uri="{BB962C8B-B14F-4D97-AF65-F5344CB8AC3E}">
        <p14:creationId xmlns:p14="http://schemas.microsoft.com/office/powerpoint/2010/main" val="2154313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6CFAAE-2D82-F940-AC92-E6F58A75BAD3}" type="datetimeFigureOut">
              <a:rPr lang="en-US" smtClean="0"/>
              <a:t>11/16/2018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6DDD59-9EBA-4740-B028-FDED7F186D47}" type="slidenum">
              <a:rPr lang="en-US" smtClean="0"/>
              <a:t>‹#›</a:t>
            </a:fld>
            <a:endParaRPr lang="en-US"/>
          </a:p>
        </p:txBody>
      </p:sp>
    </p:spTree>
    <p:extLst>
      <p:ext uri="{BB962C8B-B14F-4D97-AF65-F5344CB8AC3E}">
        <p14:creationId xmlns:p14="http://schemas.microsoft.com/office/powerpoint/2010/main" val="2689308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E6CFAAE-2D82-F940-AC92-E6F58A75BAD3}" type="datetimeFigureOut">
              <a:rPr lang="en-US" smtClean="0"/>
              <a:t>11/16/2018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96DDD59-9EBA-4740-B028-FDED7F186D47}"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80089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E6CFAAE-2D82-F940-AC92-E6F58A75BAD3}" type="datetimeFigureOut">
              <a:rPr lang="en-US" smtClean="0"/>
              <a:t>11/16/2018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
              </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96DDD59-9EBA-4740-B028-FDED7F186D47}"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46170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4E6CFAAE-2D82-F940-AC92-E6F58A75BAD3}" type="datetimeFigureOut">
              <a:rPr lang="en-US" smtClean="0"/>
              <a:t>11/16/2018</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796DDD59-9EBA-4740-B028-FDED7F186D47}"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72215228"/>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15.svg"/></Relationships>
</file>

<file path=ppt/slides/_rels/slide4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ncsc.org/Topics/Criminal/Courts-and-Jails/Safety-and-Justice-Challenge.aspx" TargetMode="External"/><Relationship Id="rId2" Type="http://schemas.openxmlformats.org/officeDocument/2006/relationships/notesSlide" Target="../notesSlides/notesSlide49.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E0272-0330-B146-AF7B-B653B63A41FB}"/>
              </a:ext>
            </a:extLst>
          </p:cNvPr>
          <p:cNvSpPr>
            <a:spLocks noGrp="1"/>
          </p:cNvSpPr>
          <p:nvPr>
            <p:ph type="title"/>
          </p:nvPr>
        </p:nvSpPr>
        <p:spPr>
          <a:xfrm>
            <a:off x="5597519" y="814642"/>
            <a:ext cx="5971475" cy="1125788"/>
          </a:xfrm>
        </p:spPr>
        <p:txBody>
          <a:bodyPr anchor="b">
            <a:normAutofit/>
          </a:bodyPr>
          <a:lstStyle/>
          <a:p>
            <a:r>
              <a:rPr lang="en-US" sz="6000" b="1" dirty="0">
                <a:ln w="0"/>
                <a:effectLst>
                  <a:outerShdw blurRad="38100" dist="25400" dir="5400000" algn="ctr" rotWithShape="0">
                    <a:srgbClr val="6E747A">
                      <a:alpha val="43000"/>
                    </a:srgbClr>
                  </a:outerShdw>
                </a:effectLst>
                <a:latin typeface="Glober" pitchFamily="2" charset="77"/>
                <a:cs typeface="Times New Roman" panose="02020603050405020304" pitchFamily="18" charset="0"/>
              </a:rPr>
              <a:t>Courts and Jails</a:t>
            </a:r>
            <a:endParaRPr lang="en-US" sz="6000" b="1" dirty="0">
              <a:latin typeface="Glober" pitchFamily="2" charset="77"/>
            </a:endParaRPr>
          </a:p>
        </p:txBody>
      </p:sp>
      <p:sp>
        <p:nvSpPr>
          <p:cNvPr id="4" name="Subtitle 2">
            <a:extLst>
              <a:ext uri="{FF2B5EF4-FFF2-40B4-BE49-F238E27FC236}">
                <a16:creationId xmlns:a16="http://schemas.microsoft.com/office/drawing/2014/main" id="{4C729642-92D7-CB49-A71D-07E1EF1F2468}"/>
              </a:ext>
            </a:extLst>
          </p:cNvPr>
          <p:cNvSpPr txBox="1">
            <a:spLocks/>
          </p:cNvSpPr>
          <p:nvPr/>
        </p:nvSpPr>
        <p:spPr>
          <a:xfrm>
            <a:off x="5597519" y="1961798"/>
            <a:ext cx="5971475" cy="1709042"/>
          </a:xfrm>
          <a:prstGeom prst="rect">
            <a:avLst/>
          </a:prstGeom>
        </p:spPr>
        <p:txBody>
          <a:bodyP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spcAft>
                <a:spcPts val="600"/>
              </a:spcAft>
              <a:buNone/>
            </a:pPr>
            <a:r>
              <a:rPr lang="en-US" sz="3200" dirty="0">
                <a:latin typeface="Glober" pitchFamily="2" charset="77"/>
                <a:cs typeface="Times New Roman" panose="02020603050405020304" pitchFamily="18" charset="0"/>
              </a:rPr>
              <a:t>Evidence-Based Judicial Decision Making</a:t>
            </a:r>
            <a:endParaRPr lang="en-US" sz="2800" dirty="0">
              <a:latin typeface="Glober" pitchFamily="2" charset="77"/>
              <a:cs typeface="Times New Roman" panose="02020603050405020304" pitchFamily="18" charset="0"/>
            </a:endParaRPr>
          </a:p>
        </p:txBody>
      </p:sp>
      <p:sp>
        <p:nvSpPr>
          <p:cNvPr id="9" name="Rectangle 8">
            <a:extLst>
              <a:ext uri="{FF2B5EF4-FFF2-40B4-BE49-F238E27FC236}">
                <a16:creationId xmlns:a16="http://schemas.microsoft.com/office/drawing/2014/main" id="{27CC0D78-7263-4E44-B645-A33FB2CBCC64}"/>
              </a:ext>
            </a:extLst>
          </p:cNvPr>
          <p:cNvSpPr/>
          <p:nvPr/>
        </p:nvSpPr>
        <p:spPr>
          <a:xfrm>
            <a:off x="4890425" y="621149"/>
            <a:ext cx="260529" cy="5692489"/>
          </a:xfrm>
          <a:prstGeom prst="rect">
            <a:avLst/>
          </a:prstGeom>
          <a:solidFill>
            <a:srgbClr val="163258"/>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C4F132FF-84CB-CE4D-8866-9E21D37E3669}"/>
              </a:ext>
            </a:extLst>
          </p:cNvPr>
          <p:cNvPicPr>
            <a:picLocks noChangeAspect="1"/>
          </p:cNvPicPr>
          <p:nvPr/>
        </p:nvPicPr>
        <p:blipFill>
          <a:blip r:embed="rId3"/>
          <a:stretch>
            <a:fillRect/>
          </a:stretch>
        </p:blipFill>
        <p:spPr>
          <a:xfrm>
            <a:off x="5597519" y="3670840"/>
            <a:ext cx="5880100" cy="2324100"/>
          </a:xfrm>
          <a:prstGeom prst="rect">
            <a:avLst/>
          </a:prstGeom>
        </p:spPr>
      </p:pic>
      <p:pic>
        <p:nvPicPr>
          <p:cNvPr id="10" name="Picture 9">
            <a:extLst>
              <a:ext uri="{FF2B5EF4-FFF2-40B4-BE49-F238E27FC236}">
                <a16:creationId xmlns:a16="http://schemas.microsoft.com/office/drawing/2014/main" id="{8DB10285-2FBA-AC43-998D-4CFF071DE2B1}"/>
              </a:ext>
            </a:extLst>
          </p:cNvPr>
          <p:cNvPicPr>
            <a:picLocks noChangeAspect="1"/>
          </p:cNvPicPr>
          <p:nvPr/>
        </p:nvPicPr>
        <p:blipFill>
          <a:blip r:embed="rId4">
            <a:extLst>
              <a:ext uri="{BEBA8EAE-BF5A-486C-A8C5-ECC9F3942E4B}">
                <a14:imgProps xmlns:a14="http://schemas.microsoft.com/office/drawing/2010/main">
                  <a14:imgLayer>
                    <a14:imgEffect>
                      <a14:saturation sat="66000"/>
                    </a14:imgEffect>
                  </a14:imgLayer>
                </a14:imgProps>
              </a:ext>
            </a:extLst>
          </a:blip>
          <a:stretch>
            <a:fillRect/>
          </a:stretch>
        </p:blipFill>
        <p:spPr>
          <a:xfrm>
            <a:off x="329060" y="1377536"/>
            <a:ext cx="4114800" cy="4114800"/>
          </a:xfrm>
          <a:prstGeom prst="rect">
            <a:avLst/>
          </a:prstGeom>
        </p:spPr>
      </p:pic>
    </p:spTree>
    <p:extLst>
      <p:ext uri="{BB962C8B-B14F-4D97-AF65-F5344CB8AC3E}">
        <p14:creationId xmlns:p14="http://schemas.microsoft.com/office/powerpoint/2010/main" val="2944952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D6E2E-B14D-D441-9FA3-A265D65AEE4C}"/>
              </a:ext>
            </a:extLst>
          </p:cNvPr>
          <p:cNvSpPr>
            <a:spLocks noGrp="1"/>
          </p:cNvSpPr>
          <p:nvPr>
            <p:ph type="title"/>
          </p:nvPr>
        </p:nvSpPr>
        <p:spPr>
          <a:xfrm>
            <a:off x="5857875" y="1314452"/>
            <a:ext cx="6072282" cy="1600198"/>
          </a:xfrm>
        </p:spPr>
        <p:txBody>
          <a:bodyPr vert="horz" lIns="91440" tIns="45720" rIns="91440" bIns="45720" rtlCol="0" anchor="t">
            <a:normAutofit/>
          </a:bodyPr>
          <a:lstStyle/>
          <a:p>
            <a:pPr algn="ctr">
              <a:lnSpc>
                <a:spcPct val="89000"/>
              </a:lnSpc>
            </a:pPr>
            <a:r>
              <a:rPr lang="en-US" sz="5400" dirty="0">
                <a:latin typeface="Glober" pitchFamily="2" charset="77"/>
              </a:rPr>
              <a:t>Needs Principle</a:t>
            </a:r>
            <a:br>
              <a:rPr lang="en-US" sz="5400" dirty="0">
                <a:latin typeface="Glober" pitchFamily="2" charset="77"/>
              </a:rPr>
            </a:br>
            <a:r>
              <a:rPr lang="en-US" sz="5400" dirty="0">
                <a:latin typeface="Glober" pitchFamily="2" charset="77"/>
              </a:rPr>
              <a:t>- What -</a:t>
            </a:r>
          </a:p>
        </p:txBody>
      </p:sp>
      <p:pic>
        <p:nvPicPr>
          <p:cNvPr id="9" name="Content Placeholder 5">
            <a:extLst>
              <a:ext uri="{FF2B5EF4-FFF2-40B4-BE49-F238E27FC236}">
                <a16:creationId xmlns:a16="http://schemas.microsoft.com/office/drawing/2014/main" id="{7D752AF0-03C8-2748-8F42-9CC78E42BCAD}"/>
              </a:ext>
            </a:extLst>
          </p:cNvPr>
          <p:cNvPicPr>
            <a:picLocks noGrp="1" noChangeAspect="1"/>
          </p:cNvPicPr>
          <p:nvPr>
            <p:ph idx="1"/>
          </p:nvPr>
        </p:nvPicPr>
        <p:blipFill>
          <a:blip r:embed="rId3">
            <a:duotone>
              <a:prstClr val="black"/>
              <a:srgbClr val="163258">
                <a:tint val="45000"/>
                <a:satMod val="400000"/>
              </a:srgbClr>
            </a:duotone>
          </a:blip>
          <a:stretch>
            <a:fillRect/>
          </a:stretch>
        </p:blipFill>
        <p:spPr>
          <a:xfrm>
            <a:off x="8081216" y="3715267"/>
            <a:ext cx="1625600" cy="1625600"/>
          </a:xfrm>
          <a:prstGeom prst="rect">
            <a:avLst/>
          </a:prstGeom>
        </p:spPr>
      </p:pic>
      <p:sp>
        <p:nvSpPr>
          <p:cNvPr id="4" name="Text Placeholder 3">
            <a:extLst>
              <a:ext uri="{FF2B5EF4-FFF2-40B4-BE49-F238E27FC236}">
                <a16:creationId xmlns:a16="http://schemas.microsoft.com/office/drawing/2014/main" id="{828386C9-67DE-3747-BE92-DFF743BEE32E}"/>
              </a:ext>
            </a:extLst>
          </p:cNvPr>
          <p:cNvSpPr>
            <a:spLocks noGrp="1"/>
          </p:cNvSpPr>
          <p:nvPr>
            <p:ph type="body" sz="half" idx="2"/>
          </p:nvPr>
        </p:nvSpPr>
        <p:spPr>
          <a:xfrm>
            <a:off x="0" y="200024"/>
            <a:ext cx="5300663" cy="6457951"/>
          </a:xfrm>
          <a:solidFill>
            <a:srgbClr val="163258"/>
          </a:solidFill>
        </p:spPr>
        <p:txBody>
          <a:bodyPr vert="horz" lIns="91440" tIns="45720" rIns="91440" bIns="45720" rtlCol="0" anchor="ctr">
            <a:normAutofit/>
          </a:bodyPr>
          <a:lstStyle/>
          <a:p>
            <a:pPr marL="384048" indent="-384048">
              <a:lnSpc>
                <a:spcPct val="94000"/>
              </a:lnSpc>
              <a:spcAft>
                <a:spcPts val="200"/>
              </a:spcAft>
            </a:pPr>
            <a:r>
              <a:rPr lang="en-US" sz="3600" dirty="0">
                <a:solidFill>
                  <a:schemeClr val="bg1"/>
                </a:solidFill>
                <a:latin typeface="Glober" pitchFamily="2" charset="77"/>
              </a:rPr>
              <a:t>   The targets for interventions should be those characteristics that have the most effect on the likelihood of re-offending.</a:t>
            </a:r>
          </a:p>
        </p:txBody>
      </p:sp>
    </p:spTree>
    <p:extLst>
      <p:ext uri="{BB962C8B-B14F-4D97-AF65-F5344CB8AC3E}">
        <p14:creationId xmlns:p14="http://schemas.microsoft.com/office/powerpoint/2010/main" val="1792002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0F678E-9667-7D47-AC5B-A37F331EA9B8}"/>
              </a:ext>
            </a:extLst>
          </p:cNvPr>
          <p:cNvSpPr>
            <a:spLocks noGrp="1"/>
          </p:cNvSpPr>
          <p:nvPr>
            <p:ph type="title"/>
          </p:nvPr>
        </p:nvSpPr>
        <p:spPr>
          <a:xfrm>
            <a:off x="1414462" y="385762"/>
            <a:ext cx="10529888" cy="757238"/>
          </a:xfrm>
        </p:spPr>
        <p:txBody>
          <a:bodyPr>
            <a:normAutofit/>
          </a:bodyPr>
          <a:lstStyle/>
          <a:p>
            <a:r>
              <a:rPr lang="en-US" dirty="0">
                <a:latin typeface="Glober" pitchFamily="2" charset="77"/>
              </a:rPr>
              <a:t>Dynamic Risk Factors (Criminogenic Needs)</a:t>
            </a:r>
          </a:p>
        </p:txBody>
      </p:sp>
      <p:graphicFrame>
        <p:nvGraphicFramePr>
          <p:cNvPr id="7" name="Content Placeholder 6">
            <a:extLst>
              <a:ext uri="{FF2B5EF4-FFF2-40B4-BE49-F238E27FC236}">
                <a16:creationId xmlns:a16="http://schemas.microsoft.com/office/drawing/2014/main" id="{980C5169-553D-4348-8E6C-1CC0E371EEB5}"/>
              </a:ext>
            </a:extLst>
          </p:cNvPr>
          <p:cNvGraphicFramePr>
            <a:graphicFrameLocks noGrp="1"/>
          </p:cNvGraphicFramePr>
          <p:nvPr>
            <p:ph sz="quarter" idx="13"/>
            <p:extLst>
              <p:ext uri="{D42A27DB-BD31-4B8C-83A1-F6EECF244321}">
                <p14:modId xmlns:p14="http://schemas.microsoft.com/office/powerpoint/2010/main" val="3531762571"/>
              </p:ext>
            </p:extLst>
          </p:nvPr>
        </p:nvGraphicFramePr>
        <p:xfrm>
          <a:off x="1414462" y="1143000"/>
          <a:ext cx="10529888"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575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A1501-DE87-0B4D-AF40-0DE55AB06A2B}"/>
              </a:ext>
            </a:extLst>
          </p:cNvPr>
          <p:cNvSpPr>
            <a:spLocks noGrp="1"/>
          </p:cNvSpPr>
          <p:nvPr>
            <p:ph type="title"/>
          </p:nvPr>
        </p:nvSpPr>
        <p:spPr>
          <a:xfrm>
            <a:off x="1111045" y="1868709"/>
            <a:ext cx="9969910" cy="2422466"/>
          </a:xfrm>
        </p:spPr>
        <p:txBody>
          <a:bodyPr vert="horz" lIns="91440" tIns="45720" rIns="91440" bIns="45720" rtlCol="0" anchor="b">
            <a:normAutofit fontScale="90000"/>
          </a:bodyPr>
          <a:lstStyle/>
          <a:p>
            <a:pPr algn="ctr">
              <a:lnSpc>
                <a:spcPct val="150000"/>
              </a:lnSpc>
            </a:pPr>
            <a:r>
              <a:rPr lang="en-US" sz="4500" cap="all" dirty="0"/>
              <a:t> </a:t>
            </a:r>
            <a:r>
              <a:rPr lang="en-US" sz="4500" cap="all" dirty="0">
                <a:latin typeface="Glober" pitchFamily="2" charset="77"/>
              </a:rPr>
              <a:t>Actuarial Risk Needs Assessment </a:t>
            </a:r>
            <a:br>
              <a:rPr lang="en-US" sz="4500" cap="all" dirty="0">
                <a:latin typeface="Glober" pitchFamily="2" charset="77"/>
              </a:rPr>
            </a:br>
            <a:r>
              <a:rPr lang="en-US" sz="4500" cap="all" dirty="0">
                <a:latin typeface="Glober" pitchFamily="2" charset="77"/>
              </a:rPr>
              <a:t>&amp; </a:t>
            </a:r>
            <a:br>
              <a:rPr lang="en-US" sz="4500" cap="all" dirty="0">
                <a:latin typeface="Glober" pitchFamily="2" charset="77"/>
              </a:rPr>
            </a:br>
            <a:r>
              <a:rPr lang="en-US" sz="4500" cap="all" dirty="0">
                <a:latin typeface="Glober" pitchFamily="2" charset="77"/>
              </a:rPr>
              <a:t>Clinical Needs Assessment</a:t>
            </a:r>
          </a:p>
        </p:txBody>
      </p:sp>
    </p:spTree>
    <p:extLst>
      <p:ext uri="{BB962C8B-B14F-4D97-AF65-F5344CB8AC3E}">
        <p14:creationId xmlns:p14="http://schemas.microsoft.com/office/powerpoint/2010/main" val="3878877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0F678E-9667-7D47-AC5B-A37F331EA9B8}"/>
              </a:ext>
            </a:extLst>
          </p:cNvPr>
          <p:cNvSpPr>
            <a:spLocks noGrp="1"/>
          </p:cNvSpPr>
          <p:nvPr>
            <p:ph type="title"/>
          </p:nvPr>
        </p:nvSpPr>
        <p:spPr>
          <a:xfrm>
            <a:off x="1414462" y="428625"/>
            <a:ext cx="9601200" cy="1485900"/>
          </a:xfrm>
        </p:spPr>
        <p:txBody>
          <a:bodyPr/>
          <a:lstStyle/>
          <a:p>
            <a:pPr algn="ctr"/>
            <a:r>
              <a:rPr lang="en-US" dirty="0"/>
              <a:t>Actuarial Risk/Needs Assessment</a:t>
            </a:r>
          </a:p>
        </p:txBody>
      </p:sp>
      <p:graphicFrame>
        <p:nvGraphicFramePr>
          <p:cNvPr id="6" name="Content Placeholder 5">
            <a:extLst>
              <a:ext uri="{FF2B5EF4-FFF2-40B4-BE49-F238E27FC236}">
                <a16:creationId xmlns:a16="http://schemas.microsoft.com/office/drawing/2014/main" id="{6E2E0FF7-43AC-B841-805E-054EA29845DB}"/>
              </a:ext>
            </a:extLst>
          </p:cNvPr>
          <p:cNvGraphicFramePr>
            <a:graphicFrameLocks noGrp="1"/>
          </p:cNvGraphicFramePr>
          <p:nvPr>
            <p:ph sz="quarter" idx="13"/>
            <p:extLst>
              <p:ext uri="{D42A27DB-BD31-4B8C-83A1-F6EECF244321}">
                <p14:modId xmlns:p14="http://schemas.microsoft.com/office/powerpoint/2010/main" val="3792604990"/>
              </p:ext>
            </p:extLst>
          </p:nvPr>
        </p:nvGraphicFramePr>
        <p:xfrm>
          <a:off x="3043237" y="1428750"/>
          <a:ext cx="7029450" cy="5157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6996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13AF56-7617-9A4D-9424-BF0442EB1412}"/>
              </a:ext>
            </a:extLst>
          </p:cNvPr>
          <p:cNvSpPr>
            <a:spLocks noGrp="1"/>
          </p:cNvSpPr>
          <p:nvPr>
            <p:ph type="title"/>
          </p:nvPr>
        </p:nvSpPr>
        <p:spPr>
          <a:xfrm>
            <a:off x="842963" y="639705"/>
            <a:ext cx="3114675" cy="5577840"/>
          </a:xfrm>
        </p:spPr>
        <p:txBody>
          <a:bodyPr anchor="ctr">
            <a:normAutofit/>
          </a:bodyPr>
          <a:lstStyle/>
          <a:p>
            <a:pPr algn="ctr"/>
            <a:r>
              <a:rPr lang="en-US" dirty="0">
                <a:latin typeface="Glober" pitchFamily="2" charset="77"/>
              </a:rPr>
              <a:t>Actuarial Risk /</a:t>
            </a:r>
            <a:br>
              <a:rPr lang="en-US" dirty="0">
                <a:latin typeface="Glober" pitchFamily="2" charset="77"/>
              </a:rPr>
            </a:br>
            <a:r>
              <a:rPr lang="en-US" dirty="0">
                <a:latin typeface="Glober" pitchFamily="2" charset="77"/>
              </a:rPr>
              <a:t> Needs Assessment</a:t>
            </a:r>
          </a:p>
        </p:txBody>
      </p:sp>
      <p:graphicFrame>
        <p:nvGraphicFramePr>
          <p:cNvPr id="5" name="Content Placeholder 4">
            <a:extLst>
              <a:ext uri="{FF2B5EF4-FFF2-40B4-BE49-F238E27FC236}">
                <a16:creationId xmlns:a16="http://schemas.microsoft.com/office/drawing/2014/main" id="{0FA1E551-98FD-4E40-9BBE-C4CD4E830EF1}"/>
              </a:ext>
            </a:extLst>
          </p:cNvPr>
          <p:cNvGraphicFramePr>
            <a:graphicFrameLocks noGrp="1"/>
          </p:cNvGraphicFramePr>
          <p:nvPr>
            <p:ph sz="quarter" idx="13"/>
            <p:extLst>
              <p:ext uri="{D42A27DB-BD31-4B8C-83A1-F6EECF244321}">
                <p14:modId xmlns:p14="http://schemas.microsoft.com/office/powerpoint/2010/main" val="2249058796"/>
              </p:ext>
            </p:extLst>
          </p:nvPr>
        </p:nvGraphicFramePr>
        <p:xfrm>
          <a:off x="3957638" y="639705"/>
          <a:ext cx="8058150"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4483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0F678E-9667-7D47-AC5B-A37F331EA9B8}"/>
              </a:ext>
            </a:extLst>
          </p:cNvPr>
          <p:cNvSpPr>
            <a:spLocks noGrp="1"/>
          </p:cNvSpPr>
          <p:nvPr>
            <p:ph type="title"/>
          </p:nvPr>
        </p:nvSpPr>
        <p:spPr>
          <a:xfrm>
            <a:off x="1300161" y="257175"/>
            <a:ext cx="9601200" cy="871538"/>
          </a:xfrm>
        </p:spPr>
        <p:txBody>
          <a:bodyPr/>
          <a:lstStyle/>
          <a:p>
            <a:pPr algn="ctr"/>
            <a:r>
              <a:rPr lang="en-US" dirty="0">
                <a:latin typeface="Glober" pitchFamily="2" charset="77"/>
              </a:rPr>
              <a:t>Clinical vs. Actuarial Assessment</a:t>
            </a:r>
          </a:p>
        </p:txBody>
      </p:sp>
      <p:graphicFrame>
        <p:nvGraphicFramePr>
          <p:cNvPr id="4" name="Content Placeholder 3">
            <a:extLst>
              <a:ext uri="{FF2B5EF4-FFF2-40B4-BE49-F238E27FC236}">
                <a16:creationId xmlns:a16="http://schemas.microsoft.com/office/drawing/2014/main" id="{9EDC83E0-0F00-9C45-9568-52C84C62144A}"/>
              </a:ext>
            </a:extLst>
          </p:cNvPr>
          <p:cNvGraphicFramePr>
            <a:graphicFrameLocks noGrp="1"/>
          </p:cNvGraphicFramePr>
          <p:nvPr>
            <p:ph sz="quarter" idx="13"/>
            <p:extLst>
              <p:ext uri="{D42A27DB-BD31-4B8C-83A1-F6EECF244321}">
                <p14:modId xmlns:p14="http://schemas.microsoft.com/office/powerpoint/2010/main" val="2471954212"/>
              </p:ext>
            </p:extLst>
          </p:nvPr>
        </p:nvGraphicFramePr>
        <p:xfrm>
          <a:off x="871535" y="692944"/>
          <a:ext cx="10829925" cy="59721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4485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0F678E-9667-7D47-AC5B-A37F331EA9B8}"/>
              </a:ext>
            </a:extLst>
          </p:cNvPr>
          <p:cNvSpPr>
            <a:spLocks noGrp="1"/>
          </p:cNvSpPr>
          <p:nvPr>
            <p:ph type="title"/>
          </p:nvPr>
        </p:nvSpPr>
        <p:spPr>
          <a:xfrm>
            <a:off x="1826101" y="302332"/>
            <a:ext cx="8771015" cy="2227620"/>
          </a:xfrm>
        </p:spPr>
        <p:txBody>
          <a:bodyPr>
            <a:normAutofit fontScale="90000"/>
          </a:bodyPr>
          <a:lstStyle/>
          <a:p>
            <a:pPr>
              <a:lnSpc>
                <a:spcPct val="150000"/>
              </a:lnSpc>
            </a:pPr>
            <a:r>
              <a:rPr lang="en-US" dirty="0">
                <a:latin typeface="Glober" pitchFamily="2" charset="77"/>
              </a:rPr>
              <a:t>Clinical Assessment of </a:t>
            </a:r>
            <a:br>
              <a:rPr lang="en-US" sz="3400" dirty="0">
                <a:latin typeface="Glober" pitchFamily="2" charset="77"/>
              </a:rPr>
            </a:br>
            <a:r>
              <a:rPr lang="en-US" sz="3400" dirty="0">
                <a:latin typeface="Glober" pitchFamily="2" charset="77"/>
              </a:rPr>
              <a:t>Substance Use Disorder (SUD) &amp; </a:t>
            </a:r>
            <a:br>
              <a:rPr lang="en-US" sz="3400" dirty="0">
                <a:latin typeface="Glober" pitchFamily="2" charset="77"/>
              </a:rPr>
            </a:br>
            <a:r>
              <a:rPr lang="en-US" sz="3400" dirty="0">
                <a:latin typeface="Glober" pitchFamily="2" charset="77"/>
              </a:rPr>
              <a:t>Mental Disorder (MD)</a:t>
            </a:r>
          </a:p>
        </p:txBody>
      </p:sp>
      <p:sp>
        <p:nvSpPr>
          <p:cNvPr id="5" name="Content Placeholder 4">
            <a:extLst>
              <a:ext uri="{FF2B5EF4-FFF2-40B4-BE49-F238E27FC236}">
                <a16:creationId xmlns:a16="http://schemas.microsoft.com/office/drawing/2014/main" id="{76564305-7D31-1548-BB4B-8C0555F39087}"/>
              </a:ext>
            </a:extLst>
          </p:cNvPr>
          <p:cNvSpPr>
            <a:spLocks noGrp="1"/>
          </p:cNvSpPr>
          <p:nvPr>
            <p:ph sz="quarter" idx="13"/>
          </p:nvPr>
        </p:nvSpPr>
        <p:spPr>
          <a:xfrm>
            <a:off x="1826101" y="2923373"/>
            <a:ext cx="9572001" cy="3610496"/>
          </a:xfrm>
        </p:spPr>
        <p:txBody>
          <a:bodyPr>
            <a:normAutofit/>
          </a:bodyPr>
          <a:lstStyle/>
          <a:p>
            <a:pPr marL="0" indent="0">
              <a:buNone/>
            </a:pPr>
            <a:r>
              <a:rPr lang="en-US" sz="2800" dirty="0">
                <a:latin typeface="Glober" pitchFamily="2" charset="77"/>
              </a:rPr>
              <a:t>Determining appropriate interventions for persons with SUD or MD or Co-Occurring Disorder (COD), including some persons convicted of DUI and DV offenses, depends on:</a:t>
            </a:r>
          </a:p>
          <a:p>
            <a:pPr lvl="1"/>
            <a:r>
              <a:rPr lang="en-US" sz="2800" i="0" dirty="0">
                <a:latin typeface="Glober" pitchFamily="2" charset="77"/>
              </a:rPr>
              <a:t> an accurate </a:t>
            </a:r>
            <a:r>
              <a:rPr lang="en-US" sz="2800" i="0" u="sng" dirty="0">
                <a:latin typeface="Glober" pitchFamily="2" charset="77"/>
              </a:rPr>
              <a:t>actuarial</a:t>
            </a:r>
            <a:r>
              <a:rPr lang="en-US" sz="2800" i="0" dirty="0">
                <a:latin typeface="Glober" pitchFamily="2" charset="77"/>
              </a:rPr>
              <a:t> assessment of risk and criminogenic needs, and </a:t>
            </a:r>
          </a:p>
          <a:p>
            <a:pPr lvl="1"/>
            <a:r>
              <a:rPr lang="en-US" sz="2800" i="0" dirty="0">
                <a:latin typeface="Glober" pitchFamily="2" charset="77"/>
              </a:rPr>
              <a:t> an accurate </a:t>
            </a:r>
            <a:r>
              <a:rPr lang="en-US" sz="2800" i="0" u="sng" dirty="0">
                <a:latin typeface="Glober" pitchFamily="2" charset="77"/>
              </a:rPr>
              <a:t>clinical</a:t>
            </a:r>
            <a:r>
              <a:rPr lang="en-US" sz="2800" i="0" dirty="0">
                <a:latin typeface="Glober" pitchFamily="2" charset="77"/>
              </a:rPr>
              <a:t> screening and  assessment for SUD, MD, and COD  </a:t>
            </a:r>
          </a:p>
        </p:txBody>
      </p:sp>
      <p:pic>
        <p:nvPicPr>
          <p:cNvPr id="4" name="Graphic 3">
            <a:extLst>
              <a:ext uri="{FF2B5EF4-FFF2-40B4-BE49-F238E27FC236}">
                <a16:creationId xmlns:a16="http://schemas.microsoft.com/office/drawing/2014/main" id="{C2C88C73-D85B-7F4C-B506-C41AF52305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517" y="1996344"/>
            <a:ext cx="709053" cy="709053"/>
          </a:xfrm>
          <a:prstGeom prst="rect">
            <a:avLst/>
          </a:prstGeom>
        </p:spPr>
      </p:pic>
      <p:pic>
        <p:nvPicPr>
          <p:cNvPr id="6" name="Content Placeholder 7">
            <a:extLst>
              <a:ext uri="{FF2B5EF4-FFF2-40B4-BE49-F238E27FC236}">
                <a16:creationId xmlns:a16="http://schemas.microsoft.com/office/drawing/2014/main" id="{8C71474A-B2E5-D04E-874F-D0E6A91F9C7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3751" y="1171760"/>
            <a:ext cx="824584" cy="824584"/>
          </a:xfrm>
          <a:prstGeom prst="rect">
            <a:avLst/>
          </a:prstGeom>
        </p:spPr>
      </p:pic>
    </p:spTree>
    <p:extLst>
      <p:ext uri="{BB962C8B-B14F-4D97-AF65-F5344CB8AC3E}">
        <p14:creationId xmlns:p14="http://schemas.microsoft.com/office/powerpoint/2010/main" val="1444427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0F678E-9667-7D47-AC5B-A37F331EA9B8}"/>
              </a:ext>
            </a:extLst>
          </p:cNvPr>
          <p:cNvSpPr>
            <a:spLocks noGrp="1"/>
          </p:cNvSpPr>
          <p:nvPr>
            <p:ph type="title"/>
          </p:nvPr>
        </p:nvSpPr>
        <p:spPr>
          <a:xfrm>
            <a:off x="1107994" y="1207432"/>
            <a:ext cx="10148341" cy="3929335"/>
          </a:xfrm>
        </p:spPr>
        <p:txBody>
          <a:bodyPr vert="horz" lIns="91440" tIns="45720" rIns="91440" bIns="45720" rtlCol="0" anchor="ctr">
            <a:normAutofit/>
          </a:bodyPr>
          <a:lstStyle/>
          <a:p>
            <a:pPr algn="ctr">
              <a:lnSpc>
                <a:spcPct val="100000"/>
              </a:lnSpc>
            </a:pPr>
            <a:r>
              <a:rPr lang="en-US" sz="4900" cap="all" dirty="0">
                <a:latin typeface="Glober" pitchFamily="2" charset="77"/>
              </a:rPr>
              <a:t>Using Actuarial RNA Information in the Sentencing Process</a:t>
            </a:r>
          </a:p>
        </p:txBody>
      </p:sp>
    </p:spTree>
    <p:extLst>
      <p:ext uri="{BB962C8B-B14F-4D97-AF65-F5344CB8AC3E}">
        <p14:creationId xmlns:p14="http://schemas.microsoft.com/office/powerpoint/2010/main" val="3122121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D6E2E-B14D-D441-9FA3-A265D65AEE4C}"/>
              </a:ext>
            </a:extLst>
          </p:cNvPr>
          <p:cNvSpPr>
            <a:spLocks noGrp="1"/>
          </p:cNvSpPr>
          <p:nvPr>
            <p:ph type="title"/>
          </p:nvPr>
        </p:nvSpPr>
        <p:spPr>
          <a:xfrm>
            <a:off x="5871952" y="1793079"/>
            <a:ext cx="5748011" cy="3271840"/>
          </a:xfrm>
        </p:spPr>
        <p:txBody>
          <a:bodyPr vert="horz" lIns="91440" tIns="45720" rIns="91440" bIns="45720" rtlCol="0" anchor="ctr">
            <a:normAutofit/>
          </a:bodyPr>
          <a:lstStyle/>
          <a:p>
            <a:pPr>
              <a:lnSpc>
                <a:spcPct val="89000"/>
              </a:lnSpc>
            </a:pPr>
            <a:r>
              <a:rPr lang="en-US" dirty="0">
                <a:latin typeface="Glober" pitchFamily="2" charset="77"/>
              </a:rPr>
              <a:t>Appropriate Uses of </a:t>
            </a:r>
            <a:r>
              <a:rPr lang="en-US" sz="4400" dirty="0">
                <a:latin typeface="Glober" pitchFamily="2" charset="77"/>
              </a:rPr>
              <a:t>Actuarial</a:t>
            </a:r>
            <a:r>
              <a:rPr lang="en-US" dirty="0">
                <a:latin typeface="Glober" pitchFamily="2" charset="77"/>
              </a:rPr>
              <a:t> RNA  Information at Sentencing</a:t>
            </a:r>
          </a:p>
        </p:txBody>
      </p:sp>
      <p:sp>
        <p:nvSpPr>
          <p:cNvPr id="4" name="Text Placeholder 3">
            <a:extLst>
              <a:ext uri="{FF2B5EF4-FFF2-40B4-BE49-F238E27FC236}">
                <a16:creationId xmlns:a16="http://schemas.microsoft.com/office/drawing/2014/main" id="{828386C9-67DE-3747-BE92-DFF743BEE32E}"/>
              </a:ext>
            </a:extLst>
          </p:cNvPr>
          <p:cNvSpPr>
            <a:spLocks noGrp="1"/>
          </p:cNvSpPr>
          <p:nvPr>
            <p:ph type="body" sz="half" idx="2"/>
          </p:nvPr>
        </p:nvSpPr>
        <p:spPr>
          <a:xfrm>
            <a:off x="1" y="200024"/>
            <a:ext cx="5186362" cy="6457951"/>
          </a:xfrm>
          <a:solidFill>
            <a:srgbClr val="163258"/>
          </a:solidFill>
        </p:spPr>
        <p:txBody>
          <a:bodyPr vert="horz" lIns="91440" tIns="45720" rIns="91440" bIns="45720" rtlCol="0" anchor="ctr">
            <a:normAutofit/>
          </a:bodyPr>
          <a:lstStyle/>
          <a:p>
            <a:pPr lvl="1"/>
            <a:r>
              <a:rPr lang="en-US" sz="2800" i="0" u="sng" dirty="0">
                <a:solidFill>
                  <a:schemeClr val="bg1"/>
                </a:solidFill>
                <a:latin typeface="Glober" pitchFamily="2" charset="77"/>
              </a:rPr>
              <a:t>Not</a:t>
            </a:r>
            <a:r>
              <a:rPr lang="en-US" sz="2800" i="0" dirty="0">
                <a:solidFill>
                  <a:schemeClr val="bg1"/>
                </a:solidFill>
                <a:latin typeface="Glober" pitchFamily="2" charset="77"/>
              </a:rPr>
              <a:t> in determining the severity of the sentence </a:t>
            </a:r>
          </a:p>
          <a:p>
            <a:pPr lvl="1"/>
            <a:endParaRPr lang="en-US" sz="2800" i="0" dirty="0">
              <a:solidFill>
                <a:schemeClr val="bg1"/>
              </a:solidFill>
              <a:latin typeface="Glober" pitchFamily="2" charset="77"/>
            </a:endParaRPr>
          </a:p>
          <a:p>
            <a:pPr lvl="1"/>
            <a:r>
              <a:rPr lang="en-US" sz="2800" i="0" u="sng" dirty="0">
                <a:solidFill>
                  <a:schemeClr val="bg1"/>
                </a:solidFill>
                <a:latin typeface="Glober" pitchFamily="2" charset="77"/>
              </a:rPr>
              <a:t>But to</a:t>
            </a:r>
            <a:r>
              <a:rPr lang="en-US" sz="2800" i="0" dirty="0">
                <a:solidFill>
                  <a:schemeClr val="bg1"/>
                </a:solidFill>
                <a:latin typeface="Glober" pitchFamily="2" charset="77"/>
              </a:rPr>
              <a:t> set terms and conditions of probation, and</a:t>
            </a:r>
          </a:p>
          <a:p>
            <a:pPr lvl="1"/>
            <a:endParaRPr lang="en-US" sz="2800" i="0" dirty="0">
              <a:solidFill>
                <a:schemeClr val="bg1"/>
              </a:solidFill>
              <a:latin typeface="Glober" pitchFamily="2" charset="77"/>
            </a:endParaRPr>
          </a:p>
          <a:p>
            <a:pPr lvl="1"/>
            <a:r>
              <a:rPr lang="en-US" sz="2800" i="0" u="sng" dirty="0">
                <a:solidFill>
                  <a:schemeClr val="bg1"/>
                </a:solidFill>
                <a:latin typeface="Glober" pitchFamily="2" charset="77"/>
              </a:rPr>
              <a:t>Identify</a:t>
            </a:r>
            <a:r>
              <a:rPr lang="en-US" sz="2800" i="0" dirty="0">
                <a:solidFill>
                  <a:schemeClr val="bg1"/>
                </a:solidFill>
                <a:latin typeface="Glober" pitchFamily="2" charset="77"/>
              </a:rPr>
              <a:t> appropriate treatment services </a:t>
            </a:r>
          </a:p>
        </p:txBody>
      </p:sp>
    </p:spTree>
    <p:extLst>
      <p:ext uri="{BB962C8B-B14F-4D97-AF65-F5344CB8AC3E}">
        <p14:creationId xmlns:p14="http://schemas.microsoft.com/office/powerpoint/2010/main" val="2017515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13AF56-7617-9A4D-9424-BF0442EB1412}"/>
              </a:ext>
            </a:extLst>
          </p:cNvPr>
          <p:cNvSpPr>
            <a:spLocks noGrp="1"/>
          </p:cNvSpPr>
          <p:nvPr>
            <p:ph type="title"/>
          </p:nvPr>
        </p:nvSpPr>
        <p:spPr>
          <a:xfrm>
            <a:off x="438926" y="632937"/>
            <a:ext cx="3114675" cy="5577840"/>
          </a:xfrm>
        </p:spPr>
        <p:txBody>
          <a:bodyPr anchor="ctr">
            <a:normAutofit/>
          </a:bodyPr>
          <a:lstStyle/>
          <a:p>
            <a:pPr algn="ctr"/>
            <a:r>
              <a:rPr lang="en-US" dirty="0">
                <a:latin typeface="Glober" pitchFamily="2" charset="77"/>
              </a:rPr>
              <a:t>Setting Probation Conditions</a:t>
            </a:r>
          </a:p>
        </p:txBody>
      </p:sp>
      <p:graphicFrame>
        <p:nvGraphicFramePr>
          <p:cNvPr id="5" name="Content Placeholder 4">
            <a:extLst>
              <a:ext uri="{FF2B5EF4-FFF2-40B4-BE49-F238E27FC236}">
                <a16:creationId xmlns:a16="http://schemas.microsoft.com/office/drawing/2014/main" id="{0FA1E551-98FD-4E40-9BBE-C4CD4E830EF1}"/>
              </a:ext>
            </a:extLst>
          </p:cNvPr>
          <p:cNvGraphicFramePr>
            <a:graphicFrameLocks noGrp="1" noChangeAspect="1"/>
          </p:cNvGraphicFramePr>
          <p:nvPr>
            <p:ph sz="quarter" idx="13"/>
            <p:extLst>
              <p:ext uri="{D42A27DB-BD31-4B8C-83A1-F6EECF244321}">
                <p14:modId xmlns:p14="http://schemas.microsoft.com/office/powerpoint/2010/main" val="1690714117"/>
              </p:ext>
            </p:extLst>
          </p:nvPr>
        </p:nvGraphicFramePr>
        <p:xfrm>
          <a:off x="3314700" y="214314"/>
          <a:ext cx="8701088" cy="6415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5429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9CC37-2B4C-DB43-B528-E73EA9160324}"/>
              </a:ext>
            </a:extLst>
          </p:cNvPr>
          <p:cNvSpPr>
            <a:spLocks noGrp="1"/>
          </p:cNvSpPr>
          <p:nvPr>
            <p:ph type="title"/>
          </p:nvPr>
        </p:nvSpPr>
        <p:spPr>
          <a:xfrm>
            <a:off x="1371600" y="685800"/>
            <a:ext cx="9601200" cy="842963"/>
          </a:xfrm>
        </p:spPr>
        <p:txBody>
          <a:bodyPr/>
          <a:lstStyle/>
          <a:p>
            <a:r>
              <a:rPr lang="en-US" dirty="0"/>
              <a:t>Introduction</a:t>
            </a:r>
          </a:p>
        </p:txBody>
      </p:sp>
      <p:sp>
        <p:nvSpPr>
          <p:cNvPr id="3" name="Content Placeholder 2">
            <a:extLst>
              <a:ext uri="{FF2B5EF4-FFF2-40B4-BE49-F238E27FC236}">
                <a16:creationId xmlns:a16="http://schemas.microsoft.com/office/drawing/2014/main" id="{376EAB17-555D-5A4A-A6DC-19D6BBBA753B}"/>
              </a:ext>
            </a:extLst>
          </p:cNvPr>
          <p:cNvSpPr>
            <a:spLocks noGrp="1"/>
          </p:cNvSpPr>
          <p:nvPr>
            <p:ph idx="1"/>
          </p:nvPr>
        </p:nvSpPr>
        <p:spPr>
          <a:xfrm>
            <a:off x="2038661" y="1528763"/>
            <a:ext cx="9788577" cy="4800600"/>
          </a:xfrm>
        </p:spPr>
        <p:txBody>
          <a:bodyPr>
            <a:normAutofit lnSpcReduction="10000"/>
          </a:bodyPr>
          <a:lstStyle/>
          <a:p>
            <a:pPr marL="0" indent="0">
              <a:buNone/>
            </a:pPr>
            <a:r>
              <a:rPr lang="en-US" dirty="0">
                <a:latin typeface="Glober" pitchFamily="2" charset="77"/>
              </a:rPr>
              <a:t>1. This EBS curriculum for those charged with misdemeanor and lower-level felony offenses first reviews and then applies RNR principles of EBP and other research to pretrial, diversion, and sentencing practices with respect to persons with mental and/or substance use disorders, and persons charged with DUI and DV offenses.  </a:t>
            </a:r>
          </a:p>
          <a:p>
            <a:pPr marL="0" indent="0">
              <a:buNone/>
            </a:pPr>
            <a:r>
              <a:rPr lang="en-US" dirty="0">
                <a:latin typeface="Glober" pitchFamily="2" charset="77"/>
              </a:rPr>
              <a:t>2. Jails often serve as “warehouses for people with mental health and substance abuse issues.” Almost 15 percent of men and over 30 percent of women admitted to jails have SMI, and most persons with SMI are arrested for minor offenses. </a:t>
            </a:r>
          </a:p>
          <a:p>
            <a:pPr marL="0" indent="0">
              <a:buNone/>
            </a:pPr>
            <a:r>
              <a:rPr lang="en-US" dirty="0">
                <a:latin typeface="Glober" pitchFamily="2" charset="77"/>
              </a:rPr>
              <a:t>3. Nearly 75 percent of jailed persons are incarcerated on non-violent offenses, and 38 percent are convicted of a crime, typically a misdemeanor or lower-level felony offense. DUI cases are estimated to constitute over 20 percent of all misdemeanor filings, and DV cases to constitute over 8 percent of misdemeanor filings. </a:t>
            </a:r>
          </a:p>
          <a:p>
            <a:pPr marL="0" indent="0">
              <a:buNone/>
            </a:pPr>
            <a:r>
              <a:rPr lang="en-US" dirty="0">
                <a:latin typeface="Glober" pitchFamily="2" charset="77"/>
              </a:rPr>
              <a:t>4. Application of RNR principles to pretrial and sentencing decisions affecting persons charged with misdemeanor or lower-level felony offenses is often quite different and even more challenging than application to felony defendants: higher volume, less leverage, fewer resources, and less information about the defendant. </a:t>
            </a:r>
            <a:endParaRPr lang="en-US" sz="2400" dirty="0">
              <a:latin typeface="Glober" pitchFamily="2" charset="77"/>
            </a:endParaRPr>
          </a:p>
        </p:txBody>
      </p:sp>
      <p:sp>
        <p:nvSpPr>
          <p:cNvPr id="4" name="Rectangle 3">
            <a:extLst>
              <a:ext uri="{FF2B5EF4-FFF2-40B4-BE49-F238E27FC236}">
                <a16:creationId xmlns:a16="http://schemas.microsoft.com/office/drawing/2014/main" id="{1E803A7A-76E0-8745-8E7A-B80EC1840B7E}"/>
              </a:ext>
            </a:extLst>
          </p:cNvPr>
          <p:cNvSpPr/>
          <p:nvPr/>
        </p:nvSpPr>
        <p:spPr>
          <a:xfrm>
            <a:off x="1482472" y="1528763"/>
            <a:ext cx="197474" cy="4297879"/>
          </a:xfrm>
          <a:prstGeom prst="rect">
            <a:avLst/>
          </a:prstGeom>
          <a:solidFill>
            <a:srgbClr val="163258"/>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54804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0F678E-9667-7D47-AC5B-A37F331EA9B8}"/>
              </a:ext>
            </a:extLst>
          </p:cNvPr>
          <p:cNvSpPr>
            <a:spLocks noGrp="1"/>
          </p:cNvSpPr>
          <p:nvPr>
            <p:ph type="title"/>
          </p:nvPr>
        </p:nvSpPr>
        <p:spPr>
          <a:xfrm>
            <a:off x="8252340" y="639704"/>
            <a:ext cx="3299579" cy="5577840"/>
          </a:xfrm>
        </p:spPr>
        <p:txBody>
          <a:bodyPr anchor="ctr">
            <a:normAutofit/>
          </a:bodyPr>
          <a:lstStyle/>
          <a:p>
            <a:pPr algn="ctr"/>
            <a:r>
              <a:rPr lang="en-US" dirty="0">
                <a:latin typeface="Glober" pitchFamily="2" charset="77"/>
              </a:rPr>
              <a:t>The General Responsivity Principle: What Works</a:t>
            </a:r>
          </a:p>
        </p:txBody>
      </p:sp>
      <p:graphicFrame>
        <p:nvGraphicFramePr>
          <p:cNvPr id="2" name="Diagram 1">
            <a:extLst>
              <a:ext uri="{FF2B5EF4-FFF2-40B4-BE49-F238E27FC236}">
                <a16:creationId xmlns:a16="http://schemas.microsoft.com/office/drawing/2014/main" id="{BF274CAF-3842-2243-BDB3-483915D05F9C}"/>
              </a:ext>
            </a:extLst>
          </p:cNvPr>
          <p:cNvGraphicFramePr/>
          <p:nvPr>
            <p:extLst>
              <p:ext uri="{D42A27DB-BD31-4B8C-83A1-F6EECF244321}">
                <p14:modId xmlns:p14="http://schemas.microsoft.com/office/powerpoint/2010/main" val="3174427856"/>
              </p:ext>
            </p:extLst>
          </p:nvPr>
        </p:nvGraphicFramePr>
        <p:xfrm>
          <a:off x="228600" y="214313"/>
          <a:ext cx="7682023" cy="6429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7828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0F678E-9667-7D47-AC5B-A37F331EA9B8}"/>
              </a:ext>
            </a:extLst>
          </p:cNvPr>
          <p:cNvSpPr>
            <a:spLocks noGrp="1"/>
          </p:cNvSpPr>
          <p:nvPr>
            <p:ph type="title"/>
          </p:nvPr>
        </p:nvSpPr>
        <p:spPr>
          <a:xfrm>
            <a:off x="1371600" y="328613"/>
            <a:ext cx="9601200" cy="1485900"/>
          </a:xfrm>
        </p:spPr>
        <p:txBody>
          <a:bodyPr/>
          <a:lstStyle/>
          <a:p>
            <a:r>
              <a:rPr lang="en-US" dirty="0">
                <a:latin typeface="Glober" pitchFamily="2" charset="77"/>
              </a:rPr>
              <a:t>Behavioral Strategies:</a:t>
            </a:r>
            <a:br>
              <a:rPr lang="en-US" dirty="0">
                <a:latin typeface="Glober" pitchFamily="2" charset="77"/>
              </a:rPr>
            </a:br>
            <a:r>
              <a:rPr lang="en-US" dirty="0">
                <a:latin typeface="Glober" pitchFamily="2" charset="77"/>
              </a:rPr>
              <a:t>The ABC’s of Behavioral Change</a:t>
            </a:r>
          </a:p>
        </p:txBody>
      </p:sp>
      <p:graphicFrame>
        <p:nvGraphicFramePr>
          <p:cNvPr id="6" name="Content Placeholder 5">
            <a:extLst>
              <a:ext uri="{FF2B5EF4-FFF2-40B4-BE49-F238E27FC236}">
                <a16:creationId xmlns:a16="http://schemas.microsoft.com/office/drawing/2014/main" id="{73A46A84-081C-6046-95E5-09E2E33001B8}"/>
              </a:ext>
            </a:extLst>
          </p:cNvPr>
          <p:cNvGraphicFramePr>
            <a:graphicFrameLocks noGrp="1"/>
          </p:cNvGraphicFramePr>
          <p:nvPr>
            <p:ph sz="quarter" idx="13"/>
            <p:extLst>
              <p:ext uri="{D42A27DB-BD31-4B8C-83A1-F6EECF244321}">
                <p14:modId xmlns:p14="http://schemas.microsoft.com/office/powerpoint/2010/main" val="3183566714"/>
              </p:ext>
            </p:extLst>
          </p:nvPr>
        </p:nvGraphicFramePr>
        <p:xfrm>
          <a:off x="1671638" y="1949449"/>
          <a:ext cx="9601200" cy="4422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Minus 6">
            <a:extLst>
              <a:ext uri="{FF2B5EF4-FFF2-40B4-BE49-F238E27FC236}">
                <a16:creationId xmlns:a16="http://schemas.microsoft.com/office/drawing/2014/main" id="{C9CAFD96-7CB8-F444-A39F-251D44105EE2}"/>
              </a:ext>
            </a:extLst>
          </p:cNvPr>
          <p:cNvSpPr/>
          <p:nvPr/>
        </p:nvSpPr>
        <p:spPr>
          <a:xfrm>
            <a:off x="6643688" y="3271837"/>
            <a:ext cx="228600" cy="85725"/>
          </a:xfrm>
          <a:prstGeom prst="mathMinus">
            <a:avLst/>
          </a:prstGeom>
          <a:solidFill>
            <a:srgbClr val="EE4720"/>
          </a:solidFill>
          <a:ln>
            <a:solidFill>
              <a:srgbClr val="EE472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Plus 7">
            <a:extLst>
              <a:ext uri="{FF2B5EF4-FFF2-40B4-BE49-F238E27FC236}">
                <a16:creationId xmlns:a16="http://schemas.microsoft.com/office/drawing/2014/main" id="{6E8A8476-3C80-9F43-939A-7DF13FEF60C6}"/>
              </a:ext>
            </a:extLst>
          </p:cNvPr>
          <p:cNvSpPr/>
          <p:nvPr/>
        </p:nvSpPr>
        <p:spPr>
          <a:xfrm>
            <a:off x="1728786" y="3178967"/>
            <a:ext cx="242887" cy="271463"/>
          </a:xfrm>
          <a:prstGeom prst="mathPlus">
            <a:avLst/>
          </a:prstGeom>
          <a:solidFill>
            <a:srgbClr val="EE4720"/>
          </a:solidFill>
          <a:ln>
            <a:solidFill>
              <a:srgbClr val="EE472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5893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8EB2804-9C4B-3947-B515-3868725D77D2}"/>
              </a:ext>
            </a:extLst>
          </p:cNvPr>
          <p:cNvSpPr>
            <a:spLocks noGrp="1"/>
          </p:cNvSpPr>
          <p:nvPr>
            <p:ph type="title"/>
          </p:nvPr>
        </p:nvSpPr>
        <p:spPr>
          <a:xfrm>
            <a:off x="1295401" y="336563"/>
            <a:ext cx="9601200" cy="806436"/>
          </a:xfrm>
        </p:spPr>
        <p:txBody>
          <a:bodyPr>
            <a:normAutofit/>
          </a:bodyPr>
          <a:lstStyle/>
          <a:p>
            <a:r>
              <a:rPr lang="en-US" dirty="0">
                <a:latin typeface="Glober" pitchFamily="2" charset="77"/>
              </a:rPr>
              <a:t>Probability of Success</a:t>
            </a:r>
          </a:p>
        </p:txBody>
      </p:sp>
      <p:graphicFrame>
        <p:nvGraphicFramePr>
          <p:cNvPr id="10" name="Content Placeholder 4">
            <a:extLst>
              <a:ext uri="{FF2B5EF4-FFF2-40B4-BE49-F238E27FC236}">
                <a16:creationId xmlns:a16="http://schemas.microsoft.com/office/drawing/2014/main" id="{160D82AD-DDA8-7243-A2B1-93AD4A68E54A}"/>
              </a:ext>
            </a:extLst>
          </p:cNvPr>
          <p:cNvGraphicFramePr>
            <a:graphicFrameLocks noGrp="1"/>
          </p:cNvGraphicFramePr>
          <p:nvPr>
            <p:ph sz="quarter" idx="13"/>
            <p:extLst>
              <p:ext uri="{D42A27DB-BD31-4B8C-83A1-F6EECF244321}">
                <p14:modId xmlns:p14="http://schemas.microsoft.com/office/powerpoint/2010/main" val="729320963"/>
              </p:ext>
            </p:extLst>
          </p:nvPr>
        </p:nvGraphicFramePr>
        <p:xfrm>
          <a:off x="1295400" y="1142999"/>
          <a:ext cx="10546829" cy="55426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3846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0F678E-9667-7D47-AC5B-A37F331EA9B8}"/>
              </a:ext>
            </a:extLst>
          </p:cNvPr>
          <p:cNvSpPr>
            <a:spLocks noGrp="1"/>
          </p:cNvSpPr>
          <p:nvPr>
            <p:ph type="title"/>
          </p:nvPr>
        </p:nvSpPr>
        <p:spPr>
          <a:xfrm>
            <a:off x="680484" y="639705"/>
            <a:ext cx="3659225" cy="5577840"/>
          </a:xfrm>
        </p:spPr>
        <p:txBody>
          <a:bodyPr anchor="ctr">
            <a:normAutofit/>
          </a:bodyPr>
          <a:lstStyle/>
          <a:p>
            <a:pPr algn="ctr"/>
            <a:r>
              <a:rPr lang="en-US" dirty="0">
                <a:latin typeface="Glober" pitchFamily="2" charset="77"/>
              </a:rPr>
              <a:t>“SCF” IS INEFFECTIVE IN REDUCING RECIDIVISM</a:t>
            </a:r>
          </a:p>
        </p:txBody>
      </p:sp>
      <p:graphicFrame>
        <p:nvGraphicFramePr>
          <p:cNvPr id="7" name="Content Placeholder 4">
            <a:extLst>
              <a:ext uri="{FF2B5EF4-FFF2-40B4-BE49-F238E27FC236}">
                <a16:creationId xmlns:a16="http://schemas.microsoft.com/office/drawing/2014/main" id="{DD7B7F15-0894-4B04-9404-6917A3C134F2}"/>
              </a:ext>
            </a:extLst>
          </p:cNvPr>
          <p:cNvGraphicFramePr>
            <a:graphicFrameLocks noGrp="1"/>
          </p:cNvGraphicFramePr>
          <p:nvPr>
            <p:ph sz="quarter" idx="13"/>
            <p:extLst>
              <p:ext uri="{D42A27DB-BD31-4B8C-83A1-F6EECF244321}">
                <p14:modId xmlns:p14="http://schemas.microsoft.com/office/powerpoint/2010/main" val="1199921996"/>
              </p:ext>
            </p:extLst>
          </p:nvPr>
        </p:nvGraphicFramePr>
        <p:xfrm>
          <a:off x="4708267" y="404037"/>
          <a:ext cx="7115175" cy="6081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5872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A3D07C-4FC6-9C47-B6B3-78B6C363D063}"/>
              </a:ext>
            </a:extLst>
          </p:cNvPr>
          <p:cNvSpPr>
            <a:spLocks noGrp="1"/>
          </p:cNvSpPr>
          <p:nvPr>
            <p:ph idx="1"/>
          </p:nvPr>
        </p:nvSpPr>
        <p:spPr>
          <a:xfrm>
            <a:off x="6298882" y="1685926"/>
            <a:ext cx="5416868" cy="3171824"/>
          </a:xfrm>
        </p:spPr>
        <p:txBody>
          <a:bodyPr>
            <a:normAutofit/>
          </a:bodyPr>
          <a:lstStyle/>
          <a:p>
            <a:pPr marL="0" indent="0">
              <a:buNone/>
            </a:pPr>
            <a:r>
              <a:rPr lang="en-US" sz="6600" dirty="0">
                <a:latin typeface="Glober" pitchFamily="2" charset="77"/>
              </a:rPr>
              <a:t>Behavioral Strategies:</a:t>
            </a:r>
            <a:br>
              <a:rPr lang="en-US" sz="6600" dirty="0">
                <a:latin typeface="Glober" pitchFamily="2" charset="77"/>
              </a:rPr>
            </a:br>
            <a:r>
              <a:rPr lang="en-US" sz="6600" dirty="0">
                <a:latin typeface="Glober" pitchFamily="2" charset="77"/>
              </a:rPr>
              <a:t>Skill Building </a:t>
            </a:r>
          </a:p>
        </p:txBody>
      </p:sp>
      <p:sp>
        <p:nvSpPr>
          <p:cNvPr id="5" name="Text Placeholder 3">
            <a:extLst>
              <a:ext uri="{FF2B5EF4-FFF2-40B4-BE49-F238E27FC236}">
                <a16:creationId xmlns:a16="http://schemas.microsoft.com/office/drawing/2014/main" id="{668E0AE9-AAC1-EB4C-81B1-21D585667A25}"/>
              </a:ext>
            </a:extLst>
          </p:cNvPr>
          <p:cNvSpPr txBox="1">
            <a:spLocks/>
          </p:cNvSpPr>
          <p:nvPr/>
        </p:nvSpPr>
        <p:spPr>
          <a:xfrm>
            <a:off x="0" y="200025"/>
            <a:ext cx="5507665" cy="6457951"/>
          </a:xfrm>
          <a:prstGeom prst="rect">
            <a:avLst/>
          </a:prstGeom>
          <a:solidFill>
            <a:srgbClr val="163258"/>
          </a:solidFill>
        </p:spPr>
        <p:txBody>
          <a:bodyPr vert="horz" lIns="91440" tIns="45720" rIns="91440" bIns="45720" rtlCol="0" anchor="ctr">
            <a:normAutofit/>
          </a:bodyPr>
          <a:lstStyle>
            <a:lvl1pPr marL="0" indent="0" algn="l" defTabSz="914400" rtl="0" eaLnBrk="1" latinLnBrk="0" hangingPunct="1">
              <a:lnSpc>
                <a:spcPct val="113000"/>
              </a:lnSpc>
              <a:spcBef>
                <a:spcPts val="0"/>
              </a:spcBef>
              <a:spcAft>
                <a:spcPts val="1500"/>
              </a:spcAft>
              <a:buFont typeface="Franklin Gothic Book" panose="020B0503020102020204" pitchFamily="34" charset="0"/>
              <a:buNone/>
              <a:defRPr sz="160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Franklin Gothic Book" panose="020B0503020102020204" pitchFamily="34" charset="0"/>
              <a:buNone/>
              <a:defRPr sz="1400"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9pPr>
          </a:lstStyle>
          <a:p>
            <a:pPr marL="1143000" lvl="1" indent="-685800">
              <a:lnSpc>
                <a:spcPct val="80000"/>
              </a:lnSpc>
              <a:buFont typeface="Arial" panose="020B0604020202020204" pitchFamily="34" charset="0"/>
              <a:buChar char="•"/>
              <a:defRPr/>
            </a:pPr>
            <a:r>
              <a:rPr lang="en-US" sz="4600" i="0" dirty="0">
                <a:solidFill>
                  <a:schemeClr val="bg1"/>
                </a:solidFill>
                <a:latin typeface="Glober" pitchFamily="2" charset="77"/>
              </a:rPr>
              <a:t>Role models</a:t>
            </a:r>
          </a:p>
          <a:p>
            <a:pPr marL="1143000" lvl="1" indent="-685800">
              <a:lnSpc>
                <a:spcPct val="0"/>
              </a:lnSpc>
              <a:buFont typeface="Arial" panose="020B0604020202020204" pitchFamily="34" charset="0"/>
              <a:buChar char="•"/>
              <a:defRPr/>
            </a:pPr>
            <a:endParaRPr lang="en-US" sz="4600" i="0" dirty="0">
              <a:solidFill>
                <a:schemeClr val="bg1"/>
              </a:solidFill>
              <a:latin typeface="Glober" pitchFamily="2" charset="77"/>
            </a:endParaRPr>
          </a:p>
          <a:p>
            <a:pPr marL="1143000" lvl="1" indent="-685800">
              <a:lnSpc>
                <a:spcPct val="80000"/>
              </a:lnSpc>
              <a:buFont typeface="Arial" panose="020B0604020202020204" pitchFamily="34" charset="0"/>
              <a:buChar char="•"/>
              <a:defRPr/>
            </a:pPr>
            <a:r>
              <a:rPr lang="en-US" sz="4600" i="0" dirty="0">
                <a:solidFill>
                  <a:schemeClr val="bg1"/>
                </a:solidFill>
                <a:latin typeface="Glober" pitchFamily="2" charset="77"/>
              </a:rPr>
              <a:t>Demonstration</a:t>
            </a:r>
          </a:p>
          <a:p>
            <a:pPr marL="1143000" lvl="1" indent="-685800">
              <a:lnSpc>
                <a:spcPct val="90000"/>
              </a:lnSpc>
              <a:buFont typeface="Arial" panose="020B0604020202020204" pitchFamily="34" charset="0"/>
              <a:buChar char="•"/>
              <a:defRPr/>
            </a:pPr>
            <a:r>
              <a:rPr lang="en-US" sz="4600" i="0" dirty="0">
                <a:solidFill>
                  <a:schemeClr val="bg1"/>
                </a:solidFill>
                <a:latin typeface="Glober" pitchFamily="2" charset="77"/>
              </a:rPr>
              <a:t>Role play</a:t>
            </a:r>
          </a:p>
          <a:p>
            <a:pPr marL="1143000" lvl="1" indent="-685800">
              <a:buFont typeface="Arial" panose="020B0604020202020204" pitchFamily="34" charset="0"/>
              <a:buChar char="•"/>
              <a:defRPr/>
            </a:pPr>
            <a:r>
              <a:rPr lang="en-US" sz="4600" i="0" dirty="0">
                <a:solidFill>
                  <a:schemeClr val="bg1"/>
                </a:solidFill>
                <a:latin typeface="Glober" pitchFamily="2" charset="77"/>
              </a:rPr>
              <a:t>Feedback</a:t>
            </a:r>
          </a:p>
          <a:p>
            <a:pPr marL="1143000" lvl="1" indent="-685800">
              <a:buFont typeface="Arial" panose="020B0604020202020204" pitchFamily="34" charset="0"/>
              <a:buChar char="•"/>
              <a:defRPr/>
            </a:pPr>
            <a:r>
              <a:rPr lang="en-US" sz="4600" i="0" dirty="0">
                <a:solidFill>
                  <a:schemeClr val="bg1"/>
                </a:solidFill>
                <a:latin typeface="Glober" pitchFamily="2" charset="77"/>
              </a:rPr>
              <a:t>Skill practice</a:t>
            </a:r>
          </a:p>
        </p:txBody>
      </p:sp>
    </p:spTree>
    <p:extLst>
      <p:ext uri="{BB962C8B-B14F-4D97-AF65-F5344CB8AC3E}">
        <p14:creationId xmlns:p14="http://schemas.microsoft.com/office/powerpoint/2010/main" val="4265170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5BA0-DE79-2143-9F36-48505085F32E}"/>
              </a:ext>
            </a:extLst>
          </p:cNvPr>
          <p:cNvSpPr>
            <a:spLocks noGrp="1"/>
          </p:cNvSpPr>
          <p:nvPr>
            <p:ph type="title"/>
          </p:nvPr>
        </p:nvSpPr>
        <p:spPr>
          <a:xfrm>
            <a:off x="1357313" y="414337"/>
            <a:ext cx="9601200" cy="1485900"/>
          </a:xfrm>
        </p:spPr>
        <p:txBody>
          <a:bodyPr>
            <a:normAutofit/>
          </a:bodyPr>
          <a:lstStyle/>
          <a:p>
            <a:r>
              <a:rPr lang="en-US" sz="5400" dirty="0">
                <a:latin typeface="Glober" pitchFamily="2" charset="77"/>
              </a:rPr>
              <a:t>Behavioral v. Non-Behavioral</a:t>
            </a:r>
          </a:p>
        </p:txBody>
      </p:sp>
      <p:graphicFrame>
        <p:nvGraphicFramePr>
          <p:cNvPr id="4" name="Object 4">
            <a:extLst>
              <a:ext uri="{FF2B5EF4-FFF2-40B4-BE49-F238E27FC236}">
                <a16:creationId xmlns:a16="http://schemas.microsoft.com/office/drawing/2014/main" id="{D06835C8-20B3-F244-AF2E-C03F7011EAE6}"/>
              </a:ext>
            </a:extLst>
          </p:cNvPr>
          <p:cNvGraphicFramePr>
            <a:graphicFrameLocks noGrp="1" noChangeAspect="1"/>
          </p:cNvGraphicFramePr>
          <p:nvPr>
            <p:ph sz="quarter" idx="13"/>
            <p:extLst>
              <p:ext uri="{D42A27DB-BD31-4B8C-83A1-F6EECF244321}">
                <p14:modId xmlns:p14="http://schemas.microsoft.com/office/powerpoint/2010/main" val="988609856"/>
              </p:ext>
            </p:extLst>
          </p:nvPr>
        </p:nvGraphicFramePr>
        <p:xfrm>
          <a:off x="1357314" y="1428751"/>
          <a:ext cx="96012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79D0E764-523E-3743-9E7E-818556502E3F}"/>
              </a:ext>
            </a:extLst>
          </p:cNvPr>
          <p:cNvSpPr/>
          <p:nvPr/>
        </p:nvSpPr>
        <p:spPr>
          <a:xfrm rot="16200000">
            <a:off x="-152220" y="3953203"/>
            <a:ext cx="4029075" cy="523220"/>
          </a:xfrm>
          <a:prstGeom prst="rect">
            <a:avLst/>
          </a:prstGeom>
        </p:spPr>
        <p:txBody>
          <a:bodyPr wrap="square">
            <a:spAutoFit/>
          </a:bodyPr>
          <a:lstStyle/>
          <a:p>
            <a:pPr algn="ctr">
              <a:spcBef>
                <a:spcPct val="50000"/>
              </a:spcBef>
            </a:pPr>
            <a:r>
              <a:rPr lang="en-US" altLang="en-US" sz="2800" dirty="0">
                <a:solidFill>
                  <a:srgbClr val="000000"/>
                </a:solidFill>
                <a:latin typeface="Glober" pitchFamily="2" charset="77"/>
              </a:rPr>
              <a:t>% Reduced Recidivism</a:t>
            </a:r>
          </a:p>
        </p:txBody>
      </p:sp>
    </p:spTree>
    <p:extLst>
      <p:ext uri="{BB962C8B-B14F-4D97-AF65-F5344CB8AC3E}">
        <p14:creationId xmlns:p14="http://schemas.microsoft.com/office/powerpoint/2010/main" val="3394283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3EF6DA3-2D71-AA42-BCBB-57E84EFC54C8}"/>
              </a:ext>
            </a:extLst>
          </p:cNvPr>
          <p:cNvGrpSpPr/>
          <p:nvPr/>
        </p:nvGrpSpPr>
        <p:grpSpPr>
          <a:xfrm>
            <a:off x="5862912" y="328611"/>
            <a:ext cx="4950620" cy="6257925"/>
            <a:chOff x="5450680" y="300038"/>
            <a:chExt cx="6415087" cy="6257925"/>
          </a:xfrm>
        </p:grpSpPr>
        <p:sp>
          <p:nvSpPr>
            <p:cNvPr id="6" name="Rectangle 5">
              <a:extLst>
                <a:ext uri="{FF2B5EF4-FFF2-40B4-BE49-F238E27FC236}">
                  <a16:creationId xmlns:a16="http://schemas.microsoft.com/office/drawing/2014/main" id="{C2A21712-C2E3-7340-8641-39DBBC9897E4}"/>
                </a:ext>
              </a:extLst>
            </p:cNvPr>
            <p:cNvSpPr/>
            <p:nvPr/>
          </p:nvSpPr>
          <p:spPr>
            <a:xfrm>
              <a:off x="5450680" y="300038"/>
              <a:ext cx="6415087" cy="2028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i="1" dirty="0"/>
                <a:t>Visible</a:t>
              </a:r>
            </a:p>
          </p:txBody>
        </p:sp>
        <p:sp>
          <p:nvSpPr>
            <p:cNvPr id="7" name="Rectangle 6">
              <a:extLst>
                <a:ext uri="{FF2B5EF4-FFF2-40B4-BE49-F238E27FC236}">
                  <a16:creationId xmlns:a16="http://schemas.microsoft.com/office/drawing/2014/main" id="{B6EF3580-E86D-224B-9D71-DFA5CCA7B6CC}"/>
                </a:ext>
              </a:extLst>
            </p:cNvPr>
            <p:cNvSpPr/>
            <p:nvPr/>
          </p:nvSpPr>
          <p:spPr>
            <a:xfrm>
              <a:off x="5450680" y="2428876"/>
              <a:ext cx="6415087" cy="2028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i="1" dirty="0"/>
                <a:t>Sometimes Aware</a:t>
              </a:r>
            </a:p>
          </p:txBody>
        </p:sp>
        <p:sp>
          <p:nvSpPr>
            <p:cNvPr id="8" name="Rectangle 7">
              <a:extLst>
                <a:ext uri="{FF2B5EF4-FFF2-40B4-BE49-F238E27FC236}">
                  <a16:creationId xmlns:a16="http://schemas.microsoft.com/office/drawing/2014/main" id="{C76EDE2D-2FCE-3347-814A-14F41A1390A9}"/>
                </a:ext>
              </a:extLst>
            </p:cNvPr>
            <p:cNvSpPr/>
            <p:nvPr/>
          </p:nvSpPr>
          <p:spPr>
            <a:xfrm>
              <a:off x="5450680" y="4529138"/>
              <a:ext cx="6415087" cy="2028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i="1" dirty="0"/>
                <a:t>Beneath</a:t>
              </a:r>
            </a:p>
            <a:p>
              <a:pPr algn="r"/>
              <a:r>
                <a:rPr lang="en-US" sz="2800" i="1" dirty="0"/>
                <a:t>the</a:t>
              </a:r>
            </a:p>
            <a:p>
              <a:pPr algn="r"/>
              <a:r>
                <a:rPr lang="en-US" sz="2800" i="1" dirty="0"/>
                <a:t>Surface</a:t>
              </a:r>
            </a:p>
          </p:txBody>
        </p:sp>
      </p:grpSp>
      <p:sp>
        <p:nvSpPr>
          <p:cNvPr id="10" name="Title 1">
            <a:extLst>
              <a:ext uri="{FF2B5EF4-FFF2-40B4-BE49-F238E27FC236}">
                <a16:creationId xmlns:a16="http://schemas.microsoft.com/office/drawing/2014/main" id="{C1EFA5D0-0FA1-0D43-9A92-038AF1C74CBC}"/>
              </a:ext>
            </a:extLst>
          </p:cNvPr>
          <p:cNvSpPr txBox="1">
            <a:spLocks/>
          </p:cNvSpPr>
          <p:nvPr/>
        </p:nvSpPr>
        <p:spPr>
          <a:xfrm>
            <a:off x="1042379" y="19455"/>
            <a:ext cx="4043362" cy="1485900"/>
          </a:xfrm>
          <a:prstGeom prst="rect">
            <a:avLst/>
          </a:prstGeom>
        </p:spPr>
        <p:txBody>
          <a:bodyPr>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lnSpc>
                <a:spcPct val="160000"/>
              </a:lnSpc>
            </a:pPr>
            <a:r>
              <a:rPr lang="en-US" dirty="0">
                <a:latin typeface="Glober" pitchFamily="2" charset="77"/>
              </a:rPr>
              <a:t>Cognition Model</a:t>
            </a:r>
          </a:p>
        </p:txBody>
      </p:sp>
      <p:pic>
        <p:nvPicPr>
          <p:cNvPr id="5" name="Picture 4">
            <a:extLst>
              <a:ext uri="{FF2B5EF4-FFF2-40B4-BE49-F238E27FC236}">
                <a16:creationId xmlns:a16="http://schemas.microsoft.com/office/drawing/2014/main" id="{9F47B251-0A5D-9F4F-99D7-6FFA3095CEB4}"/>
              </a:ext>
            </a:extLst>
          </p:cNvPr>
          <p:cNvPicPr>
            <a:picLocks noChangeAspect="1"/>
          </p:cNvPicPr>
          <p:nvPr/>
        </p:nvPicPr>
        <p:blipFill>
          <a:blip r:embed="rId3"/>
          <a:stretch>
            <a:fillRect/>
          </a:stretch>
        </p:blipFill>
        <p:spPr>
          <a:xfrm>
            <a:off x="680485" y="159155"/>
            <a:ext cx="10275970" cy="6578600"/>
          </a:xfrm>
          <a:prstGeom prst="rect">
            <a:avLst/>
          </a:prstGeom>
        </p:spPr>
      </p:pic>
    </p:spTree>
    <p:extLst>
      <p:ext uri="{BB962C8B-B14F-4D97-AF65-F5344CB8AC3E}">
        <p14:creationId xmlns:p14="http://schemas.microsoft.com/office/powerpoint/2010/main" val="518941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5BA0-DE79-2143-9F36-48505085F32E}"/>
              </a:ext>
            </a:extLst>
          </p:cNvPr>
          <p:cNvSpPr>
            <a:spLocks noGrp="1"/>
          </p:cNvSpPr>
          <p:nvPr>
            <p:ph type="title"/>
          </p:nvPr>
        </p:nvSpPr>
        <p:spPr>
          <a:xfrm>
            <a:off x="1343025" y="342900"/>
            <a:ext cx="9601200" cy="1485900"/>
          </a:xfrm>
        </p:spPr>
        <p:txBody>
          <a:bodyPr/>
          <a:lstStyle/>
          <a:p>
            <a:r>
              <a:rPr lang="en-US" dirty="0"/>
              <a:t>T4C: Recidivism Rates</a:t>
            </a:r>
          </a:p>
        </p:txBody>
      </p:sp>
      <p:graphicFrame>
        <p:nvGraphicFramePr>
          <p:cNvPr id="4" name="Object 3">
            <a:extLst>
              <a:ext uri="{FF2B5EF4-FFF2-40B4-BE49-F238E27FC236}">
                <a16:creationId xmlns:a16="http://schemas.microsoft.com/office/drawing/2014/main" id="{7FDC370D-256F-1E40-8A9C-1AE5CD339077}"/>
              </a:ext>
            </a:extLst>
          </p:cNvPr>
          <p:cNvGraphicFramePr>
            <a:graphicFrameLocks noGrp="1" noChangeAspect="1"/>
          </p:cNvGraphicFramePr>
          <p:nvPr>
            <p:ph sz="quarter" idx="13"/>
            <p:extLst>
              <p:ext uri="{D42A27DB-BD31-4B8C-83A1-F6EECF244321}">
                <p14:modId xmlns:p14="http://schemas.microsoft.com/office/powerpoint/2010/main" val="1441905014"/>
              </p:ext>
            </p:extLst>
          </p:nvPr>
        </p:nvGraphicFramePr>
        <p:xfrm>
          <a:off x="0" y="942975"/>
          <a:ext cx="11930062" cy="602932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6803373-B488-2D4D-A8EE-B1714A3EBA37}"/>
              </a:ext>
            </a:extLst>
          </p:cNvPr>
          <p:cNvSpPr txBox="1"/>
          <p:nvPr/>
        </p:nvSpPr>
        <p:spPr>
          <a:xfrm>
            <a:off x="3521868" y="5986463"/>
            <a:ext cx="5150645" cy="830997"/>
          </a:xfrm>
          <a:prstGeom prst="rect">
            <a:avLst/>
          </a:prstGeom>
          <a:noFill/>
        </p:spPr>
        <p:txBody>
          <a:bodyPr wrap="square" rtlCol="0">
            <a:spAutoFit/>
          </a:bodyPr>
          <a:lstStyle/>
          <a:p>
            <a:pPr algn="ctr">
              <a:spcBef>
                <a:spcPct val="0"/>
              </a:spcBef>
              <a:buSzPct val="65000"/>
            </a:pPr>
            <a:r>
              <a:rPr lang="en-US" altLang="en-US" sz="2400" dirty="0"/>
              <a:t>28-50% reduction in recidivism </a:t>
            </a:r>
          </a:p>
          <a:p>
            <a:pPr algn="ctr">
              <a:spcBef>
                <a:spcPct val="0"/>
              </a:spcBef>
              <a:buSzPct val="65000"/>
            </a:pPr>
            <a:r>
              <a:rPr lang="en-US" altLang="en-US" sz="2400" dirty="0"/>
              <a:t>compared to traditional probation</a:t>
            </a:r>
          </a:p>
        </p:txBody>
      </p:sp>
    </p:spTree>
    <p:extLst>
      <p:ext uri="{BB962C8B-B14F-4D97-AF65-F5344CB8AC3E}">
        <p14:creationId xmlns:p14="http://schemas.microsoft.com/office/powerpoint/2010/main" val="3632880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B18DD81C-DE65-DF4C-BDD0-2DF6E3D65A1C}"/>
              </a:ext>
            </a:extLst>
          </p:cNvPr>
          <p:cNvSpPr txBox="1">
            <a:spLocks/>
          </p:cNvSpPr>
          <p:nvPr/>
        </p:nvSpPr>
        <p:spPr>
          <a:xfrm>
            <a:off x="0" y="200025"/>
            <a:ext cx="5143501" cy="6457951"/>
          </a:xfrm>
          <a:prstGeom prst="rect">
            <a:avLst/>
          </a:prstGeom>
          <a:solidFill>
            <a:srgbClr val="163258"/>
          </a:solidFill>
        </p:spPr>
        <p:txBody>
          <a:bodyPr vert="horz" lIns="91440" tIns="45720" rIns="91440" bIns="45720" rtlCol="0" anchor="ctr">
            <a:normAutofit/>
          </a:bodyPr>
          <a:lstStyle>
            <a:lvl1pPr marL="0" indent="0" algn="l" defTabSz="914400" rtl="0" eaLnBrk="1" latinLnBrk="0" hangingPunct="1">
              <a:lnSpc>
                <a:spcPct val="113000"/>
              </a:lnSpc>
              <a:spcBef>
                <a:spcPts val="0"/>
              </a:spcBef>
              <a:spcAft>
                <a:spcPts val="1500"/>
              </a:spcAft>
              <a:buFont typeface="Franklin Gothic Book" panose="020B0503020102020204" pitchFamily="34" charset="0"/>
              <a:buNone/>
              <a:defRPr sz="160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Franklin Gothic Book" panose="020B0503020102020204" pitchFamily="34" charset="0"/>
              <a:buNone/>
              <a:defRPr sz="1400"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9pPr>
          </a:lstStyle>
          <a:p>
            <a:pPr marL="571500" indent="-571500">
              <a:lnSpc>
                <a:spcPct val="100000"/>
              </a:lnSpc>
              <a:buFont typeface="Arial" panose="020B0604020202020204" pitchFamily="34" charset="0"/>
              <a:buChar char="•"/>
              <a:defRPr/>
            </a:pPr>
            <a:r>
              <a:rPr lang="en-US" sz="3200" dirty="0">
                <a:solidFill>
                  <a:schemeClr val="bg1"/>
                </a:solidFill>
                <a:latin typeface="Glober" pitchFamily="2" charset="77"/>
              </a:rPr>
              <a:t>Interrupt anti-social thinking patterns – restructure</a:t>
            </a:r>
          </a:p>
          <a:p>
            <a:pPr marL="571500" indent="-571500">
              <a:lnSpc>
                <a:spcPct val="100000"/>
              </a:lnSpc>
              <a:buFont typeface="Arial" panose="020B0604020202020204" pitchFamily="34" charset="0"/>
              <a:buChar char="•"/>
              <a:defRPr/>
            </a:pPr>
            <a:r>
              <a:rPr lang="en-US" sz="3200" dirty="0">
                <a:solidFill>
                  <a:schemeClr val="bg1"/>
                </a:solidFill>
                <a:latin typeface="Glober" pitchFamily="2" charset="77"/>
              </a:rPr>
              <a:t>Create replacement thoughts leading to pro-social behaviors</a:t>
            </a:r>
          </a:p>
          <a:p>
            <a:pPr marL="571500" indent="-571500">
              <a:lnSpc>
                <a:spcPct val="100000"/>
              </a:lnSpc>
              <a:buFont typeface="Arial" panose="020B0604020202020204" pitchFamily="34" charset="0"/>
              <a:buChar char="•"/>
              <a:defRPr/>
            </a:pPr>
            <a:r>
              <a:rPr lang="en-US" sz="3200" dirty="0">
                <a:solidFill>
                  <a:schemeClr val="bg1"/>
                </a:solidFill>
                <a:latin typeface="Glober" pitchFamily="2" charset="77"/>
              </a:rPr>
              <a:t>Provide skills to handle situations such as conflict management, problem solving</a:t>
            </a:r>
          </a:p>
        </p:txBody>
      </p:sp>
      <p:sp>
        <p:nvSpPr>
          <p:cNvPr id="6" name="Title 1">
            <a:extLst>
              <a:ext uri="{FF2B5EF4-FFF2-40B4-BE49-F238E27FC236}">
                <a16:creationId xmlns:a16="http://schemas.microsoft.com/office/drawing/2014/main" id="{8117E882-C22F-654D-8AB0-F6E14E5FD3B5}"/>
              </a:ext>
            </a:extLst>
          </p:cNvPr>
          <p:cNvSpPr>
            <a:spLocks noGrp="1"/>
          </p:cNvSpPr>
          <p:nvPr>
            <p:ph type="title"/>
          </p:nvPr>
        </p:nvSpPr>
        <p:spPr>
          <a:xfrm>
            <a:off x="6256020" y="685802"/>
            <a:ext cx="5212080" cy="5543548"/>
          </a:xfrm>
        </p:spPr>
        <p:txBody>
          <a:bodyPr anchor="ctr"/>
          <a:lstStyle/>
          <a:p>
            <a:r>
              <a:rPr lang="en-US" sz="6600" dirty="0">
                <a:latin typeface="Glober" pitchFamily="2" charset="77"/>
              </a:rPr>
              <a:t>Cognitive Behavioral Programs</a:t>
            </a:r>
          </a:p>
        </p:txBody>
      </p:sp>
    </p:spTree>
    <p:extLst>
      <p:ext uri="{BB962C8B-B14F-4D97-AF65-F5344CB8AC3E}">
        <p14:creationId xmlns:p14="http://schemas.microsoft.com/office/powerpoint/2010/main" val="1619789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B00DEF-A422-3640-B1CC-0205B21724EB}"/>
              </a:ext>
            </a:extLst>
          </p:cNvPr>
          <p:cNvSpPr>
            <a:spLocks noGrp="1"/>
          </p:cNvSpPr>
          <p:nvPr>
            <p:ph type="title"/>
          </p:nvPr>
        </p:nvSpPr>
        <p:spPr>
          <a:xfrm>
            <a:off x="1488558" y="463197"/>
            <a:ext cx="10455791" cy="1485900"/>
          </a:xfrm>
        </p:spPr>
        <p:txBody>
          <a:bodyPr/>
          <a:lstStyle/>
          <a:p>
            <a:r>
              <a:rPr lang="en-US" dirty="0">
                <a:latin typeface="Glober" pitchFamily="2" charset="77"/>
              </a:rPr>
              <a:t>What Doesn’t Work: </a:t>
            </a:r>
            <a:br>
              <a:rPr lang="en-US" dirty="0">
                <a:latin typeface="Glober" pitchFamily="2" charset="77"/>
              </a:rPr>
            </a:br>
            <a:r>
              <a:rPr lang="en-US" dirty="0">
                <a:latin typeface="Glober" pitchFamily="2" charset="77"/>
              </a:rPr>
              <a:t>Non-Behavioral Strategies</a:t>
            </a:r>
          </a:p>
        </p:txBody>
      </p:sp>
      <p:sp>
        <p:nvSpPr>
          <p:cNvPr id="3" name="Content Placeholder 2">
            <a:extLst>
              <a:ext uri="{FF2B5EF4-FFF2-40B4-BE49-F238E27FC236}">
                <a16:creationId xmlns:a16="http://schemas.microsoft.com/office/drawing/2014/main" id="{15B47363-CBEA-A649-A14C-546264BD0FD2}"/>
              </a:ext>
            </a:extLst>
          </p:cNvPr>
          <p:cNvSpPr>
            <a:spLocks noGrp="1"/>
          </p:cNvSpPr>
          <p:nvPr>
            <p:ph sz="quarter" idx="13"/>
          </p:nvPr>
        </p:nvSpPr>
        <p:spPr>
          <a:xfrm>
            <a:off x="1488558" y="2269416"/>
            <a:ext cx="10323691" cy="4059946"/>
          </a:xfrm>
        </p:spPr>
        <p:txBody>
          <a:bodyPr>
            <a:normAutofit/>
          </a:bodyPr>
          <a:lstStyle/>
          <a:p>
            <a:pPr>
              <a:lnSpc>
                <a:spcPct val="80000"/>
              </a:lnSpc>
            </a:pPr>
            <a:r>
              <a:rPr lang="en-US" altLang="en-US" sz="3600" dirty="0">
                <a:latin typeface="Glober" pitchFamily="2" charset="77"/>
              </a:rPr>
              <a:t>Drug education programs</a:t>
            </a:r>
          </a:p>
          <a:p>
            <a:pPr>
              <a:lnSpc>
                <a:spcPct val="80000"/>
              </a:lnSpc>
            </a:pPr>
            <a:r>
              <a:rPr lang="en-US" altLang="en-US" sz="3600" dirty="0">
                <a:latin typeface="Glober" pitchFamily="2" charset="77"/>
              </a:rPr>
              <a:t>Drug prevention classes focused on fear or emotional appeal</a:t>
            </a:r>
          </a:p>
          <a:p>
            <a:pPr>
              <a:lnSpc>
                <a:spcPct val="80000"/>
              </a:lnSpc>
            </a:pPr>
            <a:r>
              <a:rPr lang="en-US" altLang="en-US" sz="3600" dirty="0">
                <a:latin typeface="Glober" pitchFamily="2" charset="77"/>
              </a:rPr>
              <a:t>Non-action oriented counseling</a:t>
            </a:r>
          </a:p>
          <a:p>
            <a:pPr>
              <a:lnSpc>
                <a:spcPct val="80000"/>
              </a:lnSpc>
            </a:pPr>
            <a:r>
              <a:rPr lang="en-US" altLang="en-US" sz="3600" dirty="0">
                <a:latin typeface="Glober" pitchFamily="2" charset="77"/>
              </a:rPr>
              <a:t>Non skill-based education programs</a:t>
            </a:r>
          </a:p>
          <a:p>
            <a:pPr>
              <a:lnSpc>
                <a:spcPct val="80000"/>
              </a:lnSpc>
            </a:pPr>
            <a:r>
              <a:rPr lang="en-US" altLang="en-US" sz="3600" dirty="0">
                <a:latin typeface="Glober" pitchFamily="2" charset="77"/>
              </a:rPr>
              <a:t>Self help groups (e.g., AA, NA)</a:t>
            </a:r>
          </a:p>
          <a:p>
            <a:pPr>
              <a:lnSpc>
                <a:spcPct val="80000"/>
              </a:lnSpc>
            </a:pPr>
            <a:endParaRPr lang="en-US" altLang="en-US" sz="3600" dirty="0">
              <a:latin typeface="Glober" pitchFamily="2" charset="77"/>
            </a:endParaRPr>
          </a:p>
        </p:txBody>
      </p:sp>
      <p:pic>
        <p:nvPicPr>
          <p:cNvPr id="6" name="Picture 5">
            <a:extLst>
              <a:ext uri="{FF2B5EF4-FFF2-40B4-BE49-F238E27FC236}">
                <a16:creationId xmlns:a16="http://schemas.microsoft.com/office/drawing/2014/main" id="{72DA58C6-4F50-1B4D-953C-BF30AE7C779B}"/>
              </a:ext>
            </a:extLst>
          </p:cNvPr>
          <p:cNvPicPr>
            <a:picLocks noChangeAspect="1"/>
          </p:cNvPicPr>
          <p:nvPr/>
        </p:nvPicPr>
        <p:blipFill>
          <a:blip r:embed="rId3">
            <a:duotone>
              <a:prstClr val="black"/>
              <a:srgbClr val="163258">
                <a:tint val="45000"/>
                <a:satMod val="400000"/>
              </a:srgbClr>
            </a:duotone>
          </a:blip>
          <a:stretch>
            <a:fillRect/>
          </a:stretch>
        </p:blipFill>
        <p:spPr>
          <a:xfrm>
            <a:off x="9712325" y="463197"/>
            <a:ext cx="1625600" cy="1625600"/>
          </a:xfrm>
          <a:prstGeom prst="rect">
            <a:avLst/>
          </a:prstGeom>
        </p:spPr>
      </p:pic>
    </p:spTree>
    <p:extLst>
      <p:ext uri="{BB962C8B-B14F-4D97-AF65-F5344CB8AC3E}">
        <p14:creationId xmlns:p14="http://schemas.microsoft.com/office/powerpoint/2010/main" val="955749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D6E2E-B14D-D441-9FA3-A265D65AEE4C}"/>
              </a:ext>
            </a:extLst>
          </p:cNvPr>
          <p:cNvSpPr>
            <a:spLocks noGrp="1"/>
          </p:cNvSpPr>
          <p:nvPr>
            <p:ph type="title"/>
          </p:nvPr>
        </p:nvSpPr>
        <p:spPr>
          <a:xfrm>
            <a:off x="5857875" y="271465"/>
            <a:ext cx="6072282" cy="3500062"/>
          </a:xfrm>
        </p:spPr>
        <p:txBody>
          <a:bodyPr vert="horz" lIns="91440" tIns="45720" rIns="91440" bIns="45720" rtlCol="0" anchor="t">
            <a:normAutofit fontScale="90000"/>
          </a:bodyPr>
          <a:lstStyle/>
          <a:p>
            <a:pPr algn="ctr">
              <a:lnSpc>
                <a:spcPct val="89000"/>
              </a:lnSpc>
            </a:pPr>
            <a:r>
              <a:rPr lang="en-US" dirty="0">
                <a:latin typeface="Glober" pitchFamily="2" charset="77"/>
              </a:rPr>
              <a:t>Evidence-Based Practice (EBP) </a:t>
            </a:r>
            <a:br>
              <a:rPr lang="en-US" dirty="0">
                <a:latin typeface="Glober" pitchFamily="2" charset="77"/>
              </a:rPr>
            </a:br>
            <a:r>
              <a:rPr lang="en-US" dirty="0">
                <a:latin typeface="Glober" pitchFamily="2" charset="77"/>
              </a:rPr>
              <a:t>&amp; </a:t>
            </a:r>
            <a:br>
              <a:rPr lang="en-US" dirty="0">
                <a:latin typeface="Glober" pitchFamily="2" charset="77"/>
              </a:rPr>
            </a:br>
            <a:r>
              <a:rPr lang="en-US" altLang="en-US" dirty="0">
                <a:latin typeface="Glober" pitchFamily="2" charset="77"/>
              </a:rPr>
              <a:t>Evidence-Based Sentencing</a:t>
            </a:r>
            <a:br>
              <a:rPr lang="en-US" altLang="en-US" dirty="0">
                <a:latin typeface="Glober" pitchFamily="2" charset="77"/>
              </a:rPr>
            </a:br>
            <a:r>
              <a:rPr lang="en-US" altLang="en-US" dirty="0">
                <a:latin typeface="Glober" pitchFamily="2" charset="77"/>
              </a:rPr>
              <a:t>(EBS)</a:t>
            </a:r>
            <a:endParaRPr lang="en-US" dirty="0">
              <a:latin typeface="Glober" pitchFamily="2" charset="77"/>
            </a:endParaRPr>
          </a:p>
        </p:txBody>
      </p:sp>
      <p:sp>
        <p:nvSpPr>
          <p:cNvPr id="4" name="Text Placeholder 3">
            <a:extLst>
              <a:ext uri="{FF2B5EF4-FFF2-40B4-BE49-F238E27FC236}">
                <a16:creationId xmlns:a16="http://schemas.microsoft.com/office/drawing/2014/main" id="{828386C9-67DE-3747-BE92-DFF743BEE32E}"/>
              </a:ext>
            </a:extLst>
          </p:cNvPr>
          <p:cNvSpPr>
            <a:spLocks noGrp="1"/>
          </p:cNvSpPr>
          <p:nvPr>
            <p:ph type="body" sz="half" idx="2"/>
          </p:nvPr>
        </p:nvSpPr>
        <p:spPr>
          <a:xfrm>
            <a:off x="0" y="200024"/>
            <a:ext cx="5143501" cy="6457951"/>
          </a:xfrm>
          <a:solidFill>
            <a:srgbClr val="163258"/>
          </a:solidFill>
        </p:spPr>
        <p:txBody>
          <a:bodyPr vert="horz" lIns="91440" tIns="45720" rIns="91440" bIns="45720" rtlCol="0" anchor="ctr">
            <a:normAutofit/>
          </a:bodyPr>
          <a:lstStyle/>
          <a:p>
            <a:pPr marL="384048" indent="-384048">
              <a:lnSpc>
                <a:spcPct val="94000"/>
              </a:lnSpc>
              <a:spcAft>
                <a:spcPts val="200"/>
              </a:spcAft>
            </a:pPr>
            <a:r>
              <a:rPr lang="en-US" sz="3600" b="1" dirty="0">
                <a:solidFill>
                  <a:schemeClr val="bg1"/>
                </a:solidFill>
              </a:rPr>
              <a:t>	</a:t>
            </a:r>
            <a:r>
              <a:rPr lang="en-US" sz="3600" dirty="0">
                <a:solidFill>
                  <a:schemeClr val="bg1"/>
                </a:solidFill>
                <a:latin typeface="Glober" pitchFamily="2" charset="77"/>
              </a:rPr>
              <a:t>EBP</a:t>
            </a:r>
            <a:r>
              <a:rPr lang="en-US" sz="2800" dirty="0">
                <a:solidFill>
                  <a:schemeClr val="bg1"/>
                </a:solidFill>
                <a:latin typeface="Glober" pitchFamily="2" charset="77"/>
              </a:rPr>
              <a:t> </a:t>
            </a:r>
          </a:p>
          <a:p>
            <a:pPr marL="384048" indent="-384048">
              <a:lnSpc>
                <a:spcPct val="94000"/>
              </a:lnSpc>
              <a:spcAft>
                <a:spcPts val="200"/>
              </a:spcAft>
            </a:pPr>
            <a:r>
              <a:rPr lang="en-US" sz="2800" dirty="0">
                <a:solidFill>
                  <a:schemeClr val="bg1"/>
                </a:solidFill>
              </a:rPr>
              <a:t>	</a:t>
            </a:r>
            <a:r>
              <a:rPr lang="en-US" sz="2800" dirty="0">
                <a:solidFill>
                  <a:schemeClr val="bg1"/>
                </a:solidFill>
                <a:latin typeface="Glober Book" pitchFamily="2" charset="77"/>
              </a:rPr>
              <a:t>Community corrections practices supported by the “best research evidence” of what works to reduce recidivism </a:t>
            </a:r>
          </a:p>
          <a:p>
            <a:pPr marL="384048" indent="-384048">
              <a:lnSpc>
                <a:spcPct val="94000"/>
              </a:lnSpc>
              <a:spcAft>
                <a:spcPts val="200"/>
              </a:spcAft>
            </a:pPr>
            <a:endParaRPr lang="en-US" sz="2800" dirty="0">
              <a:solidFill>
                <a:schemeClr val="bg1"/>
              </a:solidFill>
            </a:endParaRPr>
          </a:p>
          <a:p>
            <a:pPr marL="384048" indent="-384048">
              <a:lnSpc>
                <a:spcPct val="94000"/>
              </a:lnSpc>
              <a:spcAft>
                <a:spcPts val="200"/>
              </a:spcAft>
            </a:pPr>
            <a:r>
              <a:rPr lang="en-US" sz="3600" b="1" dirty="0">
                <a:solidFill>
                  <a:schemeClr val="bg1"/>
                </a:solidFill>
              </a:rPr>
              <a:t>	</a:t>
            </a:r>
            <a:r>
              <a:rPr lang="en-US" sz="3600" dirty="0">
                <a:solidFill>
                  <a:schemeClr val="bg1"/>
                </a:solidFill>
                <a:latin typeface="Glober" pitchFamily="2" charset="77"/>
              </a:rPr>
              <a:t>EBS</a:t>
            </a:r>
          </a:p>
          <a:p>
            <a:pPr marL="384048" indent="-384048">
              <a:lnSpc>
                <a:spcPct val="94000"/>
              </a:lnSpc>
              <a:spcAft>
                <a:spcPts val="200"/>
              </a:spcAft>
            </a:pPr>
            <a:r>
              <a:rPr lang="en-US" sz="2800" dirty="0">
                <a:solidFill>
                  <a:schemeClr val="bg1"/>
                </a:solidFill>
              </a:rPr>
              <a:t>	</a:t>
            </a:r>
            <a:r>
              <a:rPr lang="en-US" sz="2800" dirty="0">
                <a:solidFill>
                  <a:schemeClr val="bg1"/>
                </a:solidFill>
                <a:latin typeface="Glober Book" pitchFamily="2" charset="77"/>
              </a:rPr>
              <a:t>The application of Principles of EBP in community corrections to the process of sentencing jail-eligible persons for the purpose of reducing recidivism.</a:t>
            </a:r>
          </a:p>
        </p:txBody>
      </p:sp>
      <p:pic>
        <p:nvPicPr>
          <p:cNvPr id="27" name="Content Placeholder 5">
            <a:extLst>
              <a:ext uri="{FF2B5EF4-FFF2-40B4-BE49-F238E27FC236}">
                <a16:creationId xmlns:a16="http://schemas.microsoft.com/office/drawing/2014/main" id="{847BA509-608B-BF4D-9C96-AAE2CE19D30D}"/>
              </a:ext>
            </a:extLst>
          </p:cNvPr>
          <p:cNvPicPr>
            <a:picLocks noChangeAspect="1"/>
          </p:cNvPicPr>
          <p:nvPr/>
        </p:nvPicPr>
        <p:blipFill rotWithShape="1">
          <a:blip r:embed="rId3">
            <a:duotone>
              <a:prstClr val="black"/>
              <a:srgbClr val="163258">
                <a:tint val="45000"/>
                <a:satMod val="400000"/>
              </a:srgbClr>
            </a:duotone>
          </a:blip>
          <a:srcRect l="7361" r="-2" b="-2"/>
          <a:stretch/>
        </p:blipFill>
        <p:spPr>
          <a:xfrm>
            <a:off x="7933109" y="3855520"/>
            <a:ext cx="1857902" cy="2005531"/>
          </a:xfrm>
          <a:prstGeom prst="rect">
            <a:avLst/>
          </a:prstGeom>
        </p:spPr>
      </p:pic>
    </p:spTree>
    <p:extLst>
      <p:ext uri="{BB962C8B-B14F-4D97-AF65-F5344CB8AC3E}">
        <p14:creationId xmlns:p14="http://schemas.microsoft.com/office/powerpoint/2010/main" val="3107272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B00DEF-A422-3640-B1CC-0205B21724EB}"/>
              </a:ext>
            </a:extLst>
          </p:cNvPr>
          <p:cNvSpPr>
            <a:spLocks noGrp="1"/>
          </p:cNvSpPr>
          <p:nvPr>
            <p:ph type="title"/>
          </p:nvPr>
        </p:nvSpPr>
        <p:spPr>
          <a:xfrm>
            <a:off x="1637415" y="463197"/>
            <a:ext cx="10306934" cy="1485900"/>
          </a:xfrm>
        </p:spPr>
        <p:txBody>
          <a:bodyPr/>
          <a:lstStyle/>
          <a:p>
            <a:r>
              <a:rPr lang="en-US" dirty="0">
                <a:latin typeface="Glober" pitchFamily="2" charset="77"/>
              </a:rPr>
              <a:t>What Doesn’t Work: </a:t>
            </a:r>
            <a:br>
              <a:rPr lang="en-US" dirty="0">
                <a:latin typeface="Glober" pitchFamily="2" charset="77"/>
              </a:rPr>
            </a:br>
            <a:r>
              <a:rPr lang="en-US" dirty="0">
                <a:latin typeface="Glober" pitchFamily="2" charset="77"/>
              </a:rPr>
              <a:t>Traditional Sanctions Alone</a:t>
            </a:r>
          </a:p>
        </p:txBody>
      </p:sp>
      <p:sp>
        <p:nvSpPr>
          <p:cNvPr id="3" name="Content Placeholder 2">
            <a:extLst>
              <a:ext uri="{FF2B5EF4-FFF2-40B4-BE49-F238E27FC236}">
                <a16:creationId xmlns:a16="http://schemas.microsoft.com/office/drawing/2014/main" id="{15B47363-CBEA-A649-A14C-546264BD0FD2}"/>
              </a:ext>
            </a:extLst>
          </p:cNvPr>
          <p:cNvSpPr>
            <a:spLocks noGrp="1"/>
          </p:cNvSpPr>
          <p:nvPr>
            <p:ph sz="quarter" idx="13"/>
          </p:nvPr>
        </p:nvSpPr>
        <p:spPr>
          <a:xfrm>
            <a:off x="1637415" y="2269416"/>
            <a:ext cx="10306933" cy="4059946"/>
          </a:xfrm>
        </p:spPr>
        <p:txBody>
          <a:bodyPr>
            <a:normAutofit/>
          </a:bodyPr>
          <a:lstStyle/>
          <a:p>
            <a:pPr>
              <a:lnSpc>
                <a:spcPct val="80000"/>
              </a:lnSpc>
            </a:pPr>
            <a:r>
              <a:rPr lang="en-US" altLang="en-US" sz="3600" dirty="0">
                <a:latin typeface="Glober" pitchFamily="2" charset="77"/>
              </a:rPr>
              <a:t>Incarceration: specific deterrence, general deterrence, &amp;  incapacitation</a:t>
            </a:r>
          </a:p>
          <a:p>
            <a:pPr>
              <a:lnSpc>
                <a:spcPct val="80000"/>
              </a:lnSpc>
            </a:pPr>
            <a:r>
              <a:rPr lang="en-US" altLang="en-US" sz="3600" dirty="0">
                <a:latin typeface="Glober" pitchFamily="2" charset="77"/>
              </a:rPr>
              <a:t>Fear-based programs, e.g., Scared Straight</a:t>
            </a:r>
          </a:p>
          <a:p>
            <a:pPr>
              <a:lnSpc>
                <a:spcPct val="80000"/>
              </a:lnSpc>
            </a:pPr>
            <a:r>
              <a:rPr lang="en-US" altLang="en-US" sz="3600" dirty="0">
                <a:latin typeface="Glober" pitchFamily="2" charset="77"/>
              </a:rPr>
              <a:t>Physical challenge programs</a:t>
            </a:r>
          </a:p>
          <a:p>
            <a:pPr>
              <a:lnSpc>
                <a:spcPct val="80000"/>
              </a:lnSpc>
            </a:pPr>
            <a:r>
              <a:rPr lang="en-US" altLang="en-US" sz="3600" dirty="0">
                <a:latin typeface="Glober" pitchFamily="2" charset="77"/>
              </a:rPr>
              <a:t>Military models of discipline and physical fitness - Boot Camps</a:t>
            </a:r>
          </a:p>
          <a:p>
            <a:pPr>
              <a:lnSpc>
                <a:spcPct val="80000"/>
              </a:lnSpc>
            </a:pPr>
            <a:r>
              <a:rPr lang="en-US" altLang="en-US" sz="3600" dirty="0">
                <a:latin typeface="Glober" pitchFamily="2" charset="77"/>
              </a:rPr>
              <a:t>Intensive supervision without treatment</a:t>
            </a:r>
          </a:p>
        </p:txBody>
      </p:sp>
      <p:pic>
        <p:nvPicPr>
          <p:cNvPr id="6" name="Picture 5">
            <a:extLst>
              <a:ext uri="{FF2B5EF4-FFF2-40B4-BE49-F238E27FC236}">
                <a16:creationId xmlns:a16="http://schemas.microsoft.com/office/drawing/2014/main" id="{72DA58C6-4F50-1B4D-953C-BF30AE7C779B}"/>
              </a:ext>
            </a:extLst>
          </p:cNvPr>
          <p:cNvPicPr>
            <a:picLocks noChangeAspect="1"/>
          </p:cNvPicPr>
          <p:nvPr/>
        </p:nvPicPr>
        <p:blipFill>
          <a:blip r:embed="rId3">
            <a:duotone>
              <a:prstClr val="black"/>
              <a:srgbClr val="163258">
                <a:tint val="45000"/>
                <a:satMod val="400000"/>
              </a:srgbClr>
            </a:duotone>
          </a:blip>
          <a:stretch>
            <a:fillRect/>
          </a:stretch>
        </p:blipFill>
        <p:spPr>
          <a:xfrm>
            <a:off x="9712325" y="463197"/>
            <a:ext cx="1625600" cy="1625600"/>
          </a:xfrm>
          <a:prstGeom prst="rect">
            <a:avLst/>
          </a:prstGeom>
        </p:spPr>
      </p:pic>
    </p:spTree>
    <p:extLst>
      <p:ext uri="{BB962C8B-B14F-4D97-AF65-F5344CB8AC3E}">
        <p14:creationId xmlns:p14="http://schemas.microsoft.com/office/powerpoint/2010/main" val="4151788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B18DD81C-DE65-DF4C-BDD0-2DF6E3D65A1C}"/>
              </a:ext>
            </a:extLst>
          </p:cNvPr>
          <p:cNvSpPr txBox="1">
            <a:spLocks/>
          </p:cNvSpPr>
          <p:nvPr/>
        </p:nvSpPr>
        <p:spPr>
          <a:xfrm>
            <a:off x="0" y="200025"/>
            <a:ext cx="5143501" cy="6457951"/>
          </a:xfrm>
          <a:prstGeom prst="rect">
            <a:avLst/>
          </a:prstGeom>
          <a:solidFill>
            <a:srgbClr val="163258"/>
          </a:solidFill>
        </p:spPr>
        <p:txBody>
          <a:bodyPr vert="horz" lIns="91440" tIns="45720" rIns="91440" bIns="45720" rtlCol="0" anchor="ctr">
            <a:normAutofit/>
          </a:bodyPr>
          <a:lstStyle>
            <a:lvl1pPr marL="0" indent="0" algn="l" defTabSz="914400" rtl="0" eaLnBrk="1" latinLnBrk="0" hangingPunct="1">
              <a:lnSpc>
                <a:spcPct val="113000"/>
              </a:lnSpc>
              <a:spcBef>
                <a:spcPts val="0"/>
              </a:spcBef>
              <a:spcAft>
                <a:spcPts val="1500"/>
              </a:spcAft>
              <a:buFont typeface="Franklin Gothic Book" panose="020B0503020102020204" pitchFamily="34" charset="0"/>
              <a:buNone/>
              <a:defRPr sz="160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Franklin Gothic Book" panose="020B0503020102020204" pitchFamily="34" charset="0"/>
              <a:buNone/>
              <a:defRPr sz="1400"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9pPr>
          </a:lstStyle>
          <a:p>
            <a:pPr lvl="1">
              <a:lnSpc>
                <a:spcPct val="100000"/>
              </a:lnSpc>
              <a:defRPr/>
            </a:pPr>
            <a:r>
              <a:rPr lang="en-US" sz="3200" i="0" dirty="0">
                <a:solidFill>
                  <a:schemeClr val="bg1"/>
                </a:solidFill>
                <a:latin typeface="Glober" pitchFamily="2" charset="77"/>
              </a:rPr>
              <a:t>Both the intervention (treatment, supervision, or interaction), and </a:t>
            </a:r>
          </a:p>
          <a:p>
            <a:pPr lvl="1">
              <a:lnSpc>
                <a:spcPct val="100000"/>
              </a:lnSpc>
              <a:defRPr/>
            </a:pPr>
            <a:r>
              <a:rPr lang="en-US" sz="3200" i="0" dirty="0">
                <a:solidFill>
                  <a:schemeClr val="bg1"/>
                </a:solidFill>
                <a:latin typeface="Glober" pitchFamily="2" charset="77"/>
              </a:rPr>
              <a:t>personnel delivering the</a:t>
            </a:r>
          </a:p>
          <a:p>
            <a:pPr lvl="1">
              <a:lnSpc>
                <a:spcPct val="100000"/>
              </a:lnSpc>
              <a:defRPr/>
            </a:pPr>
            <a:r>
              <a:rPr lang="en-US" sz="3200" i="0" dirty="0">
                <a:solidFill>
                  <a:schemeClr val="bg1"/>
                </a:solidFill>
                <a:latin typeface="Glober" pitchFamily="2" charset="77"/>
              </a:rPr>
              <a:t>intervention, must be matched to </a:t>
            </a:r>
          </a:p>
          <a:p>
            <a:pPr lvl="1">
              <a:lnSpc>
                <a:spcPct val="100000"/>
              </a:lnSpc>
              <a:defRPr/>
            </a:pPr>
            <a:r>
              <a:rPr lang="en-US" sz="3200" i="0" dirty="0">
                <a:solidFill>
                  <a:schemeClr val="bg1"/>
                </a:solidFill>
                <a:latin typeface="Glober" pitchFamily="2" charset="77"/>
              </a:rPr>
              <a:t>certain  critical characteristics of</a:t>
            </a:r>
          </a:p>
          <a:p>
            <a:pPr lvl="1">
              <a:lnSpc>
                <a:spcPct val="100000"/>
              </a:lnSpc>
              <a:defRPr/>
            </a:pPr>
            <a:r>
              <a:rPr lang="en-US" sz="3200" i="0" dirty="0">
                <a:solidFill>
                  <a:schemeClr val="bg1"/>
                </a:solidFill>
                <a:latin typeface="Glober" pitchFamily="2" charset="77"/>
              </a:rPr>
              <a:t>the individual person.</a:t>
            </a:r>
          </a:p>
        </p:txBody>
      </p:sp>
      <p:sp>
        <p:nvSpPr>
          <p:cNvPr id="4" name="Title 1">
            <a:extLst>
              <a:ext uri="{FF2B5EF4-FFF2-40B4-BE49-F238E27FC236}">
                <a16:creationId xmlns:a16="http://schemas.microsoft.com/office/drawing/2014/main" id="{9E04732C-4724-2547-B159-AA2CE6F0E1D3}"/>
              </a:ext>
            </a:extLst>
          </p:cNvPr>
          <p:cNvSpPr>
            <a:spLocks noGrp="1"/>
          </p:cNvSpPr>
          <p:nvPr>
            <p:ph type="title"/>
          </p:nvPr>
        </p:nvSpPr>
        <p:spPr>
          <a:xfrm>
            <a:off x="6256020" y="685802"/>
            <a:ext cx="5212080" cy="5543548"/>
          </a:xfrm>
        </p:spPr>
        <p:txBody>
          <a:bodyPr anchor="ctr"/>
          <a:lstStyle/>
          <a:p>
            <a:r>
              <a:rPr lang="en-US" sz="6600" dirty="0">
                <a:latin typeface="Glober" pitchFamily="2" charset="77"/>
              </a:rPr>
              <a:t>Specific Responsivity Principle</a:t>
            </a:r>
          </a:p>
        </p:txBody>
      </p:sp>
    </p:spTree>
    <p:extLst>
      <p:ext uri="{BB962C8B-B14F-4D97-AF65-F5344CB8AC3E}">
        <p14:creationId xmlns:p14="http://schemas.microsoft.com/office/powerpoint/2010/main" val="2403446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5BA0-DE79-2143-9F36-48505085F32E}"/>
              </a:ext>
            </a:extLst>
          </p:cNvPr>
          <p:cNvSpPr>
            <a:spLocks noGrp="1"/>
          </p:cNvSpPr>
          <p:nvPr>
            <p:ph type="title"/>
          </p:nvPr>
        </p:nvSpPr>
        <p:spPr>
          <a:xfrm>
            <a:off x="2263514" y="142875"/>
            <a:ext cx="8666423" cy="1485900"/>
          </a:xfrm>
        </p:spPr>
        <p:txBody>
          <a:bodyPr/>
          <a:lstStyle/>
          <a:p>
            <a:r>
              <a:rPr lang="en-US" dirty="0">
                <a:latin typeface="Glober" pitchFamily="2" charset="77"/>
              </a:rPr>
              <a:t>Responsivity Factors</a:t>
            </a:r>
          </a:p>
        </p:txBody>
      </p:sp>
      <p:graphicFrame>
        <p:nvGraphicFramePr>
          <p:cNvPr id="4" name="Content Placeholder 3">
            <a:extLst>
              <a:ext uri="{FF2B5EF4-FFF2-40B4-BE49-F238E27FC236}">
                <a16:creationId xmlns:a16="http://schemas.microsoft.com/office/drawing/2014/main" id="{0C8BA825-ABFA-8C4C-B34F-15F3FDE72593}"/>
              </a:ext>
            </a:extLst>
          </p:cNvPr>
          <p:cNvGraphicFramePr>
            <a:graphicFrameLocks noGrp="1" noChangeAspect="1"/>
          </p:cNvGraphicFramePr>
          <p:nvPr>
            <p:ph sz="quarter" idx="13"/>
            <p:extLst>
              <p:ext uri="{D42A27DB-BD31-4B8C-83A1-F6EECF244321}">
                <p14:modId xmlns:p14="http://schemas.microsoft.com/office/powerpoint/2010/main" val="1348307780"/>
              </p:ext>
            </p:extLst>
          </p:nvPr>
        </p:nvGraphicFramePr>
        <p:xfrm>
          <a:off x="340242" y="434715"/>
          <a:ext cx="11726840" cy="6423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9376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B18DD81C-DE65-DF4C-BDD0-2DF6E3D65A1C}"/>
              </a:ext>
            </a:extLst>
          </p:cNvPr>
          <p:cNvSpPr txBox="1">
            <a:spLocks/>
          </p:cNvSpPr>
          <p:nvPr/>
        </p:nvSpPr>
        <p:spPr>
          <a:xfrm>
            <a:off x="0" y="200025"/>
            <a:ext cx="5143501" cy="6457951"/>
          </a:xfrm>
          <a:prstGeom prst="rect">
            <a:avLst/>
          </a:prstGeom>
          <a:solidFill>
            <a:srgbClr val="163258"/>
          </a:solidFill>
        </p:spPr>
        <p:txBody>
          <a:bodyPr vert="horz" lIns="91440" tIns="45720" rIns="91440" bIns="45720" rtlCol="0" anchor="ctr">
            <a:normAutofit/>
          </a:bodyPr>
          <a:lstStyle>
            <a:lvl1pPr marL="0" indent="0" algn="l" defTabSz="914400" rtl="0" eaLnBrk="1" latinLnBrk="0" hangingPunct="1">
              <a:lnSpc>
                <a:spcPct val="113000"/>
              </a:lnSpc>
              <a:spcBef>
                <a:spcPts val="0"/>
              </a:spcBef>
              <a:spcAft>
                <a:spcPts val="1500"/>
              </a:spcAft>
              <a:buFont typeface="Franklin Gothic Book" panose="020B0503020102020204" pitchFamily="34" charset="0"/>
              <a:buNone/>
              <a:defRPr sz="160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Franklin Gothic Book" panose="020B0503020102020204" pitchFamily="34" charset="0"/>
              <a:buNone/>
              <a:defRPr sz="1400"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9pPr>
          </a:lstStyle>
          <a:p>
            <a:pPr lvl="1">
              <a:lnSpc>
                <a:spcPct val="80000"/>
              </a:lnSpc>
              <a:defRPr/>
            </a:pPr>
            <a:r>
              <a:rPr lang="en-US" sz="3600" i="0" dirty="0">
                <a:solidFill>
                  <a:schemeClr val="bg1"/>
                </a:solidFill>
                <a:latin typeface="Glober" pitchFamily="2" charset="77"/>
              </a:rPr>
              <a:t>Coerced Treatment</a:t>
            </a:r>
          </a:p>
          <a:p>
            <a:pPr lvl="1">
              <a:lnSpc>
                <a:spcPct val="80000"/>
              </a:lnSpc>
              <a:defRPr/>
            </a:pPr>
            <a:endParaRPr lang="en-US" sz="3600" i="0" dirty="0">
              <a:solidFill>
                <a:schemeClr val="bg1"/>
              </a:solidFill>
              <a:latin typeface="Glober" pitchFamily="2" charset="77"/>
            </a:endParaRPr>
          </a:p>
          <a:p>
            <a:pPr lvl="1" algn="ctr">
              <a:lnSpc>
                <a:spcPct val="80000"/>
              </a:lnSpc>
              <a:defRPr/>
            </a:pPr>
            <a:r>
              <a:rPr lang="en-US" sz="3600" i="0" dirty="0">
                <a:solidFill>
                  <a:schemeClr val="bg1"/>
                </a:solidFill>
                <a:latin typeface="Glober" pitchFamily="2" charset="77"/>
              </a:rPr>
              <a:t>Extrinsic          Intrinsic Motivation</a:t>
            </a:r>
          </a:p>
          <a:p>
            <a:pPr lvl="1">
              <a:lnSpc>
                <a:spcPct val="80000"/>
              </a:lnSpc>
              <a:defRPr/>
            </a:pPr>
            <a:endParaRPr lang="en-US" sz="3600" i="0" dirty="0">
              <a:solidFill>
                <a:schemeClr val="bg1"/>
              </a:solidFill>
              <a:latin typeface="Glober" pitchFamily="2" charset="77"/>
            </a:endParaRPr>
          </a:p>
          <a:p>
            <a:pPr lvl="1">
              <a:lnSpc>
                <a:spcPct val="80000"/>
              </a:lnSpc>
              <a:defRPr/>
            </a:pPr>
            <a:r>
              <a:rPr lang="en-US" sz="3600" i="0" dirty="0">
                <a:solidFill>
                  <a:schemeClr val="bg1"/>
                </a:solidFill>
                <a:latin typeface="Glober" pitchFamily="2" charset="77"/>
              </a:rPr>
              <a:t>Firm, Fair, &amp; Caring Relationship</a:t>
            </a:r>
          </a:p>
        </p:txBody>
      </p:sp>
      <p:sp>
        <p:nvSpPr>
          <p:cNvPr id="4" name="Title 1">
            <a:extLst>
              <a:ext uri="{FF2B5EF4-FFF2-40B4-BE49-F238E27FC236}">
                <a16:creationId xmlns:a16="http://schemas.microsoft.com/office/drawing/2014/main" id="{A96EC8E7-DFAD-E54E-897D-7861BD6285BD}"/>
              </a:ext>
            </a:extLst>
          </p:cNvPr>
          <p:cNvSpPr>
            <a:spLocks noGrp="1"/>
          </p:cNvSpPr>
          <p:nvPr>
            <p:ph type="title"/>
          </p:nvPr>
        </p:nvSpPr>
        <p:spPr>
          <a:xfrm>
            <a:off x="6256020" y="685802"/>
            <a:ext cx="5212080" cy="5543548"/>
          </a:xfrm>
        </p:spPr>
        <p:txBody>
          <a:bodyPr anchor="ctr"/>
          <a:lstStyle/>
          <a:p>
            <a:r>
              <a:rPr lang="en-US" sz="6600" dirty="0">
                <a:latin typeface="Glober" pitchFamily="2" charset="77"/>
              </a:rPr>
              <a:t>Motivation</a:t>
            </a:r>
          </a:p>
        </p:txBody>
      </p:sp>
      <p:sp>
        <p:nvSpPr>
          <p:cNvPr id="2" name="Right Arrow 1">
            <a:extLst>
              <a:ext uri="{FF2B5EF4-FFF2-40B4-BE49-F238E27FC236}">
                <a16:creationId xmlns:a16="http://schemas.microsoft.com/office/drawing/2014/main" id="{364B60D8-7A77-354A-87E2-D4E6A868A3CB}"/>
              </a:ext>
            </a:extLst>
          </p:cNvPr>
          <p:cNvSpPr/>
          <p:nvPr/>
        </p:nvSpPr>
        <p:spPr>
          <a:xfrm>
            <a:off x="2418101" y="2757488"/>
            <a:ext cx="864745" cy="400050"/>
          </a:xfrm>
          <a:prstGeom prst="rightArrow">
            <a:avLst/>
          </a:prstGeom>
          <a:solidFill>
            <a:srgbClr val="EE4720"/>
          </a:solidFill>
          <a:ln w="3175">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27956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17181-BC39-404F-A4B2-AE782D336261}"/>
              </a:ext>
            </a:extLst>
          </p:cNvPr>
          <p:cNvSpPr>
            <a:spLocks noGrp="1"/>
          </p:cNvSpPr>
          <p:nvPr>
            <p:ph type="title"/>
          </p:nvPr>
        </p:nvSpPr>
        <p:spPr>
          <a:xfrm>
            <a:off x="1169581" y="1883651"/>
            <a:ext cx="10579437" cy="3361544"/>
          </a:xfrm>
        </p:spPr>
        <p:txBody>
          <a:bodyPr>
            <a:normAutofit/>
          </a:bodyPr>
          <a:lstStyle/>
          <a:p>
            <a:pPr algn="r"/>
            <a:br>
              <a:rPr lang="en-US" altLang="en-US" dirty="0">
                <a:solidFill>
                  <a:schemeClr val="bg1"/>
                </a:solidFill>
                <a:effectLst>
                  <a:outerShdw blurRad="38100" dist="38100" dir="2700000" algn="tl">
                    <a:srgbClr val="000000">
                      <a:alpha val="43137"/>
                    </a:srgbClr>
                  </a:outerShdw>
                </a:effectLst>
                <a:latin typeface="Glober" pitchFamily="2" charset="77"/>
              </a:rPr>
            </a:br>
            <a:r>
              <a:rPr lang="en-US" altLang="en-US" sz="5400" cap="all" dirty="0">
                <a:latin typeface="Glober" pitchFamily="2" charset="77"/>
              </a:rPr>
              <a:t>Evidence-Based Framework for Responding to Violations of Probation</a:t>
            </a:r>
            <a:endParaRPr lang="en-US" sz="5400" cap="all" dirty="0">
              <a:latin typeface="Glober" pitchFamily="2" charset="77"/>
            </a:endParaRPr>
          </a:p>
        </p:txBody>
      </p:sp>
    </p:spTree>
    <p:extLst>
      <p:ext uri="{BB962C8B-B14F-4D97-AF65-F5344CB8AC3E}">
        <p14:creationId xmlns:p14="http://schemas.microsoft.com/office/powerpoint/2010/main" val="2599027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17181-BC39-404F-A4B2-AE782D336261}"/>
              </a:ext>
            </a:extLst>
          </p:cNvPr>
          <p:cNvSpPr>
            <a:spLocks noGrp="1"/>
          </p:cNvSpPr>
          <p:nvPr>
            <p:ph type="title"/>
          </p:nvPr>
        </p:nvSpPr>
        <p:spPr>
          <a:xfrm>
            <a:off x="1087180" y="0"/>
            <a:ext cx="10017641" cy="1485900"/>
          </a:xfrm>
        </p:spPr>
        <p:txBody>
          <a:bodyPr anchor="ctr">
            <a:normAutofit/>
          </a:bodyPr>
          <a:lstStyle/>
          <a:p>
            <a:r>
              <a:rPr lang="en-US" altLang="en-US" sz="4000" cap="all" dirty="0">
                <a:latin typeface="Glober" pitchFamily="2" charset="77"/>
              </a:rPr>
              <a:t>Evidence-Based Response Framework</a:t>
            </a:r>
            <a:endParaRPr lang="en-US" sz="4000" dirty="0">
              <a:latin typeface="Glober" pitchFamily="2" charset="77"/>
            </a:endParaRPr>
          </a:p>
        </p:txBody>
      </p:sp>
      <p:graphicFrame>
        <p:nvGraphicFramePr>
          <p:cNvPr id="4" name="Content Placeholder 3">
            <a:extLst>
              <a:ext uri="{FF2B5EF4-FFF2-40B4-BE49-F238E27FC236}">
                <a16:creationId xmlns:a16="http://schemas.microsoft.com/office/drawing/2014/main" id="{62E51662-4999-0343-9DDD-53D5ADE76FE3}"/>
              </a:ext>
            </a:extLst>
          </p:cNvPr>
          <p:cNvGraphicFramePr>
            <a:graphicFrameLocks noGrp="1"/>
          </p:cNvGraphicFramePr>
          <p:nvPr>
            <p:ph idx="1"/>
            <p:extLst>
              <p:ext uri="{D42A27DB-BD31-4B8C-83A1-F6EECF244321}">
                <p14:modId xmlns:p14="http://schemas.microsoft.com/office/powerpoint/2010/main" val="1137913725"/>
              </p:ext>
            </p:extLst>
          </p:nvPr>
        </p:nvGraphicFramePr>
        <p:xfrm>
          <a:off x="1" y="1363287"/>
          <a:ext cx="12192000" cy="5253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919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B18DD81C-DE65-DF4C-BDD0-2DF6E3D65A1C}"/>
              </a:ext>
            </a:extLst>
          </p:cNvPr>
          <p:cNvSpPr txBox="1">
            <a:spLocks/>
          </p:cNvSpPr>
          <p:nvPr/>
        </p:nvSpPr>
        <p:spPr>
          <a:xfrm>
            <a:off x="0" y="200025"/>
            <a:ext cx="5380074" cy="6457951"/>
          </a:xfrm>
          <a:prstGeom prst="rect">
            <a:avLst/>
          </a:prstGeom>
          <a:solidFill>
            <a:srgbClr val="163258"/>
          </a:solidFill>
        </p:spPr>
        <p:txBody>
          <a:bodyPr vert="horz" lIns="91440" tIns="45720" rIns="91440" bIns="45720" rtlCol="0" anchor="ctr">
            <a:normAutofit/>
          </a:bodyPr>
          <a:lstStyle>
            <a:lvl1pPr marL="0" indent="0" algn="l" defTabSz="914400" rtl="0" eaLnBrk="1" latinLnBrk="0" hangingPunct="1">
              <a:lnSpc>
                <a:spcPct val="113000"/>
              </a:lnSpc>
              <a:spcBef>
                <a:spcPts val="0"/>
              </a:spcBef>
              <a:spcAft>
                <a:spcPts val="1500"/>
              </a:spcAft>
              <a:buFont typeface="Franklin Gothic Book" panose="020B0503020102020204" pitchFamily="34" charset="0"/>
              <a:buNone/>
              <a:defRPr sz="160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Franklin Gothic Book" panose="020B0503020102020204" pitchFamily="34" charset="0"/>
              <a:buNone/>
              <a:defRPr sz="1400"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9pPr>
          </a:lstStyle>
          <a:p>
            <a:r>
              <a:rPr lang="en-US" sz="2800" dirty="0">
                <a:solidFill>
                  <a:schemeClr val="bg1"/>
                </a:solidFill>
                <a:latin typeface="Glober" pitchFamily="2" charset="77"/>
              </a:rPr>
              <a:t>Improved compliance and motivation when the person views the decision-making process as “procedurally fair”:</a:t>
            </a:r>
          </a:p>
          <a:p>
            <a:pPr marL="914400" lvl="1" indent="-457200">
              <a:buFont typeface="Arial" panose="020B0604020202020204" pitchFamily="34" charset="0"/>
              <a:buChar char="•"/>
            </a:pPr>
            <a:r>
              <a:rPr lang="en-US" sz="2800" i="0" dirty="0">
                <a:solidFill>
                  <a:schemeClr val="bg1"/>
                </a:solidFill>
                <a:latin typeface="Glober" pitchFamily="2" charset="77"/>
              </a:rPr>
              <a:t>Views decision-maker as impartial </a:t>
            </a:r>
          </a:p>
          <a:p>
            <a:pPr marL="914400" lvl="1" indent="-457200">
              <a:buFont typeface="Arial" panose="020B0604020202020204" pitchFamily="34" charset="0"/>
              <a:buChar char="•"/>
            </a:pPr>
            <a:r>
              <a:rPr lang="en-US" sz="2800" i="0" dirty="0">
                <a:solidFill>
                  <a:schemeClr val="bg1"/>
                </a:solidFill>
                <a:latin typeface="Glober" pitchFamily="2" charset="77"/>
              </a:rPr>
              <a:t>Has an opportunity to participate </a:t>
            </a:r>
          </a:p>
          <a:p>
            <a:pPr marL="914400" lvl="1" indent="-457200">
              <a:buFont typeface="Arial" panose="020B0604020202020204" pitchFamily="34" charset="0"/>
              <a:buChar char="•"/>
            </a:pPr>
            <a:r>
              <a:rPr lang="en-US" sz="2800" i="0" dirty="0">
                <a:solidFill>
                  <a:schemeClr val="bg1"/>
                </a:solidFill>
                <a:latin typeface="Glober" pitchFamily="2" charset="77"/>
              </a:rPr>
              <a:t>Is treated with respect</a:t>
            </a:r>
          </a:p>
          <a:p>
            <a:pPr marL="914400" lvl="1" indent="-457200">
              <a:buFont typeface="Arial" panose="020B0604020202020204" pitchFamily="34" charset="0"/>
              <a:buChar char="•"/>
            </a:pPr>
            <a:r>
              <a:rPr lang="en-US" sz="2800" i="0" dirty="0">
                <a:solidFill>
                  <a:schemeClr val="bg1"/>
                </a:solidFill>
                <a:latin typeface="Glober" pitchFamily="2" charset="77"/>
              </a:rPr>
              <a:t>Trusts the motives of the decision maker (“trustworthiness”)</a:t>
            </a:r>
          </a:p>
        </p:txBody>
      </p:sp>
      <p:sp>
        <p:nvSpPr>
          <p:cNvPr id="4" name="Title 1">
            <a:extLst>
              <a:ext uri="{FF2B5EF4-FFF2-40B4-BE49-F238E27FC236}">
                <a16:creationId xmlns:a16="http://schemas.microsoft.com/office/drawing/2014/main" id="{A96EC8E7-DFAD-E54E-897D-7861BD6285BD}"/>
              </a:ext>
            </a:extLst>
          </p:cNvPr>
          <p:cNvSpPr>
            <a:spLocks noGrp="1"/>
          </p:cNvSpPr>
          <p:nvPr>
            <p:ph type="title"/>
          </p:nvPr>
        </p:nvSpPr>
        <p:spPr>
          <a:xfrm>
            <a:off x="6468671" y="657226"/>
            <a:ext cx="5212080" cy="5543548"/>
          </a:xfrm>
        </p:spPr>
        <p:txBody>
          <a:bodyPr anchor="ctr"/>
          <a:lstStyle/>
          <a:p>
            <a:r>
              <a:rPr lang="en-US" sz="6600" dirty="0">
                <a:latin typeface="Glober" pitchFamily="2" charset="77"/>
              </a:rPr>
              <a:t>Procedural Fairness</a:t>
            </a:r>
          </a:p>
        </p:txBody>
      </p:sp>
    </p:spTree>
    <p:extLst>
      <p:ext uri="{BB962C8B-B14F-4D97-AF65-F5344CB8AC3E}">
        <p14:creationId xmlns:p14="http://schemas.microsoft.com/office/powerpoint/2010/main" val="3248580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17181-BC39-404F-A4B2-AE782D336261}"/>
              </a:ext>
            </a:extLst>
          </p:cNvPr>
          <p:cNvSpPr>
            <a:spLocks noGrp="1"/>
          </p:cNvSpPr>
          <p:nvPr>
            <p:ph type="title"/>
          </p:nvPr>
        </p:nvSpPr>
        <p:spPr>
          <a:xfrm rot="16200000">
            <a:off x="-2180351" y="2669424"/>
            <a:ext cx="9601200" cy="1485900"/>
          </a:xfrm>
        </p:spPr>
        <p:txBody>
          <a:bodyPr>
            <a:normAutofit/>
          </a:bodyPr>
          <a:lstStyle/>
          <a:p>
            <a:pPr algn="ctr"/>
            <a:r>
              <a:rPr lang="en-US" sz="4700" dirty="0">
                <a:latin typeface="Glober" pitchFamily="2" charset="77"/>
              </a:rPr>
              <a:t>EB Response Framework</a:t>
            </a:r>
          </a:p>
        </p:txBody>
      </p:sp>
      <p:graphicFrame>
        <p:nvGraphicFramePr>
          <p:cNvPr id="4" name="Content Placeholder 3">
            <a:extLst>
              <a:ext uri="{FF2B5EF4-FFF2-40B4-BE49-F238E27FC236}">
                <a16:creationId xmlns:a16="http://schemas.microsoft.com/office/drawing/2014/main" id="{40E43843-9E12-8541-8CE0-083351699417}"/>
              </a:ext>
            </a:extLst>
          </p:cNvPr>
          <p:cNvGraphicFramePr>
            <a:graphicFrameLocks noGrp="1"/>
          </p:cNvGraphicFramePr>
          <p:nvPr>
            <p:ph idx="1"/>
            <p:extLst>
              <p:ext uri="{D42A27DB-BD31-4B8C-83A1-F6EECF244321}">
                <p14:modId xmlns:p14="http://schemas.microsoft.com/office/powerpoint/2010/main" val="2536036337"/>
              </p:ext>
            </p:extLst>
          </p:nvPr>
        </p:nvGraphicFramePr>
        <p:xfrm>
          <a:off x="2892828" y="0"/>
          <a:ext cx="9299171" cy="6791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FDB57F32-E2A2-5D46-9185-29FFE8C4B58C}"/>
              </a:ext>
            </a:extLst>
          </p:cNvPr>
          <p:cNvSpPr txBox="1"/>
          <p:nvPr/>
        </p:nvSpPr>
        <p:spPr>
          <a:xfrm>
            <a:off x="4835409" y="4488877"/>
            <a:ext cx="5902036" cy="369332"/>
          </a:xfrm>
          <a:prstGeom prst="rect">
            <a:avLst/>
          </a:prstGeom>
          <a:noFill/>
        </p:spPr>
        <p:txBody>
          <a:bodyPr wrap="square" rtlCol="0">
            <a:spAutoFit/>
          </a:bodyPr>
          <a:lstStyle/>
          <a:p>
            <a:r>
              <a:rPr lang="en-US" dirty="0"/>
              <a:t>Nature &amp; severity of the violation</a:t>
            </a:r>
          </a:p>
        </p:txBody>
      </p:sp>
    </p:spTree>
    <p:extLst>
      <p:ext uri="{BB962C8B-B14F-4D97-AF65-F5344CB8AC3E}">
        <p14:creationId xmlns:p14="http://schemas.microsoft.com/office/powerpoint/2010/main" val="41643791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A9DB0-9198-3F4F-9CCE-B2D4EBC97DCA}"/>
              </a:ext>
            </a:extLst>
          </p:cNvPr>
          <p:cNvSpPr>
            <a:spLocks noGrp="1"/>
          </p:cNvSpPr>
          <p:nvPr>
            <p:ph type="title"/>
          </p:nvPr>
        </p:nvSpPr>
        <p:spPr>
          <a:xfrm>
            <a:off x="574158" y="451884"/>
            <a:ext cx="11147561" cy="1485900"/>
          </a:xfrm>
        </p:spPr>
        <p:txBody>
          <a:bodyPr/>
          <a:lstStyle/>
          <a:p>
            <a:pPr algn="ctr"/>
            <a:r>
              <a:rPr lang="en-US" dirty="0">
                <a:latin typeface="Glober" pitchFamily="2" charset="77"/>
              </a:rPr>
              <a:t>Use of Incarceration in Response to Technical Violations</a:t>
            </a:r>
          </a:p>
        </p:txBody>
      </p:sp>
      <p:sp>
        <p:nvSpPr>
          <p:cNvPr id="3" name="Content Placeholder 2">
            <a:extLst>
              <a:ext uri="{FF2B5EF4-FFF2-40B4-BE49-F238E27FC236}">
                <a16:creationId xmlns:a16="http://schemas.microsoft.com/office/drawing/2014/main" id="{FF4AA377-4929-7C48-B04A-BB9365063F0A}"/>
              </a:ext>
            </a:extLst>
          </p:cNvPr>
          <p:cNvSpPr>
            <a:spLocks noGrp="1"/>
          </p:cNvSpPr>
          <p:nvPr>
            <p:ph idx="1"/>
          </p:nvPr>
        </p:nvSpPr>
        <p:spPr>
          <a:xfrm>
            <a:off x="574158" y="2171700"/>
            <a:ext cx="11296417" cy="4345478"/>
          </a:xfrm>
        </p:spPr>
        <p:txBody>
          <a:bodyPr>
            <a:normAutofit/>
          </a:bodyPr>
          <a:lstStyle/>
          <a:p>
            <a:r>
              <a:rPr lang="en-US" sz="2400" dirty="0">
                <a:latin typeface="Glober" pitchFamily="2" charset="77"/>
              </a:rPr>
              <a:t>Swift and certain imposition of short periods of incarceration may be an effective deterrent in reducing subsequent technical violations (e.g., HOPE) but HOPE researchers question whether it is an optimal or appropriate initial response. </a:t>
            </a:r>
          </a:p>
          <a:p>
            <a:r>
              <a:rPr lang="en-US" altLang="en-US" sz="2400" dirty="0">
                <a:latin typeface="Glober" pitchFamily="2" charset="77"/>
              </a:rPr>
              <a:t>More than a dozen states now authorize swift and certain imposition of short periods of incarceration (typically 2-10 days) as an administrative sanction. </a:t>
            </a:r>
          </a:p>
          <a:p>
            <a:r>
              <a:rPr lang="en-US" sz="2400" dirty="0">
                <a:latin typeface="Glober" pitchFamily="2" charset="77"/>
              </a:rPr>
              <a:t>Several research studies have found that imposing jail in response to technical violations increases the risk of later revocation, re-arrest, and reconviction. </a:t>
            </a:r>
          </a:p>
          <a:p>
            <a:r>
              <a:rPr lang="en-US" altLang="en-US" sz="2400" dirty="0">
                <a:latin typeface="Glober" pitchFamily="2" charset="77"/>
              </a:rPr>
              <a:t>Increasingly, states are enacting restrictions on prison revocation and imposition of jail sentences for technical violations. </a:t>
            </a:r>
          </a:p>
        </p:txBody>
      </p:sp>
    </p:spTree>
    <p:extLst>
      <p:ext uri="{BB962C8B-B14F-4D97-AF65-F5344CB8AC3E}">
        <p14:creationId xmlns:p14="http://schemas.microsoft.com/office/powerpoint/2010/main" val="108663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B18DD81C-DE65-DF4C-BDD0-2DF6E3D65A1C}"/>
              </a:ext>
            </a:extLst>
          </p:cNvPr>
          <p:cNvSpPr txBox="1">
            <a:spLocks/>
          </p:cNvSpPr>
          <p:nvPr/>
        </p:nvSpPr>
        <p:spPr>
          <a:xfrm>
            <a:off x="0" y="200025"/>
            <a:ext cx="5785658" cy="6457951"/>
          </a:xfrm>
          <a:prstGeom prst="rect">
            <a:avLst/>
          </a:prstGeom>
          <a:solidFill>
            <a:srgbClr val="163258"/>
          </a:solidFill>
        </p:spPr>
        <p:txBody>
          <a:bodyPr vert="horz" lIns="91440" tIns="45720" rIns="91440" bIns="45720" rtlCol="0" anchor="ctr">
            <a:normAutofit/>
          </a:bodyPr>
          <a:lstStyle>
            <a:lvl1pPr marL="0" indent="0" algn="l" defTabSz="914400" rtl="0" eaLnBrk="1" latinLnBrk="0" hangingPunct="1">
              <a:lnSpc>
                <a:spcPct val="113000"/>
              </a:lnSpc>
              <a:spcBef>
                <a:spcPts val="0"/>
              </a:spcBef>
              <a:spcAft>
                <a:spcPts val="1500"/>
              </a:spcAft>
              <a:buFont typeface="Franklin Gothic Book" panose="020B0503020102020204" pitchFamily="34" charset="0"/>
              <a:buNone/>
              <a:defRPr sz="160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Franklin Gothic Book" panose="020B0503020102020204" pitchFamily="34" charset="0"/>
              <a:buNone/>
              <a:defRPr sz="1400"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9pPr>
          </a:lstStyle>
          <a:p>
            <a:pPr lvl="1">
              <a:lnSpc>
                <a:spcPct val="80000"/>
              </a:lnSpc>
              <a:defRPr/>
            </a:pPr>
            <a:r>
              <a:rPr lang="en-US" sz="3200" i="0" dirty="0">
                <a:solidFill>
                  <a:schemeClr val="bg1"/>
                </a:solidFill>
                <a:latin typeface="Glober" pitchFamily="2" charset="77"/>
              </a:rPr>
              <a:t>Legal Authority</a:t>
            </a:r>
          </a:p>
          <a:p>
            <a:pPr marL="1485900" lvl="2" indent="-571500">
              <a:lnSpc>
                <a:spcPct val="80000"/>
              </a:lnSpc>
              <a:buFont typeface="Arial" panose="020B0604020202020204" pitchFamily="34" charset="0"/>
              <a:buChar char="•"/>
              <a:defRPr/>
            </a:pPr>
            <a:r>
              <a:rPr lang="en-US" sz="2800" dirty="0">
                <a:solidFill>
                  <a:schemeClr val="bg1"/>
                </a:solidFill>
                <a:latin typeface="Glober" pitchFamily="2" charset="77"/>
              </a:rPr>
              <a:t>Statutory; judicially delegated; separation of powers</a:t>
            </a:r>
          </a:p>
          <a:p>
            <a:pPr lvl="1">
              <a:lnSpc>
                <a:spcPct val="160000"/>
              </a:lnSpc>
              <a:defRPr/>
            </a:pPr>
            <a:r>
              <a:rPr lang="en-US" sz="3200" i="0" dirty="0">
                <a:solidFill>
                  <a:schemeClr val="bg1"/>
                </a:solidFill>
                <a:latin typeface="Glober" pitchFamily="2" charset="77"/>
              </a:rPr>
              <a:t>Federal due process</a:t>
            </a:r>
          </a:p>
          <a:p>
            <a:pPr marL="1485900" lvl="2" indent="-571500">
              <a:lnSpc>
                <a:spcPct val="80000"/>
              </a:lnSpc>
              <a:buFont typeface="Arial" panose="020B0604020202020204" pitchFamily="34" charset="0"/>
              <a:buChar char="•"/>
              <a:defRPr/>
            </a:pPr>
            <a:r>
              <a:rPr lang="en-US" sz="2800" dirty="0">
                <a:solidFill>
                  <a:schemeClr val="bg1"/>
                </a:solidFill>
                <a:latin typeface="Glober" pitchFamily="2" charset="77"/>
              </a:rPr>
              <a:t>Right to notice and hearing (judicial/administrative)</a:t>
            </a:r>
          </a:p>
          <a:p>
            <a:pPr marL="1485900" lvl="2" indent="-571500">
              <a:lnSpc>
                <a:spcPct val="80000"/>
              </a:lnSpc>
              <a:buFont typeface="Arial" panose="020B0604020202020204" pitchFamily="34" charset="0"/>
              <a:buChar char="•"/>
              <a:defRPr/>
            </a:pPr>
            <a:r>
              <a:rPr lang="en-US" sz="2800" dirty="0">
                <a:solidFill>
                  <a:schemeClr val="bg1"/>
                </a:solidFill>
                <a:latin typeface="Glober" pitchFamily="2" charset="77"/>
              </a:rPr>
              <a:t>Two models; waiver of rights</a:t>
            </a:r>
          </a:p>
          <a:p>
            <a:pPr marL="1485900" lvl="2" indent="-571500">
              <a:lnSpc>
                <a:spcPct val="80000"/>
              </a:lnSpc>
              <a:buFont typeface="Arial" panose="020B0604020202020204" pitchFamily="34" charset="0"/>
              <a:buChar char="•"/>
              <a:defRPr/>
            </a:pPr>
            <a:r>
              <a:rPr lang="en-US" sz="2800" dirty="0">
                <a:solidFill>
                  <a:schemeClr val="bg1"/>
                </a:solidFill>
                <a:latin typeface="Glober" pitchFamily="2" charset="77"/>
              </a:rPr>
              <a:t>Review/approval in lieu of hearing</a:t>
            </a:r>
          </a:p>
          <a:p>
            <a:pPr marL="1485900" lvl="2" indent="-571500">
              <a:lnSpc>
                <a:spcPct val="80000"/>
              </a:lnSpc>
              <a:buFont typeface="Arial" panose="020B0604020202020204" pitchFamily="34" charset="0"/>
              <a:buChar char="•"/>
              <a:defRPr/>
            </a:pPr>
            <a:r>
              <a:rPr lang="en-US" sz="2800" dirty="0">
                <a:solidFill>
                  <a:schemeClr val="bg1"/>
                </a:solidFill>
                <a:latin typeface="Glober" pitchFamily="2" charset="77"/>
              </a:rPr>
              <a:t>No automatic right to counsel</a:t>
            </a:r>
          </a:p>
        </p:txBody>
      </p:sp>
      <p:sp>
        <p:nvSpPr>
          <p:cNvPr id="4" name="Title 1">
            <a:extLst>
              <a:ext uri="{FF2B5EF4-FFF2-40B4-BE49-F238E27FC236}">
                <a16:creationId xmlns:a16="http://schemas.microsoft.com/office/drawing/2014/main" id="{A96EC8E7-DFAD-E54E-897D-7861BD6285BD}"/>
              </a:ext>
            </a:extLst>
          </p:cNvPr>
          <p:cNvSpPr>
            <a:spLocks noGrp="1"/>
          </p:cNvSpPr>
          <p:nvPr>
            <p:ph type="title"/>
          </p:nvPr>
        </p:nvSpPr>
        <p:spPr>
          <a:xfrm>
            <a:off x="6256019" y="685802"/>
            <a:ext cx="5780809" cy="5543548"/>
          </a:xfrm>
        </p:spPr>
        <p:txBody>
          <a:bodyPr anchor="ctr"/>
          <a:lstStyle/>
          <a:p>
            <a:r>
              <a:rPr lang="en-US" dirty="0">
                <a:latin typeface="Glober" pitchFamily="2" charset="77"/>
              </a:rPr>
              <a:t>Administrative Sanctions:</a:t>
            </a:r>
            <a:br>
              <a:rPr lang="en-US" dirty="0">
                <a:latin typeface="Glober" pitchFamily="2" charset="77"/>
              </a:rPr>
            </a:br>
            <a:r>
              <a:rPr lang="en-US" dirty="0">
                <a:latin typeface="Glober" pitchFamily="2" charset="77"/>
              </a:rPr>
              <a:t>Legal Authority/Due Process </a:t>
            </a:r>
          </a:p>
        </p:txBody>
      </p:sp>
    </p:spTree>
    <p:extLst>
      <p:ext uri="{BB962C8B-B14F-4D97-AF65-F5344CB8AC3E}">
        <p14:creationId xmlns:p14="http://schemas.microsoft.com/office/powerpoint/2010/main" val="1927729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7B156-CF80-BD47-BCFC-CEFBDB0F803D}"/>
              </a:ext>
            </a:extLst>
          </p:cNvPr>
          <p:cNvSpPr>
            <a:spLocks noGrp="1"/>
          </p:cNvSpPr>
          <p:nvPr>
            <p:ph type="title"/>
          </p:nvPr>
        </p:nvSpPr>
        <p:spPr>
          <a:xfrm>
            <a:off x="1041399" y="436418"/>
            <a:ext cx="6562905" cy="1025685"/>
          </a:xfrm>
        </p:spPr>
        <p:txBody>
          <a:bodyPr>
            <a:normAutofit/>
          </a:bodyPr>
          <a:lstStyle/>
          <a:p>
            <a:r>
              <a:rPr lang="en-US" dirty="0">
                <a:latin typeface="Glober" pitchFamily="2" charset="77"/>
              </a:rPr>
              <a:t>Purposes of Sentencing</a:t>
            </a:r>
          </a:p>
        </p:txBody>
      </p:sp>
      <p:sp>
        <p:nvSpPr>
          <p:cNvPr id="3" name="Content Placeholder 2">
            <a:extLst>
              <a:ext uri="{FF2B5EF4-FFF2-40B4-BE49-F238E27FC236}">
                <a16:creationId xmlns:a16="http://schemas.microsoft.com/office/drawing/2014/main" id="{FCB2C560-ADF4-D04A-9F70-58D4FDFCB848}"/>
              </a:ext>
            </a:extLst>
          </p:cNvPr>
          <p:cNvSpPr>
            <a:spLocks noGrp="1"/>
          </p:cNvSpPr>
          <p:nvPr>
            <p:ph sz="quarter" idx="13"/>
          </p:nvPr>
        </p:nvSpPr>
        <p:spPr>
          <a:xfrm>
            <a:off x="2870211" y="1462103"/>
            <a:ext cx="7422105" cy="4952986"/>
          </a:xfrm>
          <a:ln>
            <a:noFill/>
          </a:ln>
        </p:spPr>
        <p:txBody>
          <a:bodyPr>
            <a:normAutofit fontScale="92500" lnSpcReduction="10000"/>
          </a:bodyPr>
          <a:lstStyle/>
          <a:p>
            <a:r>
              <a:rPr lang="en-US" sz="2400" dirty="0"/>
              <a:t>“</a:t>
            </a:r>
            <a:r>
              <a:rPr lang="en-US" sz="2400" dirty="0">
                <a:latin typeface="Glober Book" pitchFamily="2" charset="77"/>
              </a:rPr>
              <a:t>Just Deserts”: penalty or punishment proportionate to the gravity of the offense,  blameworthiness of the defendant, &amp; harm done to victims; accountability</a:t>
            </a:r>
          </a:p>
          <a:p>
            <a:r>
              <a:rPr lang="en-US" sz="2400" dirty="0">
                <a:latin typeface="Glober Book" pitchFamily="2" charset="77"/>
              </a:rPr>
              <a:t>Public Safety</a:t>
            </a:r>
          </a:p>
          <a:p>
            <a:pPr marL="0" indent="0">
              <a:buNone/>
            </a:pPr>
            <a:endParaRPr lang="en-US" sz="2400" dirty="0">
              <a:latin typeface="Glober Book" pitchFamily="2" charset="77"/>
            </a:endParaRPr>
          </a:p>
          <a:p>
            <a:pPr lvl="1"/>
            <a:r>
              <a:rPr lang="en-US" sz="2400" i="0" dirty="0">
                <a:latin typeface="Glober Book" pitchFamily="2" charset="77"/>
              </a:rPr>
              <a:t>Rehabilitation</a:t>
            </a:r>
          </a:p>
          <a:p>
            <a:pPr lvl="1"/>
            <a:r>
              <a:rPr lang="en-US" sz="2400" i="0" dirty="0">
                <a:latin typeface="Glober Book" pitchFamily="2" charset="77"/>
              </a:rPr>
              <a:t>Specific Deterrence      </a:t>
            </a:r>
          </a:p>
          <a:p>
            <a:pPr lvl="1"/>
            <a:r>
              <a:rPr lang="en-US" sz="2400" i="0" dirty="0">
                <a:latin typeface="Glober Book" pitchFamily="2" charset="77"/>
              </a:rPr>
              <a:t>Incapacitation/Control</a:t>
            </a:r>
          </a:p>
          <a:p>
            <a:pPr lvl="1"/>
            <a:r>
              <a:rPr lang="en-US" sz="2400" i="0" dirty="0">
                <a:solidFill>
                  <a:srgbClr val="EE4720"/>
                </a:solidFill>
                <a:latin typeface="Glober Book" pitchFamily="2" charset="77"/>
              </a:rPr>
              <a:t>Avoiding sanctions that increase the risk of future criminal conduct</a:t>
            </a:r>
          </a:p>
          <a:p>
            <a:pPr lvl="1"/>
            <a:r>
              <a:rPr lang="en-US" sz="2400" i="0" dirty="0">
                <a:latin typeface="Glober Book" pitchFamily="2" charset="77"/>
              </a:rPr>
              <a:t>General Deterrence</a:t>
            </a:r>
          </a:p>
          <a:p>
            <a:pPr marL="530352" lvl="1" indent="0">
              <a:buNone/>
            </a:pPr>
            <a:endParaRPr lang="en-US" sz="2400" i="0" dirty="0">
              <a:latin typeface="Glober Book" pitchFamily="2" charset="77"/>
            </a:endParaRPr>
          </a:p>
          <a:p>
            <a:r>
              <a:rPr lang="en-US" sz="2400" dirty="0">
                <a:latin typeface="Glober Book" pitchFamily="2" charset="77"/>
              </a:rPr>
              <a:t>Victim Protection &amp; Restitution/Community Restoration </a:t>
            </a:r>
          </a:p>
          <a:p>
            <a:endParaRPr lang="en-US" sz="2400" dirty="0"/>
          </a:p>
        </p:txBody>
      </p:sp>
      <p:sp>
        <p:nvSpPr>
          <p:cNvPr id="6" name="TextBox 5">
            <a:extLst>
              <a:ext uri="{FF2B5EF4-FFF2-40B4-BE49-F238E27FC236}">
                <a16:creationId xmlns:a16="http://schemas.microsoft.com/office/drawing/2014/main" id="{EEA4002D-DF81-DE43-98FA-E627BD4B71B8}"/>
              </a:ext>
            </a:extLst>
          </p:cNvPr>
          <p:cNvSpPr txBox="1"/>
          <p:nvPr/>
        </p:nvSpPr>
        <p:spPr>
          <a:xfrm>
            <a:off x="789551" y="3334427"/>
            <a:ext cx="2332508" cy="1569660"/>
          </a:xfrm>
          <a:prstGeom prst="rect">
            <a:avLst/>
          </a:prstGeom>
          <a:noFill/>
        </p:spPr>
        <p:txBody>
          <a:bodyPr wrap="square" rtlCol="0">
            <a:spAutoFit/>
          </a:bodyPr>
          <a:lstStyle/>
          <a:p>
            <a:pPr algn="ctr"/>
            <a:r>
              <a:rPr lang="en-US" sz="2400" i="1" dirty="0">
                <a:latin typeface="Glober Book" pitchFamily="2" charset="77"/>
              </a:rPr>
              <a:t>Risk Management</a:t>
            </a:r>
          </a:p>
          <a:p>
            <a:pPr algn="ctr"/>
            <a:r>
              <a:rPr lang="en-US" sz="2400" i="1" dirty="0">
                <a:latin typeface="Glober Book" pitchFamily="2" charset="77"/>
              </a:rPr>
              <a:t>And</a:t>
            </a:r>
          </a:p>
          <a:p>
            <a:pPr algn="ctr"/>
            <a:r>
              <a:rPr lang="en-US" sz="2400" i="1" dirty="0">
                <a:latin typeface="Glober Book" pitchFamily="2" charset="77"/>
              </a:rPr>
              <a:t>Reduction</a:t>
            </a:r>
            <a:endParaRPr lang="en-US" i="1" dirty="0">
              <a:latin typeface="Glober Book" pitchFamily="2" charset="77"/>
            </a:endParaRPr>
          </a:p>
        </p:txBody>
      </p:sp>
      <p:sp>
        <p:nvSpPr>
          <p:cNvPr id="4" name="Left Brace 3">
            <a:extLst>
              <a:ext uri="{FF2B5EF4-FFF2-40B4-BE49-F238E27FC236}">
                <a16:creationId xmlns:a16="http://schemas.microsoft.com/office/drawing/2014/main" id="{B3781C8D-10DB-FD43-B955-7B46E620ECE6}"/>
              </a:ext>
            </a:extLst>
          </p:cNvPr>
          <p:cNvSpPr/>
          <p:nvPr/>
        </p:nvSpPr>
        <p:spPr>
          <a:xfrm>
            <a:off x="2870211" y="3266590"/>
            <a:ext cx="864589" cy="1705333"/>
          </a:xfrm>
          <a:prstGeom prst="leftBrace">
            <a:avLst/>
          </a:prstGeom>
          <a:ln w="19050">
            <a:solidFill>
              <a:srgbClr val="EE472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22922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A254AB-E0F4-4B45-8F37-C85B2D4A8FC5}"/>
              </a:ext>
            </a:extLst>
          </p:cNvPr>
          <p:cNvSpPr>
            <a:spLocks noGrp="1"/>
          </p:cNvSpPr>
          <p:nvPr>
            <p:ph type="title"/>
          </p:nvPr>
        </p:nvSpPr>
        <p:spPr>
          <a:xfrm>
            <a:off x="1413647" y="680484"/>
            <a:ext cx="9601200" cy="1236034"/>
          </a:xfrm>
        </p:spPr>
        <p:txBody>
          <a:bodyPr>
            <a:normAutofit/>
          </a:bodyPr>
          <a:lstStyle/>
          <a:p>
            <a:pPr algn="ctr"/>
            <a:r>
              <a:rPr lang="en-US" sz="6000" dirty="0">
                <a:latin typeface="Glober" pitchFamily="2" charset="77"/>
              </a:rPr>
              <a:t>Revocation</a:t>
            </a:r>
          </a:p>
        </p:txBody>
      </p:sp>
      <p:sp>
        <p:nvSpPr>
          <p:cNvPr id="6" name="Content Placeholder 5">
            <a:extLst>
              <a:ext uri="{FF2B5EF4-FFF2-40B4-BE49-F238E27FC236}">
                <a16:creationId xmlns:a16="http://schemas.microsoft.com/office/drawing/2014/main" id="{14E29BCB-A44C-6E4E-9DF4-64FB5CB46F37}"/>
              </a:ext>
            </a:extLst>
          </p:cNvPr>
          <p:cNvSpPr>
            <a:spLocks noGrp="1"/>
          </p:cNvSpPr>
          <p:nvPr>
            <p:ph idx="1"/>
          </p:nvPr>
        </p:nvSpPr>
        <p:spPr>
          <a:xfrm>
            <a:off x="956930" y="2171700"/>
            <a:ext cx="10514634" cy="3846715"/>
          </a:xfrm>
        </p:spPr>
        <p:txBody>
          <a:bodyPr>
            <a:normAutofit/>
          </a:bodyPr>
          <a:lstStyle/>
          <a:p>
            <a:pPr marL="0" indent="0">
              <a:buNone/>
            </a:pPr>
            <a:r>
              <a:rPr lang="en-US" sz="3200" dirty="0">
                <a:latin typeface="Glober" pitchFamily="2" charset="77"/>
              </a:rPr>
              <a:t>Revocation is an appropriate response to a technical violation only when multiple appropriate responses to a series of technical violations have proven unsuccessful, or a comprehensive reexamination of risk in light of all available information determines that the person can no longer be safely and effectively supervised in the community. </a:t>
            </a:r>
          </a:p>
          <a:p>
            <a:pPr algn="ctr"/>
            <a:endParaRPr lang="en-US" dirty="0">
              <a:latin typeface="Glober" pitchFamily="2" charset="77"/>
            </a:endParaRPr>
          </a:p>
        </p:txBody>
      </p:sp>
    </p:spTree>
    <p:extLst>
      <p:ext uri="{BB962C8B-B14F-4D97-AF65-F5344CB8AC3E}">
        <p14:creationId xmlns:p14="http://schemas.microsoft.com/office/powerpoint/2010/main" val="20265977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FBCC7C-B64F-9549-A32D-FBF0AD2BEC45}"/>
              </a:ext>
            </a:extLst>
          </p:cNvPr>
          <p:cNvSpPr>
            <a:spLocks noGrp="1"/>
          </p:cNvSpPr>
          <p:nvPr>
            <p:ph type="title"/>
          </p:nvPr>
        </p:nvSpPr>
        <p:spPr>
          <a:xfrm>
            <a:off x="467833" y="1118061"/>
            <a:ext cx="11153359" cy="4335087"/>
          </a:xfrm>
        </p:spPr>
        <p:txBody>
          <a:bodyPr anchor="ctr">
            <a:normAutofit/>
          </a:bodyPr>
          <a:lstStyle/>
          <a:p>
            <a:pPr algn="ctr"/>
            <a:r>
              <a:rPr lang="en-US" sz="4800" dirty="0">
                <a:latin typeface="Glober" pitchFamily="2" charset="77"/>
              </a:rPr>
              <a:t>Application of EBS to Pre-trial Detention and Sentencing Practices Affecting Persons Charged with DUI and DV Offenses &amp; Persons with Mental and/or Substance Use Disorders </a:t>
            </a:r>
          </a:p>
        </p:txBody>
      </p:sp>
    </p:spTree>
    <p:extLst>
      <p:ext uri="{BB962C8B-B14F-4D97-AF65-F5344CB8AC3E}">
        <p14:creationId xmlns:p14="http://schemas.microsoft.com/office/powerpoint/2010/main" val="15189741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B18DD81C-DE65-DF4C-BDD0-2DF6E3D65A1C}"/>
              </a:ext>
            </a:extLst>
          </p:cNvPr>
          <p:cNvSpPr txBox="1">
            <a:spLocks/>
          </p:cNvSpPr>
          <p:nvPr/>
        </p:nvSpPr>
        <p:spPr>
          <a:xfrm>
            <a:off x="-1" y="133004"/>
            <a:ext cx="7247460" cy="6724995"/>
          </a:xfrm>
          <a:prstGeom prst="rect">
            <a:avLst/>
          </a:prstGeom>
          <a:solidFill>
            <a:srgbClr val="163258"/>
          </a:solidFill>
        </p:spPr>
        <p:txBody>
          <a:bodyPr vert="horz" lIns="91440" tIns="45720" rIns="91440" bIns="45720" rtlCol="0" anchor="ctr">
            <a:noAutofit/>
          </a:bodyPr>
          <a:lstStyle>
            <a:lvl1pPr marL="0" indent="0" algn="l" defTabSz="914400" rtl="0" eaLnBrk="1" latinLnBrk="0" hangingPunct="1">
              <a:lnSpc>
                <a:spcPct val="113000"/>
              </a:lnSpc>
              <a:spcBef>
                <a:spcPts val="0"/>
              </a:spcBef>
              <a:spcAft>
                <a:spcPts val="1500"/>
              </a:spcAft>
              <a:buFont typeface="Franklin Gothic Book" panose="020B0503020102020204" pitchFamily="34" charset="0"/>
              <a:buNone/>
              <a:defRPr sz="160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Franklin Gothic Book" panose="020B0503020102020204" pitchFamily="34" charset="0"/>
              <a:buNone/>
              <a:defRPr sz="1400"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9pPr>
          </a:lstStyle>
          <a:p>
            <a:pPr marL="457200" marR="0" lvl="0" indent="-457200" algn="l" defTabSz="914400" rtl="0" eaLnBrk="1" fontAlgn="auto" latinLnBrk="0" hangingPunct="1">
              <a:lnSpc>
                <a:spcPct val="108000"/>
              </a:lnSpc>
              <a:spcBef>
                <a:spcPts val="0"/>
              </a:spcBef>
              <a:spcAft>
                <a:spcPts val="900"/>
              </a:spcAft>
              <a:buClrTx/>
              <a:buSzTx/>
              <a:buFont typeface="+mj-lt"/>
              <a:buAutoNum type="arabicPeriod"/>
              <a:tabLst/>
              <a:defRPr/>
            </a:pPr>
            <a:r>
              <a:rPr lang="en-US" sz="2400" dirty="0">
                <a:solidFill>
                  <a:schemeClr val="bg1"/>
                </a:solidFill>
                <a:latin typeface="Glober" pitchFamily="2" charset="77"/>
              </a:rPr>
              <a:t>Avoid pretrial detention: use PT RA, PT Super., alcohol/drug monitoring, &amp; driving restrictions to reduce risk of non-appearance and/or recidivism.</a:t>
            </a:r>
          </a:p>
          <a:p>
            <a:pPr marL="457200" marR="0" lvl="0" indent="-457200" algn="l" defTabSz="914400" rtl="0" eaLnBrk="1" fontAlgn="auto" latinLnBrk="0" hangingPunct="1">
              <a:lnSpc>
                <a:spcPct val="108000"/>
              </a:lnSpc>
              <a:spcBef>
                <a:spcPts val="0"/>
              </a:spcBef>
              <a:spcAft>
                <a:spcPts val="900"/>
              </a:spcAft>
              <a:buClrTx/>
              <a:buSzTx/>
              <a:buFont typeface="+mj-lt"/>
              <a:buAutoNum type="arabicPeriod"/>
              <a:tabLst/>
              <a:defRPr/>
            </a:pPr>
            <a:r>
              <a:rPr lang="en-US" sz="2400" dirty="0">
                <a:solidFill>
                  <a:schemeClr val="bg1"/>
                </a:solidFill>
                <a:latin typeface="Glober" pitchFamily="2" charset="77"/>
              </a:rPr>
              <a:t>Use ignition interlock devices (IIDs) or 24/7 sobriety programs in lieu of license suspension or revocation and, where indicated, in concert with assessment and treatment.</a:t>
            </a:r>
          </a:p>
          <a:p>
            <a:pPr marL="457200" marR="0" lvl="0" indent="-457200" algn="l" defTabSz="914400" rtl="0" eaLnBrk="1" fontAlgn="auto" latinLnBrk="0" hangingPunct="1">
              <a:lnSpc>
                <a:spcPct val="108000"/>
              </a:lnSpc>
              <a:spcBef>
                <a:spcPts val="0"/>
              </a:spcBef>
              <a:spcAft>
                <a:spcPts val="900"/>
              </a:spcAft>
              <a:buClrTx/>
              <a:buSzTx/>
              <a:buFont typeface="+mj-lt"/>
              <a:buAutoNum type="arabicPeriod"/>
              <a:tabLst/>
              <a:defRPr/>
            </a:pPr>
            <a:r>
              <a:rPr lang="en-US" sz="2400" dirty="0">
                <a:solidFill>
                  <a:schemeClr val="bg1"/>
                </a:solidFill>
                <a:latin typeface="Glober" pitchFamily="2" charset="77"/>
              </a:rPr>
              <a:t>Monitor substance usage through use of drug testing and/or monitoring devices. </a:t>
            </a:r>
          </a:p>
          <a:p>
            <a:pPr marL="457200" marR="0" lvl="0" indent="-457200" algn="l" defTabSz="914400" rtl="0" eaLnBrk="1" fontAlgn="auto" latinLnBrk="0" hangingPunct="1">
              <a:lnSpc>
                <a:spcPct val="108000"/>
              </a:lnSpc>
              <a:spcBef>
                <a:spcPts val="0"/>
              </a:spcBef>
              <a:spcAft>
                <a:spcPts val="900"/>
              </a:spcAft>
              <a:buClrTx/>
              <a:buSzTx/>
              <a:buFont typeface="+mj-lt"/>
              <a:buAutoNum type="arabicPeriod"/>
              <a:tabLst/>
              <a:defRPr/>
            </a:pPr>
            <a:r>
              <a:rPr lang="en-US" sz="2400" dirty="0">
                <a:solidFill>
                  <a:schemeClr val="bg1"/>
                </a:solidFill>
                <a:latin typeface="Glober" pitchFamily="2" charset="77"/>
              </a:rPr>
              <a:t>Enforce compliance through use of incentives &amp; SCF sanctions. </a:t>
            </a:r>
          </a:p>
          <a:p>
            <a:pPr marL="457200" marR="0" lvl="0" indent="-457200" algn="l" defTabSz="914400" rtl="0" eaLnBrk="1" fontAlgn="auto" latinLnBrk="0" hangingPunct="1">
              <a:lnSpc>
                <a:spcPct val="108000"/>
              </a:lnSpc>
              <a:spcBef>
                <a:spcPts val="0"/>
              </a:spcBef>
              <a:spcAft>
                <a:spcPts val="900"/>
              </a:spcAft>
              <a:buClrTx/>
              <a:buSzTx/>
              <a:buFont typeface="+mj-lt"/>
              <a:buAutoNum type="arabicPeriod"/>
              <a:tabLst/>
              <a:defRPr/>
            </a:pPr>
            <a:r>
              <a:rPr lang="en-US" sz="2400" dirty="0">
                <a:solidFill>
                  <a:schemeClr val="bg1"/>
                </a:solidFill>
                <a:latin typeface="Glober" pitchFamily="2" charset="77"/>
              </a:rPr>
              <a:t>Use validated DUI screening and assessment tools, criminogenic RNA instruments, and alcohol, SA, &amp; MH clinical assessment tools to guide supervision and treatment.</a:t>
            </a:r>
          </a:p>
        </p:txBody>
      </p:sp>
      <p:sp>
        <p:nvSpPr>
          <p:cNvPr id="4" name="Title 1">
            <a:extLst>
              <a:ext uri="{FF2B5EF4-FFF2-40B4-BE49-F238E27FC236}">
                <a16:creationId xmlns:a16="http://schemas.microsoft.com/office/drawing/2014/main" id="{A96EC8E7-DFAD-E54E-897D-7861BD6285BD}"/>
              </a:ext>
            </a:extLst>
          </p:cNvPr>
          <p:cNvSpPr>
            <a:spLocks noGrp="1"/>
          </p:cNvSpPr>
          <p:nvPr>
            <p:ph type="title"/>
          </p:nvPr>
        </p:nvSpPr>
        <p:spPr>
          <a:xfrm>
            <a:off x="7247459" y="2242359"/>
            <a:ext cx="4965805" cy="2905296"/>
          </a:xfrm>
        </p:spPr>
        <p:txBody>
          <a:bodyPr anchor="ctr"/>
          <a:lstStyle/>
          <a:p>
            <a:pPr algn="r"/>
            <a:r>
              <a:rPr lang="en-US" sz="4400" dirty="0">
                <a:latin typeface="Glober" pitchFamily="2" charset="77"/>
              </a:rPr>
              <a:t>Persons Charged with DUI Offenses*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96FE20E-F9AA-CB48-A7F0-47AAF34140AA}"/>
                  </a:ext>
                </a:extLst>
              </p:cNvPr>
              <p:cNvSpPr txBox="1"/>
              <p:nvPr/>
            </p:nvSpPr>
            <p:spPr>
              <a:xfrm>
                <a:off x="7549025" y="6232888"/>
                <a:ext cx="4614862" cy="646331"/>
              </a:xfrm>
              <a:prstGeom prst="rect">
                <a:avLst/>
              </a:prstGeom>
              <a:noFill/>
            </p:spPr>
            <p:txBody>
              <a:bodyPr wrap="square" rtlCol="0">
                <a:spAutoFit/>
              </a:bodyPr>
              <a:lstStyle/>
              <a:p>
                <a:pPr lvl="0" algn="r">
                  <a:defRPr/>
                </a:pPr>
                <a:r>
                  <a:rPr kumimoji="0" lang="en-US" sz="1800" u="none" strike="noStrike" kern="1200" cap="none" spc="0" normalizeH="0" baseline="0" noProof="0" dirty="0">
                    <a:ln>
                      <a:noFill/>
                    </a:ln>
                    <a:solidFill>
                      <a:prstClr val="black"/>
                    </a:solidFill>
                    <a:effectLst/>
                    <a:uLnTx/>
                    <a:uFillTx/>
                    <a:latin typeface="Glober" pitchFamily="2" charset="77"/>
                  </a:rPr>
                  <a:t>*focuses </a:t>
                </a:r>
                <a:r>
                  <a:rPr lang="en-US" dirty="0">
                    <a:solidFill>
                      <a:prstClr val="black"/>
                    </a:solidFill>
                    <a:latin typeface="Glober" pitchFamily="2" charset="77"/>
                  </a:rPr>
                  <a:t>on drivers with BAC </a:t>
                </a:r>
                <a14:m>
                  <m:oMath xmlns:m="http://schemas.openxmlformats.org/officeDocument/2006/math">
                    <m:r>
                      <a:rPr lang="en-US" i="1" dirty="0" smtClean="0">
                        <a:solidFill>
                          <a:prstClr val="black"/>
                        </a:solidFill>
                        <a:latin typeface="Cambria Math" panose="02040503050406030204" pitchFamily="18" charset="0"/>
                        <a:ea typeface="Cambria Math" panose="02040503050406030204" pitchFamily="18" charset="0"/>
                      </a:rPr>
                      <m:t>≥</m:t>
                    </m:r>
                  </m:oMath>
                </a14:m>
                <a:r>
                  <a:rPr lang="en-US" dirty="0">
                    <a:solidFill>
                      <a:prstClr val="black"/>
                    </a:solidFill>
                    <a:latin typeface="Glober" pitchFamily="2" charset="77"/>
                  </a:rPr>
                  <a:t> .15 and persons </a:t>
                </a:r>
                <a:r>
                  <a:rPr kumimoji="0" lang="en-US" sz="1800" u="none" strike="noStrike" kern="1200" cap="none" spc="0" normalizeH="0" baseline="0" noProof="0" dirty="0">
                    <a:ln>
                      <a:noFill/>
                    </a:ln>
                    <a:solidFill>
                      <a:prstClr val="black"/>
                    </a:solidFill>
                    <a:effectLst/>
                    <a:uLnTx/>
                    <a:uFillTx/>
                    <a:latin typeface="Glober" pitchFamily="2" charset="77"/>
                  </a:rPr>
                  <a:t>previously convicted of DUI</a:t>
                </a:r>
              </a:p>
            </p:txBody>
          </p:sp>
        </mc:Choice>
        <mc:Fallback xmlns="">
          <p:sp>
            <p:nvSpPr>
              <p:cNvPr id="2" name="TextBox 1">
                <a:extLst>
                  <a:ext uri="{FF2B5EF4-FFF2-40B4-BE49-F238E27FC236}">
                    <a16:creationId xmlns:a16="http://schemas.microsoft.com/office/drawing/2014/main" id="{F96FE20E-F9AA-CB48-A7F0-47AAF34140AA}"/>
                  </a:ext>
                </a:extLst>
              </p:cNvPr>
              <p:cNvSpPr txBox="1">
                <a:spLocks noRot="1" noChangeAspect="1" noMove="1" noResize="1" noEditPoints="1" noAdjustHandles="1" noChangeArrowheads="1" noChangeShapeType="1" noTextEdit="1"/>
              </p:cNvSpPr>
              <p:nvPr/>
            </p:nvSpPr>
            <p:spPr>
              <a:xfrm>
                <a:off x="7549025" y="6232888"/>
                <a:ext cx="4614862" cy="646331"/>
              </a:xfrm>
              <a:prstGeom prst="rect">
                <a:avLst/>
              </a:prstGeom>
              <a:blipFill>
                <a:blip r:embed="rId3"/>
                <a:stretch>
                  <a:fillRect t="-3846" r="-1918" b="-11538"/>
                </a:stretch>
              </a:blipFill>
            </p:spPr>
            <p:txBody>
              <a:bodyPr/>
              <a:lstStyle/>
              <a:p>
                <a:r>
                  <a:rPr lang="en-US">
                    <a:noFill/>
                  </a:rPr>
                  <a:t> </a:t>
                </a:r>
              </a:p>
            </p:txBody>
          </p:sp>
        </mc:Fallback>
      </mc:AlternateContent>
    </p:spTree>
    <p:extLst>
      <p:ext uri="{BB962C8B-B14F-4D97-AF65-F5344CB8AC3E}">
        <p14:creationId xmlns:p14="http://schemas.microsoft.com/office/powerpoint/2010/main" val="35914214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ADD059-1105-8146-89BF-E2A494D4FB95}"/>
              </a:ext>
            </a:extLst>
          </p:cNvPr>
          <p:cNvSpPr>
            <a:spLocks noGrp="1"/>
          </p:cNvSpPr>
          <p:nvPr>
            <p:ph type="title"/>
          </p:nvPr>
        </p:nvSpPr>
        <p:spPr>
          <a:xfrm>
            <a:off x="914399" y="220288"/>
            <a:ext cx="10956175" cy="793865"/>
          </a:xfrm>
        </p:spPr>
        <p:txBody>
          <a:bodyPr>
            <a:normAutofit/>
          </a:bodyPr>
          <a:lstStyle/>
          <a:p>
            <a:pPr algn="ctr"/>
            <a:r>
              <a:rPr lang="en-US" dirty="0">
                <a:latin typeface="Glober" pitchFamily="2" charset="77"/>
              </a:rPr>
              <a:t>Persons Charged with DUI Offenses*</a:t>
            </a:r>
          </a:p>
        </p:txBody>
      </p:sp>
      <p:graphicFrame>
        <p:nvGraphicFramePr>
          <p:cNvPr id="7" name="Content Placeholder 6">
            <a:extLst>
              <a:ext uri="{FF2B5EF4-FFF2-40B4-BE49-F238E27FC236}">
                <a16:creationId xmlns:a16="http://schemas.microsoft.com/office/drawing/2014/main" id="{19171312-4BAA-3E46-A879-28651A2F3B05}"/>
              </a:ext>
            </a:extLst>
          </p:cNvPr>
          <p:cNvGraphicFramePr>
            <a:graphicFrameLocks noGrp="1"/>
          </p:cNvGraphicFramePr>
          <p:nvPr>
            <p:ph sz="quarter" idx="13"/>
            <p:extLst>
              <p:ext uri="{D42A27DB-BD31-4B8C-83A1-F6EECF244321}">
                <p14:modId xmlns:p14="http://schemas.microsoft.com/office/powerpoint/2010/main" val="959224097"/>
              </p:ext>
            </p:extLst>
          </p:nvPr>
        </p:nvGraphicFramePr>
        <p:xfrm>
          <a:off x="1229532" y="660861"/>
          <a:ext cx="10641042" cy="5976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0147592-8B26-7B47-A0F5-5E6E2CB8A5E2}"/>
                  </a:ext>
                </a:extLst>
              </p:cNvPr>
              <p:cNvSpPr txBox="1"/>
              <p:nvPr/>
            </p:nvSpPr>
            <p:spPr>
              <a:xfrm>
                <a:off x="3914078" y="6377158"/>
                <a:ext cx="7956496" cy="369332"/>
              </a:xfrm>
              <a:prstGeom prst="rect">
                <a:avLst/>
              </a:prstGeom>
              <a:noFill/>
            </p:spPr>
            <p:txBody>
              <a:bodyPr wrap="square" rtlCol="0">
                <a:spAutoFit/>
              </a:bodyPr>
              <a:lstStyle/>
              <a:p>
                <a:pPr lvl="0" algn="r">
                  <a:defRPr/>
                </a:pPr>
                <a:r>
                  <a:rPr lang="en-US" dirty="0">
                    <a:solidFill>
                      <a:prstClr val="black"/>
                    </a:solidFill>
                    <a:latin typeface="Glober" pitchFamily="2" charset="77"/>
                  </a:rPr>
                  <a:t>*focuses on drivers with BAC </a:t>
                </a:r>
                <a14:m>
                  <m:oMath xmlns:m="http://schemas.openxmlformats.org/officeDocument/2006/math">
                    <m:r>
                      <a:rPr lang="en-US" i="1" dirty="0" smtClean="0">
                        <a:solidFill>
                          <a:prstClr val="black"/>
                        </a:solidFill>
                        <a:latin typeface="Cambria Math" panose="02040503050406030204" pitchFamily="18" charset="0"/>
                        <a:ea typeface="Cambria Math" panose="02040503050406030204" pitchFamily="18" charset="0"/>
                      </a:rPr>
                      <m:t>≥</m:t>
                    </m:r>
                  </m:oMath>
                </a14:m>
                <a:r>
                  <a:rPr lang="en-US" dirty="0">
                    <a:solidFill>
                      <a:prstClr val="black"/>
                    </a:solidFill>
                    <a:latin typeface="Glober" pitchFamily="2" charset="77"/>
                  </a:rPr>
                  <a:t> .15 and persons previously convicted of DUI</a:t>
                </a:r>
              </a:p>
            </p:txBody>
          </p:sp>
        </mc:Choice>
        <mc:Fallback xmlns="">
          <p:sp>
            <p:nvSpPr>
              <p:cNvPr id="8" name="TextBox 7">
                <a:extLst>
                  <a:ext uri="{FF2B5EF4-FFF2-40B4-BE49-F238E27FC236}">
                    <a16:creationId xmlns:a16="http://schemas.microsoft.com/office/drawing/2014/main" id="{10147592-8B26-7B47-A0F5-5E6E2CB8A5E2}"/>
                  </a:ext>
                </a:extLst>
              </p:cNvPr>
              <p:cNvSpPr txBox="1">
                <a:spLocks noRot="1" noChangeAspect="1" noMove="1" noResize="1" noEditPoints="1" noAdjustHandles="1" noChangeArrowheads="1" noChangeShapeType="1" noTextEdit="1"/>
              </p:cNvSpPr>
              <p:nvPr/>
            </p:nvSpPr>
            <p:spPr>
              <a:xfrm>
                <a:off x="3914078" y="6377158"/>
                <a:ext cx="7956496" cy="369332"/>
              </a:xfrm>
              <a:prstGeom prst="rect">
                <a:avLst/>
              </a:prstGeom>
              <a:blipFill>
                <a:blip r:embed="rId8"/>
                <a:stretch>
                  <a:fillRect t="-3333" r="-478" b="-23333"/>
                </a:stretch>
              </a:blipFill>
            </p:spPr>
            <p:txBody>
              <a:bodyPr/>
              <a:lstStyle/>
              <a:p>
                <a:r>
                  <a:rPr lang="en-US">
                    <a:noFill/>
                  </a:rPr>
                  <a:t> </a:t>
                </a:r>
              </a:p>
            </p:txBody>
          </p:sp>
        </mc:Fallback>
      </mc:AlternateContent>
    </p:spTree>
    <p:extLst>
      <p:ext uri="{BB962C8B-B14F-4D97-AF65-F5344CB8AC3E}">
        <p14:creationId xmlns:p14="http://schemas.microsoft.com/office/powerpoint/2010/main" val="7985844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C1F3AF-2C94-5741-83A7-FA881053ECF1}"/>
              </a:ext>
            </a:extLst>
          </p:cNvPr>
          <p:cNvSpPr>
            <a:spLocks noGrp="1"/>
          </p:cNvSpPr>
          <p:nvPr>
            <p:ph type="title"/>
          </p:nvPr>
        </p:nvSpPr>
        <p:spPr>
          <a:xfrm>
            <a:off x="631767" y="685800"/>
            <a:ext cx="11353907" cy="1176454"/>
          </a:xfrm>
        </p:spPr>
        <p:txBody>
          <a:bodyPr>
            <a:noAutofit/>
          </a:bodyPr>
          <a:lstStyle/>
          <a:p>
            <a:pPr algn="ctr"/>
            <a:r>
              <a:rPr lang="en-US" sz="4000" dirty="0">
                <a:latin typeface="Glober" pitchFamily="2" charset="77"/>
              </a:rPr>
              <a:t>Persons Charged with Domestic Violence Offenses</a:t>
            </a:r>
          </a:p>
        </p:txBody>
      </p:sp>
      <p:sp>
        <p:nvSpPr>
          <p:cNvPr id="6" name="Content Placeholder 5">
            <a:extLst>
              <a:ext uri="{FF2B5EF4-FFF2-40B4-BE49-F238E27FC236}">
                <a16:creationId xmlns:a16="http://schemas.microsoft.com/office/drawing/2014/main" id="{C1D5A69B-1E40-B84F-95D4-62ABE1E99A9E}"/>
              </a:ext>
            </a:extLst>
          </p:cNvPr>
          <p:cNvSpPr>
            <a:spLocks noGrp="1"/>
          </p:cNvSpPr>
          <p:nvPr>
            <p:ph idx="1"/>
          </p:nvPr>
        </p:nvSpPr>
        <p:spPr>
          <a:xfrm>
            <a:off x="631768" y="1728439"/>
            <a:ext cx="8996218" cy="4805365"/>
          </a:xfrm>
        </p:spPr>
        <p:txBody>
          <a:bodyPr>
            <a:normAutofit/>
          </a:bodyPr>
          <a:lstStyle/>
          <a:p>
            <a:pPr marL="457200" indent="-457200">
              <a:buFont typeface="+mj-lt"/>
              <a:buAutoNum type="arabicPeriod"/>
            </a:pPr>
            <a:r>
              <a:rPr lang="en-US" sz="3200" dirty="0">
                <a:latin typeface="Glober" pitchFamily="2" charset="77"/>
              </a:rPr>
              <a:t>Focus on managing risk to the victim’s safety and well-being, especially at the outset.</a:t>
            </a:r>
          </a:p>
          <a:p>
            <a:pPr marL="457200" lvl="0" indent="-457200">
              <a:buFont typeface="+mj-lt"/>
              <a:buAutoNum type="arabicPeriod"/>
            </a:pPr>
            <a:r>
              <a:rPr lang="en-US" sz="3200" dirty="0">
                <a:latin typeface="Glober" pitchFamily="2" charset="77"/>
              </a:rPr>
              <a:t>Use actuarial and clinical screening and assessment tools to assess risk of both repeat domestic violence and general recidivism.</a:t>
            </a:r>
          </a:p>
          <a:p>
            <a:pPr marL="457200" lvl="0" indent="-457200">
              <a:buFont typeface="+mj-lt"/>
              <a:buAutoNum type="arabicPeriod"/>
            </a:pPr>
            <a:r>
              <a:rPr lang="en-US" sz="3200" dirty="0">
                <a:latin typeface="Glober" pitchFamily="2" charset="77"/>
              </a:rPr>
              <a:t>Consider using GPS devices to monitor compliance with no-contact orders for persons who present significant risk to the victim. </a:t>
            </a:r>
          </a:p>
        </p:txBody>
      </p:sp>
      <p:pic>
        <p:nvPicPr>
          <p:cNvPr id="9" name="Picture 8">
            <a:extLst>
              <a:ext uri="{FF2B5EF4-FFF2-40B4-BE49-F238E27FC236}">
                <a16:creationId xmlns:a16="http://schemas.microsoft.com/office/drawing/2014/main" id="{F5643E6B-5634-4341-A33A-10D2CC8A3854}"/>
              </a:ext>
            </a:extLst>
          </p:cNvPr>
          <p:cNvPicPr>
            <a:picLocks noChangeAspect="1"/>
          </p:cNvPicPr>
          <p:nvPr/>
        </p:nvPicPr>
        <p:blipFill>
          <a:blip r:embed="rId3">
            <a:duotone>
              <a:prstClr val="black"/>
              <a:srgbClr val="163258">
                <a:tint val="45000"/>
                <a:satMod val="400000"/>
              </a:srgbClr>
            </a:duotone>
          </a:blip>
          <a:stretch>
            <a:fillRect/>
          </a:stretch>
        </p:blipFill>
        <p:spPr>
          <a:xfrm>
            <a:off x="9627985" y="4374342"/>
            <a:ext cx="2159462" cy="2159462"/>
          </a:xfrm>
          <a:prstGeom prst="rect">
            <a:avLst/>
          </a:prstGeom>
        </p:spPr>
      </p:pic>
    </p:spTree>
    <p:extLst>
      <p:ext uri="{BB962C8B-B14F-4D97-AF65-F5344CB8AC3E}">
        <p14:creationId xmlns:p14="http://schemas.microsoft.com/office/powerpoint/2010/main" val="16822828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EDC52D1-EF9B-9E43-ABF7-639680E4EEE3}"/>
              </a:ext>
            </a:extLst>
          </p:cNvPr>
          <p:cNvSpPr>
            <a:spLocks noGrp="1"/>
          </p:cNvSpPr>
          <p:nvPr>
            <p:ph type="title"/>
          </p:nvPr>
        </p:nvSpPr>
        <p:spPr>
          <a:xfrm>
            <a:off x="560351" y="536945"/>
            <a:ext cx="11227096" cy="1131848"/>
          </a:xfrm>
        </p:spPr>
        <p:txBody>
          <a:bodyPr>
            <a:normAutofit/>
          </a:bodyPr>
          <a:lstStyle/>
          <a:p>
            <a:pPr algn="ctr"/>
            <a:r>
              <a:rPr lang="en-US" sz="4000" dirty="0">
                <a:latin typeface="Glober" pitchFamily="2" charset="77"/>
              </a:rPr>
              <a:t>Persons Charged with Domestic Violence Offenses</a:t>
            </a:r>
          </a:p>
        </p:txBody>
      </p:sp>
      <p:sp>
        <p:nvSpPr>
          <p:cNvPr id="9" name="Text Placeholder 3">
            <a:extLst>
              <a:ext uri="{FF2B5EF4-FFF2-40B4-BE49-F238E27FC236}">
                <a16:creationId xmlns:a16="http://schemas.microsoft.com/office/drawing/2014/main" id="{93E3BA60-E82D-3B42-B5D3-B52ACD51C440}"/>
              </a:ext>
            </a:extLst>
          </p:cNvPr>
          <p:cNvSpPr>
            <a:spLocks noGrp="1"/>
          </p:cNvSpPr>
          <p:nvPr>
            <p:ph type="body" sz="half" idx="2"/>
          </p:nvPr>
        </p:nvSpPr>
        <p:spPr>
          <a:xfrm>
            <a:off x="723898" y="1996069"/>
            <a:ext cx="8652857" cy="4537735"/>
          </a:xfrm>
        </p:spPr>
        <p:txBody>
          <a:bodyPr>
            <a:noAutofit/>
          </a:bodyPr>
          <a:lstStyle/>
          <a:p>
            <a:pPr marL="457200" indent="-457200">
              <a:buFont typeface="+mj-lt"/>
              <a:buAutoNum type="arabicPeriod" startAt="4"/>
            </a:pPr>
            <a:r>
              <a:rPr lang="en-US" sz="3200" dirty="0">
                <a:latin typeface="Glober" pitchFamily="2" charset="77"/>
              </a:rPr>
              <a:t>Consider using specialized probation supervision units providing enhanced contacts, follow-up on violations, and appropriate treatment for higher risk persons. </a:t>
            </a:r>
          </a:p>
          <a:p>
            <a:pPr marL="457200" indent="-457200">
              <a:buFont typeface="+mj-lt"/>
              <a:buAutoNum type="arabicPeriod" startAt="4"/>
            </a:pPr>
            <a:r>
              <a:rPr lang="en-US" sz="3200" dirty="0">
                <a:latin typeface="Glober" pitchFamily="2" charset="77"/>
              </a:rPr>
              <a:t>Do not place low-risk persons convicted of domestic violence on low-risk probation supervision caseloads at the outset. </a:t>
            </a:r>
          </a:p>
          <a:p>
            <a:endParaRPr lang="en-US" sz="2800" dirty="0">
              <a:latin typeface="Glober" pitchFamily="2" charset="77"/>
            </a:endParaRPr>
          </a:p>
        </p:txBody>
      </p:sp>
      <p:pic>
        <p:nvPicPr>
          <p:cNvPr id="20" name="Picture 19">
            <a:extLst>
              <a:ext uri="{FF2B5EF4-FFF2-40B4-BE49-F238E27FC236}">
                <a16:creationId xmlns:a16="http://schemas.microsoft.com/office/drawing/2014/main" id="{51B69F3B-F164-F541-8038-C932233B71E4}"/>
              </a:ext>
            </a:extLst>
          </p:cNvPr>
          <p:cNvPicPr>
            <a:picLocks noChangeAspect="1"/>
          </p:cNvPicPr>
          <p:nvPr/>
        </p:nvPicPr>
        <p:blipFill>
          <a:blip r:embed="rId3">
            <a:duotone>
              <a:prstClr val="black"/>
              <a:srgbClr val="163258">
                <a:tint val="45000"/>
                <a:satMod val="400000"/>
              </a:srgbClr>
            </a:duotone>
          </a:blip>
          <a:stretch>
            <a:fillRect/>
          </a:stretch>
        </p:blipFill>
        <p:spPr>
          <a:xfrm>
            <a:off x="9627985" y="4374342"/>
            <a:ext cx="2159462" cy="2159462"/>
          </a:xfrm>
          <a:prstGeom prst="rect">
            <a:avLst/>
          </a:prstGeom>
        </p:spPr>
      </p:pic>
    </p:spTree>
    <p:extLst>
      <p:ext uri="{BB962C8B-B14F-4D97-AF65-F5344CB8AC3E}">
        <p14:creationId xmlns:p14="http://schemas.microsoft.com/office/powerpoint/2010/main" val="31309087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EDC52D1-EF9B-9E43-ABF7-639680E4EEE3}"/>
              </a:ext>
            </a:extLst>
          </p:cNvPr>
          <p:cNvSpPr>
            <a:spLocks noGrp="1"/>
          </p:cNvSpPr>
          <p:nvPr>
            <p:ph type="title"/>
          </p:nvPr>
        </p:nvSpPr>
        <p:spPr>
          <a:xfrm>
            <a:off x="723899" y="685801"/>
            <a:ext cx="10572458" cy="1087243"/>
          </a:xfrm>
        </p:spPr>
        <p:txBody>
          <a:bodyPr>
            <a:noAutofit/>
          </a:bodyPr>
          <a:lstStyle/>
          <a:p>
            <a:pPr algn="ctr"/>
            <a:r>
              <a:rPr lang="en-US" sz="4000" dirty="0">
                <a:latin typeface="Glober" pitchFamily="2" charset="77"/>
              </a:rPr>
              <a:t>Persons Charged with Domestic Violence Offenses</a:t>
            </a:r>
          </a:p>
        </p:txBody>
      </p:sp>
      <p:sp>
        <p:nvSpPr>
          <p:cNvPr id="5" name="Text Placeholder 3">
            <a:extLst>
              <a:ext uri="{FF2B5EF4-FFF2-40B4-BE49-F238E27FC236}">
                <a16:creationId xmlns:a16="http://schemas.microsoft.com/office/drawing/2014/main" id="{12BE448B-BE79-6B47-86C9-359A861C1652}"/>
              </a:ext>
            </a:extLst>
          </p:cNvPr>
          <p:cNvSpPr>
            <a:spLocks noGrp="1"/>
          </p:cNvSpPr>
          <p:nvPr>
            <p:ph type="body" sz="half" idx="2"/>
          </p:nvPr>
        </p:nvSpPr>
        <p:spPr>
          <a:xfrm>
            <a:off x="723898" y="2040673"/>
            <a:ext cx="8652857" cy="4493131"/>
          </a:xfrm>
        </p:spPr>
        <p:txBody>
          <a:bodyPr>
            <a:normAutofit/>
          </a:bodyPr>
          <a:lstStyle/>
          <a:p>
            <a:pPr marL="457200" lvl="0" indent="-457200">
              <a:buFont typeface="+mj-lt"/>
              <a:buAutoNum type="arabicPeriod" startAt="6"/>
            </a:pPr>
            <a:r>
              <a:rPr lang="en-US" sz="2800" dirty="0">
                <a:latin typeface="Glober" pitchFamily="2" charset="77"/>
              </a:rPr>
              <a:t>Be aware that most research has found no solid empirical evidence for the effectiveness of any of the traditionally popular batterer intervention programs</a:t>
            </a:r>
          </a:p>
          <a:p>
            <a:pPr marL="457200" lvl="0" indent="-457200">
              <a:buFont typeface="+mj-lt"/>
              <a:buAutoNum type="arabicPeriod" startAt="6"/>
            </a:pPr>
            <a:r>
              <a:rPr lang="en-US" sz="2800" dirty="0">
                <a:latin typeface="Glober" pitchFamily="2" charset="77"/>
              </a:rPr>
              <a:t>Consider using treatment programs that have shown more success in changing behaviors of persons convicted of domestic violence offenses.</a:t>
            </a:r>
          </a:p>
          <a:p>
            <a:pPr marL="457200" lvl="0" indent="-457200">
              <a:buFont typeface="+mj-lt"/>
              <a:buAutoNum type="arabicPeriod" startAt="6"/>
            </a:pPr>
            <a:r>
              <a:rPr lang="en-US" sz="2800" dirty="0">
                <a:latin typeface="Glober" pitchFamily="2" charset="77"/>
              </a:rPr>
              <a:t>Consider establishing a domestic violence docket within a coordinated community response. </a:t>
            </a:r>
          </a:p>
        </p:txBody>
      </p:sp>
      <p:pic>
        <p:nvPicPr>
          <p:cNvPr id="6" name="Picture 5">
            <a:extLst>
              <a:ext uri="{FF2B5EF4-FFF2-40B4-BE49-F238E27FC236}">
                <a16:creationId xmlns:a16="http://schemas.microsoft.com/office/drawing/2014/main" id="{E8A711C7-3AB0-8C46-89DF-BD8DD6B16AB4}"/>
              </a:ext>
            </a:extLst>
          </p:cNvPr>
          <p:cNvPicPr>
            <a:picLocks noChangeAspect="1"/>
          </p:cNvPicPr>
          <p:nvPr/>
        </p:nvPicPr>
        <p:blipFill>
          <a:blip r:embed="rId3">
            <a:duotone>
              <a:prstClr val="black"/>
              <a:srgbClr val="163258">
                <a:tint val="45000"/>
                <a:satMod val="400000"/>
              </a:srgbClr>
            </a:duotone>
          </a:blip>
          <a:stretch>
            <a:fillRect/>
          </a:stretch>
        </p:blipFill>
        <p:spPr>
          <a:xfrm>
            <a:off x="9627985" y="4374342"/>
            <a:ext cx="2159462" cy="2159462"/>
          </a:xfrm>
          <a:prstGeom prst="rect">
            <a:avLst/>
          </a:prstGeom>
        </p:spPr>
      </p:pic>
    </p:spTree>
    <p:extLst>
      <p:ext uri="{BB962C8B-B14F-4D97-AF65-F5344CB8AC3E}">
        <p14:creationId xmlns:p14="http://schemas.microsoft.com/office/powerpoint/2010/main" val="27325805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8ACE8A-8FD0-274A-9949-A80CA6F392CD}"/>
              </a:ext>
            </a:extLst>
          </p:cNvPr>
          <p:cNvSpPr>
            <a:spLocks noGrp="1"/>
          </p:cNvSpPr>
          <p:nvPr>
            <p:ph type="title"/>
          </p:nvPr>
        </p:nvSpPr>
        <p:spPr>
          <a:xfrm>
            <a:off x="1084521" y="354332"/>
            <a:ext cx="10913516" cy="880109"/>
          </a:xfrm>
        </p:spPr>
        <p:txBody>
          <a:bodyPr>
            <a:normAutofit fontScale="90000"/>
          </a:bodyPr>
          <a:lstStyle/>
          <a:p>
            <a:pPr algn="ctr"/>
            <a:r>
              <a:rPr lang="en-US" dirty="0">
                <a:latin typeface="Glober" pitchFamily="2" charset="77"/>
              </a:rPr>
              <a:t>Persons with Substance Use Disorder (SUD) </a:t>
            </a:r>
            <a:br>
              <a:rPr lang="en-US" dirty="0">
                <a:latin typeface="Glober" pitchFamily="2" charset="77"/>
              </a:rPr>
            </a:br>
            <a:endParaRPr lang="en-US" dirty="0">
              <a:latin typeface="Glober" pitchFamily="2" charset="77"/>
            </a:endParaRPr>
          </a:p>
        </p:txBody>
      </p:sp>
      <p:sp>
        <p:nvSpPr>
          <p:cNvPr id="6" name="Content Placeholder 5">
            <a:extLst>
              <a:ext uri="{FF2B5EF4-FFF2-40B4-BE49-F238E27FC236}">
                <a16:creationId xmlns:a16="http://schemas.microsoft.com/office/drawing/2014/main" id="{3C7E1492-A15B-304C-9531-03C77B7A0EE7}"/>
              </a:ext>
            </a:extLst>
          </p:cNvPr>
          <p:cNvSpPr>
            <a:spLocks noGrp="1"/>
          </p:cNvSpPr>
          <p:nvPr>
            <p:ph sz="half" idx="1"/>
          </p:nvPr>
        </p:nvSpPr>
        <p:spPr>
          <a:xfrm>
            <a:off x="1084521" y="1234441"/>
            <a:ext cx="9222567" cy="5323522"/>
          </a:xfrm>
        </p:spPr>
        <p:txBody>
          <a:bodyPr>
            <a:noAutofit/>
          </a:bodyPr>
          <a:lstStyle/>
          <a:p>
            <a:pPr marL="457200" indent="-457200">
              <a:buFont typeface="+mj-lt"/>
              <a:buAutoNum type="arabicPeriod"/>
            </a:pPr>
            <a:r>
              <a:rPr lang="en-US" sz="2800" dirty="0">
                <a:latin typeface="Glober" pitchFamily="2" charset="77"/>
              </a:rPr>
              <a:t>Conduct RNR and clinical assessments to determine effective supervision and treatment.</a:t>
            </a:r>
          </a:p>
          <a:p>
            <a:pPr marL="457200" indent="-457200">
              <a:buFont typeface="+mj-lt"/>
              <a:buAutoNum type="arabicPeriod"/>
            </a:pPr>
            <a:r>
              <a:rPr lang="en-US" sz="2800" dirty="0">
                <a:latin typeface="Glober" pitchFamily="2" charset="77"/>
              </a:rPr>
              <a:t>Base interventions on criminogenic risk and level of SUD:</a:t>
            </a:r>
          </a:p>
          <a:p>
            <a:pPr lvl="1"/>
            <a:r>
              <a:rPr lang="en-US" sz="2800" i="0" dirty="0">
                <a:latin typeface="Glober" pitchFamily="2" charset="77"/>
              </a:rPr>
              <a:t>High Risk: Intensive supervision, CBT, strict monitoring, reinforcement of compliant behavior, use of swift/certain sanctions, and treatment proportionate to level of SUD</a:t>
            </a:r>
          </a:p>
          <a:p>
            <a:pPr lvl="1"/>
            <a:r>
              <a:rPr lang="en-US" sz="2800" i="0" dirty="0">
                <a:latin typeface="Glober" pitchFamily="2" charset="77"/>
              </a:rPr>
              <a:t>Low Risk: Little to no supervision and treatment proportionate to level of SUD. </a:t>
            </a:r>
          </a:p>
        </p:txBody>
      </p:sp>
      <p:pic>
        <p:nvPicPr>
          <p:cNvPr id="7" name="Content Placeholder 7">
            <a:extLst>
              <a:ext uri="{FF2B5EF4-FFF2-40B4-BE49-F238E27FC236}">
                <a16:creationId xmlns:a16="http://schemas.microsoft.com/office/drawing/2014/main" id="{1139D424-4E13-464E-8844-01AC6B25BC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73097" y="4937760"/>
            <a:ext cx="1920240" cy="1920240"/>
          </a:xfrm>
          <a:prstGeom prst="rect">
            <a:avLst/>
          </a:prstGeom>
        </p:spPr>
      </p:pic>
    </p:spTree>
    <p:extLst>
      <p:ext uri="{BB962C8B-B14F-4D97-AF65-F5344CB8AC3E}">
        <p14:creationId xmlns:p14="http://schemas.microsoft.com/office/powerpoint/2010/main" val="4153239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8ACE8A-8FD0-274A-9949-A80CA6F392CD}"/>
              </a:ext>
            </a:extLst>
          </p:cNvPr>
          <p:cNvSpPr>
            <a:spLocks noGrp="1"/>
          </p:cNvSpPr>
          <p:nvPr>
            <p:ph type="title"/>
          </p:nvPr>
        </p:nvSpPr>
        <p:spPr>
          <a:xfrm>
            <a:off x="1248521" y="170647"/>
            <a:ext cx="9601200" cy="864523"/>
          </a:xfrm>
        </p:spPr>
        <p:txBody>
          <a:bodyPr>
            <a:normAutofit fontScale="90000"/>
          </a:bodyPr>
          <a:lstStyle/>
          <a:p>
            <a:pPr algn="ctr"/>
            <a:r>
              <a:rPr lang="en-US" dirty="0">
                <a:latin typeface="Glober" pitchFamily="2" charset="77"/>
              </a:rPr>
              <a:t>Persons with SUD </a:t>
            </a:r>
            <a:br>
              <a:rPr lang="en-US" dirty="0">
                <a:latin typeface="Glober" pitchFamily="2" charset="77"/>
              </a:rPr>
            </a:br>
            <a:endParaRPr lang="en-US" dirty="0">
              <a:latin typeface="Glober" pitchFamily="2" charset="77"/>
            </a:endParaRPr>
          </a:p>
        </p:txBody>
      </p:sp>
      <p:sp>
        <p:nvSpPr>
          <p:cNvPr id="6" name="Content Placeholder 5">
            <a:extLst>
              <a:ext uri="{FF2B5EF4-FFF2-40B4-BE49-F238E27FC236}">
                <a16:creationId xmlns:a16="http://schemas.microsoft.com/office/drawing/2014/main" id="{3C7E1492-A15B-304C-9531-03C77B7A0EE7}"/>
              </a:ext>
            </a:extLst>
          </p:cNvPr>
          <p:cNvSpPr>
            <a:spLocks noGrp="1"/>
          </p:cNvSpPr>
          <p:nvPr>
            <p:ph sz="half" idx="1"/>
          </p:nvPr>
        </p:nvSpPr>
        <p:spPr>
          <a:xfrm>
            <a:off x="1248521" y="1035170"/>
            <a:ext cx="9838579" cy="5641675"/>
          </a:xfrm>
        </p:spPr>
        <p:txBody>
          <a:bodyPr>
            <a:normAutofit/>
          </a:bodyPr>
          <a:lstStyle/>
          <a:p>
            <a:pPr marL="514350" indent="-514350">
              <a:buFont typeface="+mj-lt"/>
              <a:buAutoNum type="arabicPeriod" startAt="3"/>
            </a:pPr>
            <a:r>
              <a:rPr lang="en-US" sz="3200" dirty="0">
                <a:latin typeface="Glober" pitchFamily="2" charset="77"/>
              </a:rPr>
              <a:t>Include medication assisted treatment (MAT) in opioid use disorder (OUD) interventions:</a:t>
            </a:r>
          </a:p>
          <a:p>
            <a:pPr lvl="1"/>
            <a:r>
              <a:rPr lang="en-US" sz="3200" i="0" dirty="0">
                <a:latin typeface="Glober" pitchFamily="2" charset="77"/>
              </a:rPr>
              <a:t>Methadone or buprenorphine to address short-term withdrawal issues,</a:t>
            </a:r>
          </a:p>
          <a:p>
            <a:pPr lvl="1"/>
            <a:r>
              <a:rPr lang="en-US" sz="3200" i="0" dirty="0">
                <a:latin typeface="Glober" pitchFamily="2" charset="77"/>
              </a:rPr>
              <a:t>Naltrexone to block opioid/alcohol cravings and</a:t>
            </a:r>
          </a:p>
          <a:p>
            <a:pPr lvl="1"/>
            <a:r>
              <a:rPr lang="en-US" sz="3200" i="0" dirty="0">
                <a:latin typeface="Glober" pitchFamily="2" charset="77"/>
              </a:rPr>
              <a:t>Naloxone (Narcan) to administer when an opioid overdose is suspected.</a:t>
            </a:r>
          </a:p>
          <a:p>
            <a:pPr marL="514350" indent="-514350">
              <a:buFont typeface="+mj-lt"/>
              <a:buAutoNum type="arabicPeriod" startAt="4"/>
            </a:pPr>
            <a:r>
              <a:rPr lang="en-US" sz="3200" dirty="0">
                <a:latin typeface="Glober" pitchFamily="2" charset="77"/>
              </a:rPr>
              <a:t>Consider whether co-occurring and other needs also require attention. </a:t>
            </a:r>
          </a:p>
        </p:txBody>
      </p:sp>
      <p:pic>
        <p:nvPicPr>
          <p:cNvPr id="7" name="Content Placeholder 7">
            <a:extLst>
              <a:ext uri="{FF2B5EF4-FFF2-40B4-BE49-F238E27FC236}">
                <a16:creationId xmlns:a16="http://schemas.microsoft.com/office/drawing/2014/main" id="{8D48CA96-D32C-FD45-A48E-2276CE5F62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73097" y="4937760"/>
            <a:ext cx="1920240" cy="1920240"/>
          </a:xfrm>
          <a:prstGeom prst="rect">
            <a:avLst/>
          </a:prstGeom>
        </p:spPr>
      </p:pic>
    </p:spTree>
    <p:extLst>
      <p:ext uri="{BB962C8B-B14F-4D97-AF65-F5344CB8AC3E}">
        <p14:creationId xmlns:p14="http://schemas.microsoft.com/office/powerpoint/2010/main" val="31276506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8ACE8A-8FD0-274A-9949-A80CA6F392CD}"/>
              </a:ext>
            </a:extLst>
          </p:cNvPr>
          <p:cNvSpPr>
            <a:spLocks noGrp="1"/>
          </p:cNvSpPr>
          <p:nvPr>
            <p:ph type="title"/>
          </p:nvPr>
        </p:nvSpPr>
        <p:spPr>
          <a:xfrm>
            <a:off x="1104901" y="237953"/>
            <a:ext cx="9468196" cy="729441"/>
          </a:xfrm>
        </p:spPr>
        <p:txBody>
          <a:bodyPr>
            <a:normAutofit fontScale="90000"/>
          </a:bodyPr>
          <a:lstStyle/>
          <a:p>
            <a:pPr algn="ctr"/>
            <a:r>
              <a:rPr lang="en-US" dirty="0">
                <a:latin typeface="Glober" pitchFamily="2" charset="77"/>
              </a:rPr>
              <a:t>Persons with SUD </a:t>
            </a:r>
            <a:br>
              <a:rPr lang="en-US" dirty="0">
                <a:latin typeface="Glober" pitchFamily="2" charset="77"/>
              </a:rPr>
            </a:br>
            <a:endParaRPr lang="en-US" sz="3200" dirty="0">
              <a:latin typeface="Glober" pitchFamily="2" charset="77"/>
            </a:endParaRPr>
          </a:p>
        </p:txBody>
      </p:sp>
      <p:sp>
        <p:nvSpPr>
          <p:cNvPr id="6" name="Content Placeholder 5">
            <a:extLst>
              <a:ext uri="{FF2B5EF4-FFF2-40B4-BE49-F238E27FC236}">
                <a16:creationId xmlns:a16="http://schemas.microsoft.com/office/drawing/2014/main" id="{3C7E1492-A15B-304C-9531-03C77B7A0EE7}"/>
              </a:ext>
            </a:extLst>
          </p:cNvPr>
          <p:cNvSpPr>
            <a:spLocks noGrp="1"/>
          </p:cNvSpPr>
          <p:nvPr>
            <p:ph sz="half" idx="1"/>
          </p:nvPr>
        </p:nvSpPr>
        <p:spPr>
          <a:xfrm>
            <a:off x="1104901" y="967394"/>
            <a:ext cx="10036232" cy="5651615"/>
          </a:xfrm>
        </p:spPr>
        <p:txBody>
          <a:bodyPr>
            <a:noAutofit/>
          </a:bodyPr>
          <a:lstStyle/>
          <a:p>
            <a:pPr marL="514350" indent="-514350">
              <a:buFont typeface="+mj-lt"/>
              <a:buAutoNum type="arabicPeriod" startAt="5"/>
            </a:pPr>
            <a:r>
              <a:rPr lang="en-US" sz="3200" dirty="0">
                <a:latin typeface="Glober" pitchFamily="2" charset="77"/>
              </a:rPr>
              <a:t>Use drug court for high risk persons with moderate to severe SUD.</a:t>
            </a:r>
          </a:p>
          <a:p>
            <a:pPr marL="514350" indent="-514350">
              <a:buFont typeface="+mj-lt"/>
              <a:buAutoNum type="arabicPeriod" startAt="5"/>
            </a:pPr>
            <a:r>
              <a:rPr lang="en-US" sz="3200" dirty="0">
                <a:latin typeface="Glober" pitchFamily="2" charset="77"/>
              </a:rPr>
              <a:t>Include random, unpredictable, and frequent drug testing in supervision.</a:t>
            </a:r>
          </a:p>
          <a:p>
            <a:pPr marL="514350" indent="-514350">
              <a:buFont typeface="+mj-lt"/>
              <a:buAutoNum type="arabicPeriod" startAt="5"/>
            </a:pPr>
            <a:r>
              <a:rPr lang="en-US" sz="3200" dirty="0">
                <a:latin typeface="Glober" pitchFamily="2" charset="77"/>
              </a:rPr>
              <a:t>Consider level of SUD when addressing noncompliance:</a:t>
            </a:r>
          </a:p>
          <a:p>
            <a:pPr lvl="1"/>
            <a:r>
              <a:rPr lang="en-US" sz="3200" i="0" dirty="0">
                <a:latin typeface="Glober" pitchFamily="2" charset="77"/>
              </a:rPr>
              <a:t>For moderate to severe SUD, compliance with treatment is proximal goal; abstention is distal goal</a:t>
            </a:r>
          </a:p>
          <a:p>
            <a:pPr lvl="1"/>
            <a:r>
              <a:rPr lang="en-US" sz="3200" i="0" dirty="0">
                <a:latin typeface="Glober" pitchFamily="2" charset="77"/>
              </a:rPr>
              <a:t>For mild SUD, both compliance and abstention are proximal goals.</a:t>
            </a:r>
          </a:p>
          <a:p>
            <a:pPr>
              <a:buFont typeface="Arial" panose="020B0604020202020204" pitchFamily="34" charset="0"/>
              <a:buChar char="•"/>
            </a:pPr>
            <a:endParaRPr lang="en-US" sz="3200" dirty="0">
              <a:latin typeface="Glober" pitchFamily="2" charset="77"/>
            </a:endParaRPr>
          </a:p>
        </p:txBody>
      </p:sp>
      <p:pic>
        <p:nvPicPr>
          <p:cNvPr id="7" name="Content Placeholder 7">
            <a:extLst>
              <a:ext uri="{FF2B5EF4-FFF2-40B4-BE49-F238E27FC236}">
                <a16:creationId xmlns:a16="http://schemas.microsoft.com/office/drawing/2014/main" id="{2AD34367-3F4F-1440-8FAB-52889B1B50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73097" y="4937760"/>
            <a:ext cx="1920240" cy="1920240"/>
          </a:xfrm>
          <a:prstGeom prst="rect">
            <a:avLst/>
          </a:prstGeom>
        </p:spPr>
      </p:pic>
    </p:spTree>
    <p:extLst>
      <p:ext uri="{BB962C8B-B14F-4D97-AF65-F5344CB8AC3E}">
        <p14:creationId xmlns:p14="http://schemas.microsoft.com/office/powerpoint/2010/main" val="3048809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7B156-CF80-BD47-BCFC-CEFBDB0F803D}"/>
              </a:ext>
            </a:extLst>
          </p:cNvPr>
          <p:cNvSpPr>
            <a:spLocks noGrp="1"/>
          </p:cNvSpPr>
          <p:nvPr>
            <p:ph type="title"/>
          </p:nvPr>
        </p:nvSpPr>
        <p:spPr>
          <a:xfrm>
            <a:off x="7383662" y="639704"/>
            <a:ext cx="4168258" cy="5577840"/>
          </a:xfrm>
        </p:spPr>
        <p:txBody>
          <a:bodyPr anchor="ctr">
            <a:normAutofit/>
          </a:bodyPr>
          <a:lstStyle/>
          <a:p>
            <a:pPr algn="ctr"/>
            <a:r>
              <a:rPr lang="en-US" sz="5400" dirty="0">
                <a:solidFill>
                  <a:schemeClr val="bg1"/>
                </a:solidFill>
                <a:latin typeface="Glober" pitchFamily="2" charset="77"/>
              </a:rPr>
              <a:t>Principles of </a:t>
            </a:r>
            <a:br>
              <a:rPr lang="en-US" sz="5400" dirty="0">
                <a:solidFill>
                  <a:schemeClr val="bg1"/>
                </a:solidFill>
                <a:latin typeface="Glober" pitchFamily="2" charset="77"/>
              </a:rPr>
            </a:br>
            <a:r>
              <a:rPr lang="en-US" sz="5400" dirty="0">
                <a:solidFill>
                  <a:schemeClr val="bg1"/>
                </a:solidFill>
                <a:latin typeface="Glober" pitchFamily="2" charset="77"/>
              </a:rPr>
              <a:t>Evidence-Based Practice</a:t>
            </a:r>
            <a:br>
              <a:rPr lang="en-US" sz="5400" dirty="0">
                <a:solidFill>
                  <a:schemeClr val="bg1"/>
                </a:solidFill>
                <a:latin typeface="Glober" pitchFamily="2" charset="77"/>
              </a:rPr>
            </a:br>
            <a:r>
              <a:rPr lang="en-US" sz="5400" dirty="0">
                <a:solidFill>
                  <a:schemeClr val="bg1"/>
                </a:solidFill>
                <a:latin typeface="Glober" pitchFamily="2" charset="77"/>
              </a:rPr>
              <a:t>(EBP)</a:t>
            </a:r>
          </a:p>
        </p:txBody>
      </p:sp>
      <p:graphicFrame>
        <p:nvGraphicFramePr>
          <p:cNvPr id="4" name="Content Placeholder 3">
            <a:extLst>
              <a:ext uri="{FF2B5EF4-FFF2-40B4-BE49-F238E27FC236}">
                <a16:creationId xmlns:a16="http://schemas.microsoft.com/office/drawing/2014/main" id="{EF476383-5B21-814C-A706-591EFD9995CE}"/>
              </a:ext>
            </a:extLst>
          </p:cNvPr>
          <p:cNvGraphicFramePr>
            <a:graphicFrameLocks noGrp="1"/>
          </p:cNvGraphicFramePr>
          <p:nvPr>
            <p:ph sz="quarter" idx="13"/>
            <p:extLst>
              <p:ext uri="{D42A27DB-BD31-4B8C-83A1-F6EECF244321}">
                <p14:modId xmlns:p14="http://schemas.microsoft.com/office/powerpoint/2010/main" val="1574705033"/>
              </p:ext>
            </p:extLst>
          </p:nvPr>
        </p:nvGraphicFramePr>
        <p:xfrm>
          <a:off x="128588" y="100013"/>
          <a:ext cx="7255073" cy="6572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213449"/>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B18DD81C-DE65-DF4C-BDD0-2DF6E3D65A1C}"/>
              </a:ext>
            </a:extLst>
          </p:cNvPr>
          <p:cNvSpPr txBox="1">
            <a:spLocks/>
          </p:cNvSpPr>
          <p:nvPr/>
        </p:nvSpPr>
        <p:spPr>
          <a:xfrm>
            <a:off x="0" y="200025"/>
            <a:ext cx="6866626" cy="6457951"/>
          </a:xfrm>
          <a:prstGeom prst="rect">
            <a:avLst/>
          </a:prstGeom>
          <a:solidFill>
            <a:srgbClr val="163258"/>
          </a:solidFill>
        </p:spPr>
        <p:txBody>
          <a:bodyPr vert="horz" lIns="91440" tIns="45720" rIns="91440" bIns="45720" rtlCol="0" anchor="ctr">
            <a:normAutofit/>
          </a:bodyPr>
          <a:lstStyle>
            <a:lvl1pPr marL="0" indent="0" algn="l" defTabSz="914400" rtl="0" eaLnBrk="1" latinLnBrk="0" hangingPunct="1">
              <a:lnSpc>
                <a:spcPct val="113000"/>
              </a:lnSpc>
              <a:spcBef>
                <a:spcPts val="0"/>
              </a:spcBef>
              <a:spcAft>
                <a:spcPts val="1500"/>
              </a:spcAft>
              <a:buFont typeface="Franklin Gothic Book" panose="020B0503020102020204" pitchFamily="34" charset="0"/>
              <a:buNone/>
              <a:defRPr sz="160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Franklin Gothic Book" panose="020B0503020102020204" pitchFamily="34" charset="0"/>
              <a:buNone/>
              <a:defRPr sz="1400"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9pPr>
          </a:lstStyle>
          <a:p>
            <a:pPr marL="457200" lvl="0" indent="-457200">
              <a:buFont typeface="+mj-lt"/>
              <a:buAutoNum type="arabicPeriod"/>
            </a:pPr>
            <a:r>
              <a:rPr lang="en-US" sz="2400" dirty="0">
                <a:solidFill>
                  <a:schemeClr val="bg1"/>
                </a:solidFill>
                <a:latin typeface="Glober" pitchFamily="2" charset="77"/>
              </a:rPr>
              <a:t>Use validated pretrial risk assessment and mental/substance use disorder screening tools to assess pretrial risk.</a:t>
            </a:r>
          </a:p>
          <a:p>
            <a:pPr marL="457200" lvl="0" indent="-457200">
              <a:buFont typeface="+mj-lt"/>
              <a:buAutoNum type="arabicPeriod"/>
            </a:pPr>
            <a:r>
              <a:rPr lang="en-US" sz="2400" dirty="0">
                <a:solidFill>
                  <a:schemeClr val="bg1"/>
                </a:solidFill>
                <a:latin typeface="Glober" pitchFamily="2" charset="77"/>
              </a:rPr>
              <a:t>Ensure pretrial diversion includes an effective mental health services component.</a:t>
            </a:r>
          </a:p>
          <a:p>
            <a:pPr marL="457200" lvl="0" indent="-457200">
              <a:buFont typeface="+mj-lt"/>
              <a:buAutoNum type="arabicPeriod"/>
            </a:pPr>
            <a:r>
              <a:rPr lang="en-US" sz="2400" dirty="0">
                <a:solidFill>
                  <a:schemeClr val="bg1"/>
                </a:solidFill>
                <a:latin typeface="Glober" pitchFamily="2" charset="77"/>
              </a:rPr>
              <a:t>Create effective mental health diversion programs by adopting early screening and assessment and making referrals to effective, low-demand, recovery-based services. </a:t>
            </a:r>
          </a:p>
          <a:p>
            <a:pPr marL="457200" lvl="0" indent="-457200">
              <a:buFont typeface="+mj-lt"/>
              <a:buAutoNum type="arabicPeriod"/>
            </a:pPr>
            <a:r>
              <a:rPr lang="en-US" sz="2400" dirty="0">
                <a:solidFill>
                  <a:schemeClr val="bg1"/>
                </a:solidFill>
                <a:latin typeface="Glober" pitchFamily="2" charset="77"/>
              </a:rPr>
              <a:t>Establish relationships with behavioral health treatment providers in the community; establish engaging, firm, and fair relationships with persons with MD in the courtroom.</a:t>
            </a:r>
          </a:p>
        </p:txBody>
      </p:sp>
      <p:sp>
        <p:nvSpPr>
          <p:cNvPr id="4" name="Title 1">
            <a:extLst>
              <a:ext uri="{FF2B5EF4-FFF2-40B4-BE49-F238E27FC236}">
                <a16:creationId xmlns:a16="http://schemas.microsoft.com/office/drawing/2014/main" id="{A96EC8E7-DFAD-E54E-897D-7861BD6285BD}"/>
              </a:ext>
            </a:extLst>
          </p:cNvPr>
          <p:cNvSpPr>
            <a:spLocks noGrp="1"/>
          </p:cNvSpPr>
          <p:nvPr>
            <p:ph type="title"/>
          </p:nvPr>
        </p:nvSpPr>
        <p:spPr>
          <a:xfrm>
            <a:off x="7332452" y="685802"/>
            <a:ext cx="4554748" cy="5543548"/>
          </a:xfrm>
        </p:spPr>
        <p:txBody>
          <a:bodyPr anchor="ctr"/>
          <a:lstStyle/>
          <a:p>
            <a:r>
              <a:rPr lang="en-US" sz="6600" dirty="0">
                <a:latin typeface="Glober" pitchFamily="2" charset="77"/>
              </a:rPr>
              <a:t>Persons with Mental Disorder (MD)</a:t>
            </a:r>
            <a:br>
              <a:rPr lang="en-US" sz="6600" dirty="0">
                <a:latin typeface="Glober" pitchFamily="2" charset="77"/>
              </a:rPr>
            </a:br>
            <a:endParaRPr lang="en-US" sz="6600" dirty="0">
              <a:latin typeface="Glober" pitchFamily="2" charset="77"/>
            </a:endParaRPr>
          </a:p>
        </p:txBody>
      </p:sp>
    </p:spTree>
    <p:extLst>
      <p:ext uri="{BB962C8B-B14F-4D97-AF65-F5344CB8AC3E}">
        <p14:creationId xmlns:p14="http://schemas.microsoft.com/office/powerpoint/2010/main" val="23707424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A6600C-AC20-BE4F-8A12-B986D49DCBE1}"/>
              </a:ext>
            </a:extLst>
          </p:cNvPr>
          <p:cNvSpPr>
            <a:spLocks noGrp="1"/>
          </p:cNvSpPr>
          <p:nvPr>
            <p:ph type="title"/>
          </p:nvPr>
        </p:nvSpPr>
        <p:spPr>
          <a:xfrm>
            <a:off x="2582768" y="256040"/>
            <a:ext cx="6745856" cy="880441"/>
          </a:xfrm>
        </p:spPr>
        <p:txBody>
          <a:bodyPr>
            <a:normAutofit fontScale="90000"/>
          </a:bodyPr>
          <a:lstStyle/>
          <a:p>
            <a:pPr algn="ctr"/>
            <a:r>
              <a:rPr lang="en-US" dirty="0">
                <a:latin typeface="Glober" pitchFamily="2" charset="77"/>
              </a:rPr>
              <a:t>Persons with MD</a:t>
            </a:r>
            <a:br>
              <a:rPr lang="en-US" dirty="0">
                <a:latin typeface="Glober" pitchFamily="2" charset="77"/>
              </a:rPr>
            </a:br>
            <a:endParaRPr lang="en-US" sz="3600" dirty="0">
              <a:latin typeface="Glober" pitchFamily="2" charset="77"/>
            </a:endParaRPr>
          </a:p>
        </p:txBody>
      </p:sp>
      <p:sp>
        <p:nvSpPr>
          <p:cNvPr id="10" name="Content Placeholder 9">
            <a:extLst>
              <a:ext uri="{FF2B5EF4-FFF2-40B4-BE49-F238E27FC236}">
                <a16:creationId xmlns:a16="http://schemas.microsoft.com/office/drawing/2014/main" id="{0B5575D2-7FC8-E140-834B-6ADA8D809006}"/>
              </a:ext>
            </a:extLst>
          </p:cNvPr>
          <p:cNvSpPr>
            <a:spLocks noGrp="1"/>
          </p:cNvSpPr>
          <p:nvPr>
            <p:ph idx="1"/>
          </p:nvPr>
        </p:nvSpPr>
        <p:spPr>
          <a:xfrm>
            <a:off x="1090145" y="1466491"/>
            <a:ext cx="8702247" cy="5020573"/>
          </a:xfrm>
        </p:spPr>
        <p:txBody>
          <a:bodyPr>
            <a:normAutofit/>
          </a:bodyPr>
          <a:lstStyle/>
          <a:p>
            <a:pPr marL="457200" lvl="0" indent="-457200">
              <a:buFont typeface="+mj-lt"/>
              <a:buAutoNum type="arabicPeriod" startAt="5"/>
            </a:pPr>
            <a:r>
              <a:rPr lang="en-US" sz="3200" dirty="0">
                <a:latin typeface="Glober" pitchFamily="2" charset="77"/>
              </a:rPr>
              <a:t>Use risk/needs assessment and psychosocial screening and assessment, and focus supervision and treatment on recidivism reduction and recovery.</a:t>
            </a:r>
          </a:p>
          <a:p>
            <a:pPr marL="457200" indent="-457200">
              <a:buFont typeface="+mj-lt"/>
              <a:buAutoNum type="arabicPeriod" startAt="5"/>
            </a:pPr>
            <a:r>
              <a:rPr lang="en-US" sz="3200" dirty="0">
                <a:latin typeface="Glober" pitchFamily="2" charset="77"/>
              </a:rPr>
              <a:t>Increase intensity of supervision and integration of probation and mental health services as criminal risk and functional impairment increase; avoid threats and sanctions as they increase the risk of recidivism.</a:t>
            </a:r>
          </a:p>
          <a:p>
            <a:pPr marL="0" lvl="0" indent="0">
              <a:buNone/>
            </a:pPr>
            <a:endParaRPr lang="en-US" sz="2400" dirty="0">
              <a:latin typeface="Glober" pitchFamily="2" charset="77"/>
            </a:endParaRPr>
          </a:p>
        </p:txBody>
      </p:sp>
      <p:pic>
        <p:nvPicPr>
          <p:cNvPr id="4" name="Graphic 3">
            <a:extLst>
              <a:ext uri="{FF2B5EF4-FFF2-40B4-BE49-F238E27FC236}">
                <a16:creationId xmlns:a16="http://schemas.microsoft.com/office/drawing/2014/main" id="{6FA9D7F0-081E-5743-9342-C60F3942DE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92392" y="4305991"/>
            <a:ext cx="2319251" cy="2319251"/>
          </a:xfrm>
          <a:prstGeom prst="rect">
            <a:avLst/>
          </a:prstGeom>
        </p:spPr>
      </p:pic>
    </p:spTree>
    <p:extLst>
      <p:ext uri="{BB962C8B-B14F-4D97-AF65-F5344CB8AC3E}">
        <p14:creationId xmlns:p14="http://schemas.microsoft.com/office/powerpoint/2010/main" val="17847827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A6600C-AC20-BE4F-8A12-B986D49DCBE1}"/>
              </a:ext>
            </a:extLst>
          </p:cNvPr>
          <p:cNvSpPr>
            <a:spLocks noGrp="1"/>
          </p:cNvSpPr>
          <p:nvPr>
            <p:ph type="title"/>
          </p:nvPr>
        </p:nvSpPr>
        <p:spPr>
          <a:xfrm>
            <a:off x="3423748" y="231098"/>
            <a:ext cx="5344503" cy="880441"/>
          </a:xfrm>
        </p:spPr>
        <p:txBody>
          <a:bodyPr>
            <a:normAutofit fontScale="90000"/>
          </a:bodyPr>
          <a:lstStyle/>
          <a:p>
            <a:pPr algn="ctr"/>
            <a:r>
              <a:rPr lang="en-US" dirty="0">
                <a:latin typeface="Glober" pitchFamily="2" charset="77"/>
              </a:rPr>
              <a:t>Persons with MD</a:t>
            </a:r>
            <a:br>
              <a:rPr lang="en-US" dirty="0">
                <a:latin typeface="Glober" pitchFamily="2" charset="77"/>
              </a:rPr>
            </a:br>
            <a:endParaRPr lang="en-US" sz="3600" dirty="0">
              <a:latin typeface="Glober" pitchFamily="2" charset="77"/>
            </a:endParaRPr>
          </a:p>
        </p:txBody>
      </p:sp>
      <p:sp>
        <p:nvSpPr>
          <p:cNvPr id="10" name="Content Placeholder 9">
            <a:extLst>
              <a:ext uri="{FF2B5EF4-FFF2-40B4-BE49-F238E27FC236}">
                <a16:creationId xmlns:a16="http://schemas.microsoft.com/office/drawing/2014/main" id="{0B5575D2-7FC8-E140-834B-6ADA8D809006}"/>
              </a:ext>
            </a:extLst>
          </p:cNvPr>
          <p:cNvSpPr>
            <a:spLocks noGrp="1"/>
          </p:cNvSpPr>
          <p:nvPr>
            <p:ph idx="1"/>
          </p:nvPr>
        </p:nvSpPr>
        <p:spPr>
          <a:xfrm>
            <a:off x="935665" y="1259457"/>
            <a:ext cx="10058400" cy="5598543"/>
          </a:xfrm>
        </p:spPr>
        <p:txBody>
          <a:bodyPr>
            <a:normAutofit/>
          </a:bodyPr>
          <a:lstStyle/>
          <a:p>
            <a:pPr marL="514350" lvl="0" indent="-514350">
              <a:buFont typeface="+mj-lt"/>
              <a:buAutoNum type="arabicPeriod" startAt="7"/>
            </a:pPr>
            <a:r>
              <a:rPr lang="en-US" sz="3200" dirty="0">
                <a:latin typeface="Glober" pitchFamily="2" charset="77"/>
              </a:rPr>
              <a:t>Use promising and evidence-based clinical practices:</a:t>
            </a:r>
          </a:p>
          <a:p>
            <a:pPr lvl="1"/>
            <a:r>
              <a:rPr lang="en-US" sz="3200" i="0" dirty="0">
                <a:latin typeface="Glober" pitchFamily="2" charset="77"/>
              </a:rPr>
              <a:t>Assertive Community Treatment</a:t>
            </a:r>
          </a:p>
          <a:p>
            <a:pPr lvl="1"/>
            <a:r>
              <a:rPr lang="en-US" sz="3200" i="0" dirty="0">
                <a:latin typeface="Glober" pitchFamily="2" charset="77"/>
              </a:rPr>
              <a:t>Illness self-management and recovery</a:t>
            </a:r>
          </a:p>
          <a:p>
            <a:pPr lvl="1"/>
            <a:r>
              <a:rPr lang="en-US" sz="3200" i="0" dirty="0">
                <a:latin typeface="Glober" pitchFamily="2" charset="77"/>
              </a:rPr>
              <a:t>Supported employment &amp; housing</a:t>
            </a:r>
          </a:p>
          <a:p>
            <a:pPr lvl="1"/>
            <a:r>
              <a:rPr lang="en-US" sz="3200" i="0" dirty="0">
                <a:latin typeface="Glober" pitchFamily="2" charset="77"/>
              </a:rPr>
              <a:t>Medications</a:t>
            </a:r>
          </a:p>
          <a:p>
            <a:pPr lvl="1"/>
            <a:r>
              <a:rPr lang="en-US" sz="3200" i="0" dirty="0">
                <a:latin typeface="Glober" pitchFamily="2" charset="77"/>
              </a:rPr>
              <a:t>Family psychoeducation</a:t>
            </a:r>
          </a:p>
          <a:p>
            <a:pPr lvl="1"/>
            <a:r>
              <a:rPr lang="en-US" sz="3200" i="0" dirty="0">
                <a:latin typeface="Glober" pitchFamily="2" charset="77"/>
              </a:rPr>
              <a:t>Integrations of families, peers, &amp; pro-social individuals into treatment</a:t>
            </a:r>
          </a:p>
          <a:p>
            <a:pPr lvl="1"/>
            <a:r>
              <a:rPr lang="en-US" sz="3200" i="0" dirty="0">
                <a:latin typeface="Glober" pitchFamily="2" charset="77"/>
              </a:rPr>
              <a:t>Motivation to remain in the community</a:t>
            </a:r>
          </a:p>
          <a:p>
            <a:pPr lvl="1"/>
            <a:r>
              <a:rPr lang="en-US" sz="3200" i="0" dirty="0">
                <a:latin typeface="Glober" pitchFamily="2" charset="77"/>
              </a:rPr>
              <a:t>Trauma-informed care</a:t>
            </a:r>
          </a:p>
          <a:p>
            <a:pPr marL="0" lvl="0" indent="0">
              <a:buNone/>
            </a:pPr>
            <a:endParaRPr lang="en-US" sz="2400" dirty="0">
              <a:latin typeface="Glober" pitchFamily="2" charset="77"/>
            </a:endParaRPr>
          </a:p>
        </p:txBody>
      </p:sp>
      <p:pic>
        <p:nvPicPr>
          <p:cNvPr id="4" name="Graphic 3">
            <a:extLst>
              <a:ext uri="{FF2B5EF4-FFF2-40B4-BE49-F238E27FC236}">
                <a16:creationId xmlns:a16="http://schemas.microsoft.com/office/drawing/2014/main" id="{6FA9D7F0-081E-5743-9342-C60F3942DE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92392" y="4305991"/>
            <a:ext cx="2319251" cy="2319251"/>
          </a:xfrm>
          <a:prstGeom prst="rect">
            <a:avLst/>
          </a:prstGeom>
        </p:spPr>
      </p:pic>
    </p:spTree>
    <p:extLst>
      <p:ext uri="{BB962C8B-B14F-4D97-AF65-F5344CB8AC3E}">
        <p14:creationId xmlns:p14="http://schemas.microsoft.com/office/powerpoint/2010/main" val="33921764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A6600C-AC20-BE4F-8A12-B986D49DCBE1}"/>
              </a:ext>
            </a:extLst>
          </p:cNvPr>
          <p:cNvSpPr>
            <a:spLocks noGrp="1"/>
          </p:cNvSpPr>
          <p:nvPr>
            <p:ph type="title"/>
          </p:nvPr>
        </p:nvSpPr>
        <p:spPr>
          <a:xfrm>
            <a:off x="1113584" y="551144"/>
            <a:ext cx="9859215" cy="811830"/>
          </a:xfrm>
        </p:spPr>
        <p:txBody>
          <a:bodyPr>
            <a:normAutofit fontScale="90000"/>
          </a:bodyPr>
          <a:lstStyle/>
          <a:p>
            <a:pPr algn="ctr"/>
            <a:r>
              <a:rPr lang="en-US" dirty="0">
                <a:latin typeface="Glober" pitchFamily="2" charset="77"/>
              </a:rPr>
              <a:t>Persons with MD</a:t>
            </a:r>
            <a:br>
              <a:rPr lang="en-US" dirty="0">
                <a:latin typeface="Glober" pitchFamily="2" charset="77"/>
              </a:rPr>
            </a:br>
            <a:endParaRPr lang="en-US" sz="3600" dirty="0">
              <a:latin typeface="Glober" pitchFamily="2" charset="77"/>
            </a:endParaRPr>
          </a:p>
        </p:txBody>
      </p:sp>
      <p:sp>
        <p:nvSpPr>
          <p:cNvPr id="10" name="Content Placeholder 9">
            <a:extLst>
              <a:ext uri="{FF2B5EF4-FFF2-40B4-BE49-F238E27FC236}">
                <a16:creationId xmlns:a16="http://schemas.microsoft.com/office/drawing/2014/main" id="{0B5575D2-7FC8-E140-834B-6ADA8D809006}"/>
              </a:ext>
            </a:extLst>
          </p:cNvPr>
          <p:cNvSpPr>
            <a:spLocks noGrp="1"/>
          </p:cNvSpPr>
          <p:nvPr>
            <p:ph idx="1"/>
          </p:nvPr>
        </p:nvSpPr>
        <p:spPr>
          <a:xfrm>
            <a:off x="1113584" y="1722474"/>
            <a:ext cx="9859215" cy="4954029"/>
          </a:xfrm>
        </p:spPr>
        <p:txBody>
          <a:bodyPr>
            <a:normAutofit/>
          </a:bodyPr>
          <a:lstStyle/>
          <a:p>
            <a:pPr marL="457200" lvl="0" indent="-457200">
              <a:buFont typeface="+mj-lt"/>
              <a:buAutoNum type="arabicPeriod" startAt="8"/>
            </a:pPr>
            <a:r>
              <a:rPr lang="en-US" sz="3200" dirty="0">
                <a:latin typeface="Glober" pitchFamily="2" charset="77"/>
              </a:rPr>
              <a:t>When available, refer to well-run mental health courts which reduce recidivism.</a:t>
            </a:r>
          </a:p>
          <a:p>
            <a:pPr marL="457200" lvl="0" indent="-457200">
              <a:buFont typeface="+mj-lt"/>
              <a:buAutoNum type="arabicPeriod" startAt="8"/>
            </a:pPr>
            <a:r>
              <a:rPr lang="en-US" sz="3200" dirty="0">
                <a:latin typeface="Glober" pitchFamily="2" charset="77"/>
              </a:rPr>
              <a:t>Recognize that supervision and treatment of persons with co-occurring disorders is particularly challenging as the treatment modalities are different for each disorder.  </a:t>
            </a:r>
          </a:p>
        </p:txBody>
      </p:sp>
      <p:pic>
        <p:nvPicPr>
          <p:cNvPr id="4" name="Graphic 3">
            <a:extLst>
              <a:ext uri="{FF2B5EF4-FFF2-40B4-BE49-F238E27FC236}">
                <a16:creationId xmlns:a16="http://schemas.microsoft.com/office/drawing/2014/main" id="{6FA9D7F0-081E-5743-9342-C60F3942DE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98646" y="4201793"/>
            <a:ext cx="2312997" cy="2423450"/>
          </a:xfrm>
          <a:prstGeom prst="rect">
            <a:avLst/>
          </a:prstGeom>
        </p:spPr>
      </p:pic>
    </p:spTree>
    <p:extLst>
      <p:ext uri="{BB962C8B-B14F-4D97-AF65-F5344CB8AC3E}">
        <p14:creationId xmlns:p14="http://schemas.microsoft.com/office/powerpoint/2010/main" val="15736488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B18DD81C-DE65-DF4C-BDD0-2DF6E3D65A1C}"/>
              </a:ext>
            </a:extLst>
          </p:cNvPr>
          <p:cNvSpPr txBox="1">
            <a:spLocks/>
          </p:cNvSpPr>
          <p:nvPr/>
        </p:nvSpPr>
        <p:spPr>
          <a:xfrm>
            <a:off x="0" y="200025"/>
            <a:ext cx="5143501" cy="6457951"/>
          </a:xfrm>
          <a:prstGeom prst="rect">
            <a:avLst/>
          </a:prstGeom>
          <a:solidFill>
            <a:schemeClr val="bg1">
              <a:lumMod val="85000"/>
              <a:alpha val="70000"/>
            </a:schemeClr>
          </a:solidFill>
        </p:spPr>
        <p:txBody>
          <a:bodyPr vert="horz" lIns="91440" tIns="45720" rIns="91440" bIns="45720" rtlCol="0" anchor="ctr">
            <a:normAutofit/>
          </a:bodyPr>
          <a:lstStyle>
            <a:lvl1pPr marL="0" indent="0" algn="l" defTabSz="914400" rtl="0" eaLnBrk="1" latinLnBrk="0" hangingPunct="1">
              <a:lnSpc>
                <a:spcPct val="113000"/>
              </a:lnSpc>
              <a:spcBef>
                <a:spcPts val="0"/>
              </a:spcBef>
              <a:spcAft>
                <a:spcPts val="1500"/>
              </a:spcAft>
              <a:buFont typeface="Franklin Gothic Book" panose="020B0503020102020204" pitchFamily="34" charset="0"/>
              <a:buNone/>
              <a:defRPr sz="160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Franklin Gothic Book" panose="020B0503020102020204" pitchFamily="34" charset="0"/>
              <a:buNone/>
              <a:defRPr sz="1400"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9pPr>
          </a:lstStyle>
          <a:p>
            <a:pPr lvl="1">
              <a:lnSpc>
                <a:spcPct val="80000"/>
              </a:lnSpc>
              <a:defRPr/>
            </a:pPr>
            <a:r>
              <a:rPr lang="en-US" sz="3600" i="0" dirty="0">
                <a:latin typeface="Glober" pitchFamily="2" charset="77"/>
              </a:rPr>
              <a:t>Please visit the Courts &amp; Jails Resource Center for more information:</a:t>
            </a:r>
          </a:p>
          <a:p>
            <a:pPr lvl="1">
              <a:lnSpc>
                <a:spcPct val="80000"/>
              </a:lnSpc>
              <a:defRPr/>
            </a:pPr>
            <a:r>
              <a:rPr lang="en-US" sz="2400" i="0" dirty="0">
                <a:latin typeface="Glober" pitchFamily="2" charset="77"/>
                <a:hlinkClick r:id="rId3"/>
              </a:rPr>
              <a:t>https://www.ncsc.org/Topics/Criminal/Courts-and-Jails/Safety-and-Justice-Challenge.aspx</a:t>
            </a:r>
            <a:r>
              <a:rPr lang="en-US" sz="2400" i="0" dirty="0">
                <a:latin typeface="Glober" pitchFamily="2" charset="77"/>
              </a:rPr>
              <a:t> </a:t>
            </a:r>
          </a:p>
        </p:txBody>
      </p:sp>
      <p:pic>
        <p:nvPicPr>
          <p:cNvPr id="3" name="Picture 2">
            <a:extLst>
              <a:ext uri="{FF2B5EF4-FFF2-40B4-BE49-F238E27FC236}">
                <a16:creationId xmlns:a16="http://schemas.microsoft.com/office/drawing/2014/main" id="{28F95B3A-2D93-8B4C-833B-A163AFAE08D4}"/>
              </a:ext>
            </a:extLst>
          </p:cNvPr>
          <p:cNvPicPr>
            <a:picLocks noChangeAspect="1"/>
          </p:cNvPicPr>
          <p:nvPr/>
        </p:nvPicPr>
        <p:blipFill>
          <a:blip r:embed="rId4"/>
          <a:stretch>
            <a:fillRect/>
          </a:stretch>
        </p:blipFill>
        <p:spPr>
          <a:xfrm>
            <a:off x="5709358" y="2266950"/>
            <a:ext cx="5880100" cy="2324100"/>
          </a:xfrm>
          <a:prstGeom prst="rect">
            <a:avLst/>
          </a:prstGeom>
        </p:spPr>
      </p:pic>
    </p:spTree>
    <p:extLst>
      <p:ext uri="{BB962C8B-B14F-4D97-AF65-F5344CB8AC3E}">
        <p14:creationId xmlns:p14="http://schemas.microsoft.com/office/powerpoint/2010/main" val="759973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D6E2E-B14D-D441-9FA3-A265D65AEE4C}"/>
              </a:ext>
            </a:extLst>
          </p:cNvPr>
          <p:cNvSpPr>
            <a:spLocks noGrp="1"/>
          </p:cNvSpPr>
          <p:nvPr>
            <p:ph type="title"/>
          </p:nvPr>
        </p:nvSpPr>
        <p:spPr>
          <a:xfrm>
            <a:off x="5857875" y="685801"/>
            <a:ext cx="6072282" cy="2228850"/>
          </a:xfrm>
        </p:spPr>
        <p:txBody>
          <a:bodyPr vert="horz" lIns="91440" tIns="45720" rIns="91440" bIns="45720" rtlCol="0" anchor="t">
            <a:normAutofit fontScale="90000"/>
          </a:bodyPr>
          <a:lstStyle/>
          <a:p>
            <a:pPr algn="ctr">
              <a:lnSpc>
                <a:spcPct val="150000"/>
              </a:lnSpc>
            </a:pPr>
            <a:r>
              <a:rPr lang="en-US" sz="5400" dirty="0">
                <a:latin typeface="Glober" pitchFamily="2" charset="77"/>
              </a:rPr>
              <a:t>Risk Principle</a:t>
            </a:r>
            <a:br>
              <a:rPr lang="en-US" sz="5400" dirty="0">
                <a:latin typeface="Glober" pitchFamily="2" charset="77"/>
              </a:rPr>
            </a:br>
            <a:r>
              <a:rPr lang="en-US" sz="5400" dirty="0">
                <a:latin typeface="Glober" pitchFamily="2" charset="77"/>
              </a:rPr>
              <a:t>- Who -</a:t>
            </a:r>
          </a:p>
        </p:txBody>
      </p:sp>
      <p:pic>
        <p:nvPicPr>
          <p:cNvPr id="9" name="Content Placeholder 5">
            <a:extLst>
              <a:ext uri="{FF2B5EF4-FFF2-40B4-BE49-F238E27FC236}">
                <a16:creationId xmlns:a16="http://schemas.microsoft.com/office/drawing/2014/main" id="{7D752AF0-03C8-2748-8F42-9CC78E42BCAD}"/>
              </a:ext>
            </a:extLst>
          </p:cNvPr>
          <p:cNvPicPr>
            <a:picLocks noGrp="1" noChangeAspect="1"/>
          </p:cNvPicPr>
          <p:nvPr>
            <p:ph idx="1"/>
          </p:nvPr>
        </p:nvPicPr>
        <p:blipFill>
          <a:blip r:embed="rId3">
            <a:duotone>
              <a:prstClr val="black"/>
              <a:srgbClr val="163258">
                <a:tint val="45000"/>
                <a:satMod val="400000"/>
              </a:srgbClr>
            </a:duotone>
          </a:blip>
          <a:stretch>
            <a:fillRect/>
          </a:stretch>
        </p:blipFill>
        <p:spPr>
          <a:xfrm>
            <a:off x="8081216" y="3715267"/>
            <a:ext cx="1625600" cy="1625600"/>
          </a:xfrm>
          <a:prstGeom prst="rect">
            <a:avLst/>
          </a:prstGeom>
        </p:spPr>
      </p:pic>
      <p:sp>
        <p:nvSpPr>
          <p:cNvPr id="4" name="Text Placeholder 3">
            <a:extLst>
              <a:ext uri="{FF2B5EF4-FFF2-40B4-BE49-F238E27FC236}">
                <a16:creationId xmlns:a16="http://schemas.microsoft.com/office/drawing/2014/main" id="{828386C9-67DE-3747-BE92-DFF743BEE32E}"/>
              </a:ext>
            </a:extLst>
          </p:cNvPr>
          <p:cNvSpPr>
            <a:spLocks noGrp="1"/>
          </p:cNvSpPr>
          <p:nvPr>
            <p:ph type="body" sz="half" idx="2"/>
          </p:nvPr>
        </p:nvSpPr>
        <p:spPr>
          <a:xfrm>
            <a:off x="1" y="200024"/>
            <a:ext cx="5186362" cy="6457951"/>
          </a:xfrm>
          <a:solidFill>
            <a:srgbClr val="163258"/>
          </a:solidFill>
        </p:spPr>
        <p:txBody>
          <a:bodyPr vert="horz" lIns="91440" tIns="45720" rIns="91440" bIns="45720" rtlCol="0" anchor="ctr">
            <a:normAutofit/>
          </a:bodyPr>
          <a:lstStyle/>
          <a:p>
            <a:pPr marL="384048" indent="-384048">
              <a:lnSpc>
                <a:spcPct val="94000"/>
              </a:lnSpc>
              <a:spcAft>
                <a:spcPts val="200"/>
              </a:spcAft>
            </a:pPr>
            <a:r>
              <a:rPr lang="en-US" sz="3600" dirty="0">
                <a:solidFill>
                  <a:schemeClr val="bg1"/>
                </a:solidFill>
                <a:latin typeface="Glober" pitchFamily="2" charset="77"/>
              </a:rPr>
              <a:t>   The level of supervision or services should be matched to the risk level of the defendant: i.e., more intensive supervision and services should be reserved for higher risk defendants.</a:t>
            </a:r>
          </a:p>
          <a:p>
            <a:pPr marL="384048" indent="-384048">
              <a:lnSpc>
                <a:spcPct val="94000"/>
              </a:lnSpc>
              <a:spcAft>
                <a:spcPts val="200"/>
              </a:spcAft>
            </a:pPr>
            <a:endParaRPr lang="en-US" sz="2400" dirty="0">
              <a:solidFill>
                <a:schemeClr val="bg1"/>
              </a:solidFill>
            </a:endParaRPr>
          </a:p>
        </p:txBody>
      </p:sp>
    </p:spTree>
    <p:extLst>
      <p:ext uri="{BB962C8B-B14F-4D97-AF65-F5344CB8AC3E}">
        <p14:creationId xmlns:p14="http://schemas.microsoft.com/office/powerpoint/2010/main" val="2984101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4E6B37-A975-6E47-91B6-A690005C0258}"/>
              </a:ext>
            </a:extLst>
          </p:cNvPr>
          <p:cNvSpPr>
            <a:spLocks noGrp="1"/>
          </p:cNvSpPr>
          <p:nvPr>
            <p:ph type="title"/>
          </p:nvPr>
        </p:nvSpPr>
        <p:spPr>
          <a:xfrm>
            <a:off x="2183060" y="89823"/>
            <a:ext cx="7700962" cy="785813"/>
          </a:xfrm>
        </p:spPr>
        <p:txBody>
          <a:bodyPr/>
          <a:lstStyle/>
          <a:p>
            <a:r>
              <a:rPr lang="en-US" dirty="0">
                <a:latin typeface="Glober" pitchFamily="2" charset="77"/>
              </a:rPr>
              <a:t>Potential Impact on Recidivism</a:t>
            </a:r>
          </a:p>
        </p:txBody>
      </p:sp>
      <p:graphicFrame>
        <p:nvGraphicFramePr>
          <p:cNvPr id="7" name="Object 5">
            <a:extLst>
              <a:ext uri="{FF2B5EF4-FFF2-40B4-BE49-F238E27FC236}">
                <a16:creationId xmlns:a16="http://schemas.microsoft.com/office/drawing/2014/main" id="{26A0E3B7-C3B1-CD46-8182-7B7AD6D5EB76}"/>
              </a:ext>
            </a:extLst>
          </p:cNvPr>
          <p:cNvGraphicFramePr>
            <a:graphicFrameLocks noGrp="1" noChangeAspect="1"/>
          </p:cNvGraphicFramePr>
          <p:nvPr>
            <p:ph sz="quarter" idx="13"/>
            <p:extLst>
              <p:ext uri="{D42A27DB-BD31-4B8C-83A1-F6EECF244321}">
                <p14:modId xmlns:p14="http://schemas.microsoft.com/office/powerpoint/2010/main" val="338145974"/>
              </p:ext>
            </p:extLst>
          </p:nvPr>
        </p:nvGraphicFramePr>
        <p:xfrm>
          <a:off x="0" y="629586"/>
          <a:ext cx="12067082" cy="62284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0605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BFF348-160A-2741-8F18-316C7A8F94B5}"/>
              </a:ext>
            </a:extLst>
          </p:cNvPr>
          <p:cNvSpPr>
            <a:spLocks noGrp="1"/>
          </p:cNvSpPr>
          <p:nvPr>
            <p:ph type="title"/>
          </p:nvPr>
        </p:nvSpPr>
        <p:spPr>
          <a:xfrm>
            <a:off x="871538" y="428625"/>
            <a:ext cx="11320462" cy="1271587"/>
          </a:xfrm>
        </p:spPr>
        <p:txBody>
          <a:bodyPr>
            <a:normAutofit/>
          </a:bodyPr>
          <a:lstStyle/>
          <a:p>
            <a:r>
              <a:rPr lang="en-US" dirty="0"/>
              <a:t>Travis Co., Texas: Impact of Supervision by Risk</a:t>
            </a:r>
          </a:p>
        </p:txBody>
      </p:sp>
      <p:graphicFrame>
        <p:nvGraphicFramePr>
          <p:cNvPr id="6" name="Content Placeholder 7">
            <a:extLst>
              <a:ext uri="{FF2B5EF4-FFF2-40B4-BE49-F238E27FC236}">
                <a16:creationId xmlns:a16="http://schemas.microsoft.com/office/drawing/2014/main" id="{E89501D1-DBDF-E74D-96F8-7A9AB23BE6AE}"/>
              </a:ext>
            </a:extLst>
          </p:cNvPr>
          <p:cNvGraphicFramePr>
            <a:graphicFrameLocks noGrp="1"/>
          </p:cNvGraphicFramePr>
          <p:nvPr>
            <p:ph sz="quarter" idx="13"/>
            <p:extLst>
              <p:ext uri="{D42A27DB-BD31-4B8C-83A1-F6EECF244321}">
                <p14:modId xmlns:p14="http://schemas.microsoft.com/office/powerpoint/2010/main" val="2974980323"/>
              </p:ext>
            </p:extLst>
          </p:nvPr>
        </p:nvGraphicFramePr>
        <p:xfrm>
          <a:off x="1566861" y="1429257"/>
          <a:ext cx="9929816" cy="5077870"/>
        </p:xfrm>
        <a:graphic>
          <a:graphicData uri="http://schemas.openxmlformats.org/drawingml/2006/table">
            <a:tbl>
              <a:tblPr firstRow="1" bandRow="1">
                <a:tableStyleId>{7DF18680-E054-41AD-8BC1-D1AEF772440D}</a:tableStyleId>
              </a:tblPr>
              <a:tblGrid>
                <a:gridCol w="2482454">
                  <a:extLst>
                    <a:ext uri="{9D8B030D-6E8A-4147-A177-3AD203B41FA5}">
                      <a16:colId xmlns:a16="http://schemas.microsoft.com/office/drawing/2014/main" val="20000"/>
                    </a:ext>
                  </a:extLst>
                </a:gridCol>
                <a:gridCol w="2482454">
                  <a:extLst>
                    <a:ext uri="{9D8B030D-6E8A-4147-A177-3AD203B41FA5}">
                      <a16:colId xmlns:a16="http://schemas.microsoft.com/office/drawing/2014/main" val="20001"/>
                    </a:ext>
                  </a:extLst>
                </a:gridCol>
                <a:gridCol w="2482454">
                  <a:extLst>
                    <a:ext uri="{9D8B030D-6E8A-4147-A177-3AD203B41FA5}">
                      <a16:colId xmlns:a16="http://schemas.microsoft.com/office/drawing/2014/main" val="20002"/>
                    </a:ext>
                  </a:extLst>
                </a:gridCol>
                <a:gridCol w="2482454">
                  <a:extLst>
                    <a:ext uri="{9D8B030D-6E8A-4147-A177-3AD203B41FA5}">
                      <a16:colId xmlns:a16="http://schemas.microsoft.com/office/drawing/2014/main" val="20003"/>
                    </a:ext>
                  </a:extLst>
                </a:gridCol>
              </a:tblGrid>
              <a:tr h="570166">
                <a:tc rowSpan="2">
                  <a:txBody>
                    <a:bodyPr/>
                    <a:lstStyle/>
                    <a:p>
                      <a:pPr algn="ctr"/>
                      <a:r>
                        <a:rPr lang="en-US" sz="2800" b="0" i="0" dirty="0">
                          <a:latin typeface="Glober" pitchFamily="2" charset="77"/>
                        </a:rPr>
                        <a:t>Risk Level</a:t>
                      </a:r>
                    </a:p>
                  </a:txBody>
                  <a:tcPr anchor="ctr">
                    <a:solidFill>
                      <a:srgbClr val="163258"/>
                    </a:solidFill>
                  </a:tcPr>
                </a:tc>
                <a:tc gridSpan="2">
                  <a:txBody>
                    <a:bodyPr/>
                    <a:lstStyle/>
                    <a:p>
                      <a:pPr algn="ctr"/>
                      <a:r>
                        <a:rPr lang="en-US" sz="3000" b="0" i="0" dirty="0">
                          <a:latin typeface="Glober" pitchFamily="2" charset="77"/>
                        </a:rPr>
                        <a:t>% Re-arrest</a:t>
                      </a:r>
                    </a:p>
                  </a:txBody>
                  <a:tcPr>
                    <a:solidFill>
                      <a:srgbClr val="163258"/>
                    </a:solidFill>
                  </a:tcPr>
                </a:tc>
                <a:tc hMerge="1">
                  <a:txBody>
                    <a:bodyPr/>
                    <a:lstStyle/>
                    <a:p>
                      <a:pPr algn="ctr"/>
                      <a:endParaRPr lang="en-US" sz="3000" dirty="0"/>
                    </a:p>
                  </a:txBody>
                  <a:tcPr/>
                </a:tc>
                <a:tc rowSpan="2">
                  <a:txBody>
                    <a:bodyPr/>
                    <a:lstStyle/>
                    <a:p>
                      <a:pPr algn="ctr"/>
                      <a:r>
                        <a:rPr lang="en-US" sz="3000" b="0" i="0" dirty="0">
                          <a:latin typeface="Glober" pitchFamily="2" charset="77"/>
                        </a:rPr>
                        <a:t>% Change </a:t>
                      </a:r>
                      <a:br>
                        <a:rPr lang="en-US" sz="3000" b="0" i="0" dirty="0">
                          <a:latin typeface="Glober" pitchFamily="2" charset="77"/>
                        </a:rPr>
                      </a:br>
                      <a:r>
                        <a:rPr lang="en-US" sz="3000" b="0" i="0" dirty="0">
                          <a:latin typeface="Glober" pitchFamily="2" charset="77"/>
                        </a:rPr>
                        <a:t>in Rate</a:t>
                      </a:r>
                      <a:endParaRPr lang="en-US" sz="3000" b="0" i="0" dirty="0">
                        <a:solidFill>
                          <a:schemeClr val="bg1"/>
                        </a:solidFill>
                        <a:latin typeface="Glober" pitchFamily="2" charset="77"/>
                      </a:endParaRPr>
                    </a:p>
                  </a:txBody>
                  <a:tcPr anchor="ctr">
                    <a:solidFill>
                      <a:srgbClr val="163258"/>
                    </a:solidFill>
                  </a:tcPr>
                </a:tc>
                <a:extLst>
                  <a:ext uri="{0D108BD9-81ED-4DB2-BD59-A6C34878D82A}">
                    <a16:rowId xmlns:a16="http://schemas.microsoft.com/office/drawing/2014/main" val="10000"/>
                  </a:ext>
                </a:extLst>
              </a:tr>
              <a:tr h="1846932">
                <a:tc vMerge="1">
                  <a:txBody>
                    <a:bodyPr/>
                    <a:lstStyle/>
                    <a:p>
                      <a:pPr algn="ctr"/>
                      <a:endParaRPr lang="en-US" sz="2800" b="1" dirty="0">
                        <a:solidFill>
                          <a:srgbClr val="000000"/>
                        </a:solidFill>
                      </a:endParaRPr>
                    </a:p>
                  </a:txBody>
                  <a:tcPr/>
                </a:tc>
                <a:tc>
                  <a:txBody>
                    <a:bodyPr/>
                    <a:lstStyle/>
                    <a:p>
                      <a:pPr algn="ctr"/>
                      <a:r>
                        <a:rPr lang="en-US" sz="3000" b="0" i="0" dirty="0">
                          <a:latin typeface="Glober" pitchFamily="2" charset="77"/>
                        </a:rPr>
                        <a:t>Pre-EBP</a:t>
                      </a:r>
                      <a:br>
                        <a:rPr lang="en-US" sz="3000" b="0" i="0" dirty="0">
                          <a:latin typeface="Glober" pitchFamily="2" charset="77"/>
                        </a:rPr>
                      </a:br>
                      <a:r>
                        <a:rPr lang="en-US" sz="3000" b="0" i="0" dirty="0">
                          <a:latin typeface="Glober" pitchFamily="2" charset="77"/>
                        </a:rPr>
                        <a:t>1/06-6/06</a:t>
                      </a:r>
                      <a:br>
                        <a:rPr lang="en-US" sz="3000" b="0" i="0" baseline="0" dirty="0">
                          <a:latin typeface="Glober" pitchFamily="2" charset="77"/>
                        </a:rPr>
                      </a:br>
                      <a:r>
                        <a:rPr lang="en-US" sz="3000" b="0" i="0" baseline="0" dirty="0">
                          <a:latin typeface="Glober" pitchFamily="2" charset="77"/>
                        </a:rPr>
                        <a:t>N = 1287</a:t>
                      </a:r>
                      <a:endParaRPr lang="en-US" sz="3000" b="0" i="0" dirty="0">
                        <a:solidFill>
                          <a:schemeClr val="bg1"/>
                        </a:solidFill>
                        <a:latin typeface="Glober" pitchFamily="2" charset="77"/>
                      </a:endParaRPr>
                    </a:p>
                  </a:txBody>
                  <a:tcPr/>
                </a:tc>
                <a:tc>
                  <a:txBody>
                    <a:bodyPr/>
                    <a:lstStyle/>
                    <a:p>
                      <a:pPr algn="ctr"/>
                      <a:r>
                        <a:rPr lang="en-US" sz="3000" b="0" i="0" dirty="0">
                          <a:latin typeface="Glober" pitchFamily="2" charset="77"/>
                        </a:rPr>
                        <a:t>Post-EBP</a:t>
                      </a:r>
                      <a:br>
                        <a:rPr lang="en-US" sz="3000" b="0" i="0" dirty="0">
                          <a:latin typeface="Glober" pitchFamily="2" charset="77"/>
                        </a:rPr>
                      </a:br>
                      <a:r>
                        <a:rPr lang="en-US" sz="3000" b="0" i="0" dirty="0">
                          <a:latin typeface="Glober" pitchFamily="2" charset="77"/>
                        </a:rPr>
                        <a:t>7/07-10/07</a:t>
                      </a:r>
                      <a:br>
                        <a:rPr lang="en-US" sz="3000" b="0" i="0" dirty="0">
                          <a:latin typeface="Glober" pitchFamily="2" charset="77"/>
                        </a:rPr>
                      </a:br>
                      <a:r>
                        <a:rPr lang="en-US" sz="3000" b="0" i="0" dirty="0">
                          <a:latin typeface="Glober" pitchFamily="2" charset="77"/>
                        </a:rPr>
                        <a:t>N = 614</a:t>
                      </a:r>
                      <a:endParaRPr lang="en-US" sz="3000" b="0" i="0" dirty="0">
                        <a:solidFill>
                          <a:schemeClr val="bg1"/>
                        </a:solidFill>
                        <a:latin typeface="Glober" pitchFamily="2" charset="77"/>
                      </a:endParaRPr>
                    </a:p>
                  </a:txBody>
                  <a:tcPr/>
                </a:tc>
                <a:tc vMerge="1">
                  <a:txBody>
                    <a:bodyPr/>
                    <a:lstStyle/>
                    <a:p>
                      <a:pPr algn="ctr"/>
                      <a:endParaRPr lang="en-US" sz="3000" b="1" dirty="0">
                        <a:solidFill>
                          <a:srgbClr val="000000"/>
                        </a:solidFill>
                      </a:endParaRPr>
                    </a:p>
                  </a:txBody>
                  <a:tcPr/>
                </a:tc>
                <a:extLst>
                  <a:ext uri="{0D108BD9-81ED-4DB2-BD59-A6C34878D82A}">
                    <a16:rowId xmlns:a16="http://schemas.microsoft.com/office/drawing/2014/main" val="10001"/>
                  </a:ext>
                </a:extLst>
              </a:tr>
              <a:tr h="665193">
                <a:tc>
                  <a:txBody>
                    <a:bodyPr/>
                    <a:lstStyle/>
                    <a:p>
                      <a:pPr algn="r"/>
                      <a:r>
                        <a:rPr lang="en-US" sz="3600" b="0" i="0" dirty="0">
                          <a:latin typeface="Glober" pitchFamily="2" charset="77"/>
                        </a:rPr>
                        <a:t>Low</a:t>
                      </a:r>
                      <a:endParaRPr lang="en-US" sz="3600" b="0" i="0" dirty="0">
                        <a:solidFill>
                          <a:srgbClr val="000000"/>
                        </a:solidFill>
                        <a:latin typeface="Glober" pitchFamily="2" charset="77"/>
                      </a:endParaRPr>
                    </a:p>
                  </a:txBody>
                  <a:tcPr/>
                </a:tc>
                <a:tc>
                  <a:txBody>
                    <a:bodyPr/>
                    <a:lstStyle/>
                    <a:p>
                      <a:pPr algn="ctr"/>
                      <a:r>
                        <a:rPr lang="en-US" sz="3600" b="0" i="0" dirty="0">
                          <a:latin typeface="Glober" pitchFamily="2" charset="77"/>
                        </a:rPr>
                        <a:t>26%</a:t>
                      </a:r>
                      <a:endParaRPr lang="en-US" sz="3600" b="0" i="0" dirty="0">
                        <a:solidFill>
                          <a:srgbClr val="000000"/>
                        </a:solidFill>
                        <a:latin typeface="Glober" pitchFamily="2" charset="77"/>
                      </a:endParaRPr>
                    </a:p>
                  </a:txBody>
                  <a:tcPr/>
                </a:tc>
                <a:tc>
                  <a:txBody>
                    <a:bodyPr/>
                    <a:lstStyle/>
                    <a:p>
                      <a:pPr algn="ctr"/>
                      <a:r>
                        <a:rPr lang="en-US" sz="3600" b="0" i="0" dirty="0">
                          <a:latin typeface="Glober" pitchFamily="2" charset="77"/>
                        </a:rPr>
                        <a:t>6%</a:t>
                      </a:r>
                      <a:endParaRPr lang="en-US" sz="3600" b="0" i="0" dirty="0">
                        <a:solidFill>
                          <a:srgbClr val="000000"/>
                        </a:solidFill>
                        <a:latin typeface="Glober" pitchFamily="2" charset="77"/>
                      </a:endParaRPr>
                    </a:p>
                  </a:txBody>
                  <a:tcPr/>
                </a:tc>
                <a:tc>
                  <a:txBody>
                    <a:bodyPr/>
                    <a:lstStyle/>
                    <a:p>
                      <a:pPr algn="ctr"/>
                      <a:r>
                        <a:rPr lang="en-US" sz="3600" b="0" i="0" dirty="0">
                          <a:latin typeface="Glober" pitchFamily="2" charset="77"/>
                        </a:rPr>
                        <a:t>-77%</a:t>
                      </a:r>
                      <a:endParaRPr lang="en-US" sz="3600" b="0" i="0" dirty="0">
                        <a:solidFill>
                          <a:srgbClr val="000000"/>
                        </a:solidFill>
                        <a:latin typeface="Glober" pitchFamily="2" charset="77"/>
                      </a:endParaRPr>
                    </a:p>
                  </a:txBody>
                  <a:tcPr/>
                </a:tc>
                <a:extLst>
                  <a:ext uri="{0D108BD9-81ED-4DB2-BD59-A6C34878D82A}">
                    <a16:rowId xmlns:a16="http://schemas.microsoft.com/office/drawing/2014/main" val="10002"/>
                  </a:ext>
                </a:extLst>
              </a:tr>
              <a:tr h="665193">
                <a:tc>
                  <a:txBody>
                    <a:bodyPr/>
                    <a:lstStyle/>
                    <a:p>
                      <a:pPr algn="r"/>
                      <a:r>
                        <a:rPr lang="en-US" sz="3600" b="0" i="0" dirty="0">
                          <a:latin typeface="Glober" pitchFamily="2" charset="77"/>
                        </a:rPr>
                        <a:t>Medium</a:t>
                      </a:r>
                      <a:endParaRPr lang="en-US" sz="3600" b="0" i="0" dirty="0">
                        <a:solidFill>
                          <a:srgbClr val="000000"/>
                        </a:solidFill>
                        <a:latin typeface="Glober" pitchFamily="2" charset="77"/>
                      </a:endParaRPr>
                    </a:p>
                  </a:txBody>
                  <a:tcPr/>
                </a:tc>
                <a:tc>
                  <a:txBody>
                    <a:bodyPr/>
                    <a:lstStyle/>
                    <a:p>
                      <a:pPr algn="ctr"/>
                      <a:r>
                        <a:rPr lang="en-US" sz="3600" b="0" i="0" dirty="0">
                          <a:latin typeface="Glober" pitchFamily="2" charset="77"/>
                        </a:rPr>
                        <a:t>26%</a:t>
                      </a:r>
                      <a:endParaRPr lang="en-US" sz="3600" b="0" i="0" dirty="0">
                        <a:solidFill>
                          <a:srgbClr val="000000"/>
                        </a:solidFill>
                        <a:latin typeface="Glober" pitchFamily="2" charset="77"/>
                      </a:endParaRPr>
                    </a:p>
                  </a:txBody>
                  <a:tcPr/>
                </a:tc>
                <a:tc>
                  <a:txBody>
                    <a:bodyPr/>
                    <a:lstStyle/>
                    <a:p>
                      <a:pPr algn="ctr"/>
                      <a:r>
                        <a:rPr lang="en-US" sz="3600" b="0" i="0" dirty="0">
                          <a:latin typeface="Glober" pitchFamily="2" charset="77"/>
                        </a:rPr>
                        <a:t>13%</a:t>
                      </a:r>
                      <a:endParaRPr lang="en-US" sz="3600" b="0" i="0" dirty="0">
                        <a:solidFill>
                          <a:srgbClr val="000000"/>
                        </a:solidFill>
                        <a:latin typeface="Glober" pitchFamily="2" charset="77"/>
                      </a:endParaRPr>
                    </a:p>
                  </a:txBody>
                  <a:tcPr/>
                </a:tc>
                <a:tc>
                  <a:txBody>
                    <a:bodyPr/>
                    <a:lstStyle/>
                    <a:p>
                      <a:pPr algn="ctr"/>
                      <a:r>
                        <a:rPr lang="en-US" sz="3600" b="0" i="0" dirty="0">
                          <a:latin typeface="Glober" pitchFamily="2" charset="77"/>
                        </a:rPr>
                        <a:t>-50%</a:t>
                      </a:r>
                      <a:endParaRPr lang="en-US" sz="3600" b="0" i="0" dirty="0">
                        <a:solidFill>
                          <a:srgbClr val="000000"/>
                        </a:solidFill>
                        <a:latin typeface="Glober" pitchFamily="2" charset="77"/>
                      </a:endParaRPr>
                    </a:p>
                  </a:txBody>
                  <a:tcPr/>
                </a:tc>
                <a:extLst>
                  <a:ext uri="{0D108BD9-81ED-4DB2-BD59-A6C34878D82A}">
                    <a16:rowId xmlns:a16="http://schemas.microsoft.com/office/drawing/2014/main" val="10003"/>
                  </a:ext>
                </a:extLst>
              </a:tr>
              <a:tr h="665193">
                <a:tc>
                  <a:txBody>
                    <a:bodyPr/>
                    <a:lstStyle/>
                    <a:p>
                      <a:pPr algn="r"/>
                      <a:r>
                        <a:rPr lang="en-US" sz="3600" b="0" i="0" dirty="0">
                          <a:latin typeface="Glober" pitchFamily="2" charset="77"/>
                        </a:rPr>
                        <a:t>High</a:t>
                      </a:r>
                      <a:endParaRPr lang="en-US" sz="3600" b="0" i="0" dirty="0">
                        <a:solidFill>
                          <a:srgbClr val="000000"/>
                        </a:solidFill>
                        <a:latin typeface="Glober" pitchFamily="2" charset="77"/>
                      </a:endParaRPr>
                    </a:p>
                  </a:txBody>
                  <a:tcPr/>
                </a:tc>
                <a:tc>
                  <a:txBody>
                    <a:bodyPr/>
                    <a:lstStyle/>
                    <a:p>
                      <a:pPr algn="ctr"/>
                      <a:r>
                        <a:rPr lang="en-US" sz="3600" b="0" i="0" dirty="0">
                          <a:latin typeface="Glober" pitchFamily="2" charset="77"/>
                        </a:rPr>
                        <a:t>34%</a:t>
                      </a:r>
                      <a:endParaRPr lang="en-US" sz="3600" b="0" i="0" dirty="0">
                        <a:solidFill>
                          <a:srgbClr val="000000"/>
                        </a:solidFill>
                        <a:latin typeface="Glober" pitchFamily="2" charset="77"/>
                      </a:endParaRPr>
                    </a:p>
                  </a:txBody>
                  <a:tcPr/>
                </a:tc>
                <a:tc>
                  <a:txBody>
                    <a:bodyPr/>
                    <a:lstStyle/>
                    <a:p>
                      <a:pPr algn="ctr"/>
                      <a:r>
                        <a:rPr lang="en-US" sz="3600" b="0" i="0" dirty="0">
                          <a:latin typeface="Glober" pitchFamily="2" charset="77"/>
                        </a:rPr>
                        <a:t>31%</a:t>
                      </a:r>
                      <a:endParaRPr lang="en-US" sz="3600" b="0" i="0" dirty="0">
                        <a:solidFill>
                          <a:srgbClr val="000000"/>
                        </a:solidFill>
                        <a:latin typeface="Glober" pitchFamily="2" charset="77"/>
                      </a:endParaRPr>
                    </a:p>
                  </a:txBody>
                  <a:tcPr/>
                </a:tc>
                <a:tc>
                  <a:txBody>
                    <a:bodyPr/>
                    <a:lstStyle/>
                    <a:p>
                      <a:pPr algn="ctr"/>
                      <a:r>
                        <a:rPr lang="en-US" sz="3600" b="0" i="0" dirty="0">
                          <a:latin typeface="Glober" pitchFamily="2" charset="77"/>
                        </a:rPr>
                        <a:t>-9%</a:t>
                      </a:r>
                      <a:endParaRPr lang="en-US" sz="3600" b="0" i="0" dirty="0">
                        <a:solidFill>
                          <a:srgbClr val="000000"/>
                        </a:solidFill>
                        <a:latin typeface="Glober" pitchFamily="2" charset="77"/>
                      </a:endParaRPr>
                    </a:p>
                  </a:txBody>
                  <a:tcPr/>
                </a:tc>
                <a:extLst>
                  <a:ext uri="{0D108BD9-81ED-4DB2-BD59-A6C34878D82A}">
                    <a16:rowId xmlns:a16="http://schemas.microsoft.com/office/drawing/2014/main" val="10004"/>
                  </a:ext>
                </a:extLst>
              </a:tr>
              <a:tr h="665193">
                <a:tc>
                  <a:txBody>
                    <a:bodyPr/>
                    <a:lstStyle/>
                    <a:p>
                      <a:pPr algn="r"/>
                      <a:r>
                        <a:rPr lang="en-US" sz="3600" b="0" i="0" dirty="0">
                          <a:latin typeface="Glober" pitchFamily="2" charset="77"/>
                        </a:rPr>
                        <a:t>Overall</a:t>
                      </a:r>
                      <a:endParaRPr lang="en-US" sz="3600" b="0" i="0" dirty="0">
                        <a:solidFill>
                          <a:srgbClr val="000000"/>
                        </a:solidFill>
                        <a:latin typeface="Glober" pitchFamily="2" charset="77"/>
                      </a:endParaRPr>
                    </a:p>
                  </a:txBody>
                  <a:tcPr/>
                </a:tc>
                <a:tc>
                  <a:txBody>
                    <a:bodyPr/>
                    <a:lstStyle/>
                    <a:p>
                      <a:pPr algn="ctr"/>
                      <a:r>
                        <a:rPr lang="en-US" sz="3600" b="0" i="0" dirty="0">
                          <a:latin typeface="Glober" pitchFamily="2" charset="77"/>
                        </a:rPr>
                        <a:t>29%</a:t>
                      </a:r>
                      <a:endParaRPr lang="en-US" sz="3600" b="0" i="0" dirty="0">
                        <a:solidFill>
                          <a:srgbClr val="000000"/>
                        </a:solidFill>
                        <a:latin typeface="Glober" pitchFamily="2" charset="77"/>
                      </a:endParaRPr>
                    </a:p>
                  </a:txBody>
                  <a:tcPr/>
                </a:tc>
                <a:tc>
                  <a:txBody>
                    <a:bodyPr/>
                    <a:lstStyle/>
                    <a:p>
                      <a:pPr algn="ctr"/>
                      <a:r>
                        <a:rPr lang="en-US" sz="3600" b="0" i="0" dirty="0">
                          <a:latin typeface="Glober" pitchFamily="2" charset="77"/>
                        </a:rPr>
                        <a:t>24%</a:t>
                      </a:r>
                      <a:endParaRPr lang="en-US" sz="3600" b="0" i="0" dirty="0">
                        <a:solidFill>
                          <a:srgbClr val="000000"/>
                        </a:solidFill>
                        <a:latin typeface="Glober" pitchFamily="2" charset="77"/>
                      </a:endParaRPr>
                    </a:p>
                  </a:txBody>
                  <a:tcPr/>
                </a:tc>
                <a:tc>
                  <a:txBody>
                    <a:bodyPr/>
                    <a:lstStyle/>
                    <a:p>
                      <a:pPr algn="ctr"/>
                      <a:r>
                        <a:rPr lang="en-US" sz="3600" b="0" i="0" dirty="0">
                          <a:latin typeface="Glober" pitchFamily="2" charset="77"/>
                        </a:rPr>
                        <a:t>-17%</a:t>
                      </a:r>
                      <a:endParaRPr lang="en-US" sz="3600" b="0" i="0" dirty="0">
                        <a:solidFill>
                          <a:srgbClr val="000000"/>
                        </a:solidFill>
                        <a:latin typeface="Glober" pitchFamily="2" charset="77"/>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40284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13AF56-7617-9A4D-9424-BF0442EB1412}"/>
              </a:ext>
            </a:extLst>
          </p:cNvPr>
          <p:cNvSpPr>
            <a:spLocks noGrp="1"/>
          </p:cNvSpPr>
          <p:nvPr>
            <p:ph type="title"/>
          </p:nvPr>
        </p:nvSpPr>
        <p:spPr>
          <a:xfrm>
            <a:off x="1740217" y="639705"/>
            <a:ext cx="3299579" cy="5577840"/>
          </a:xfrm>
        </p:spPr>
        <p:txBody>
          <a:bodyPr anchor="ctr">
            <a:normAutofit/>
          </a:bodyPr>
          <a:lstStyle/>
          <a:p>
            <a:pPr algn="ctr"/>
            <a:r>
              <a:rPr lang="en-US" dirty="0">
                <a:latin typeface="Glober" pitchFamily="2" charset="77"/>
              </a:rPr>
              <a:t>Implications of the Risk Principle</a:t>
            </a:r>
          </a:p>
        </p:txBody>
      </p:sp>
      <p:graphicFrame>
        <p:nvGraphicFramePr>
          <p:cNvPr id="5" name="Content Placeholder 4">
            <a:extLst>
              <a:ext uri="{FF2B5EF4-FFF2-40B4-BE49-F238E27FC236}">
                <a16:creationId xmlns:a16="http://schemas.microsoft.com/office/drawing/2014/main" id="{0FA1E551-98FD-4E40-9BBE-C4CD4E830EF1}"/>
              </a:ext>
            </a:extLst>
          </p:cNvPr>
          <p:cNvGraphicFramePr>
            <a:graphicFrameLocks noGrp="1"/>
          </p:cNvGraphicFramePr>
          <p:nvPr>
            <p:ph sz="quarter" idx="13"/>
            <p:extLst>
              <p:ext uri="{D42A27DB-BD31-4B8C-83A1-F6EECF244321}">
                <p14:modId xmlns:p14="http://schemas.microsoft.com/office/powerpoint/2010/main" val="3326064666"/>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7223846"/>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10464</TotalTime>
  <Words>15219</Words>
  <Application>Microsoft Office PowerPoint</Application>
  <PresentationFormat>Widescreen</PresentationFormat>
  <Paragraphs>616</Paragraphs>
  <Slides>54</Slides>
  <Notes>49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Cambria Math</vt:lpstr>
      <vt:lpstr>Franklin Gothic Book</vt:lpstr>
      <vt:lpstr>Glober</vt:lpstr>
      <vt:lpstr>Glober Book</vt:lpstr>
      <vt:lpstr>Times New Roman</vt:lpstr>
      <vt:lpstr>Wingdings</vt:lpstr>
      <vt:lpstr>Wingdings 2</vt:lpstr>
      <vt:lpstr>Crop</vt:lpstr>
      <vt:lpstr>Courts and Jails</vt:lpstr>
      <vt:lpstr>Introduction</vt:lpstr>
      <vt:lpstr>Evidence-Based Practice (EBP)  &amp;  Evidence-Based Sentencing (EBS)</vt:lpstr>
      <vt:lpstr>Purposes of Sentencing</vt:lpstr>
      <vt:lpstr>Principles of  Evidence-Based Practice (EBP)</vt:lpstr>
      <vt:lpstr>Risk Principle - Who -</vt:lpstr>
      <vt:lpstr>Potential Impact on Recidivism</vt:lpstr>
      <vt:lpstr>Travis Co., Texas: Impact of Supervision by Risk</vt:lpstr>
      <vt:lpstr>Implications of the Risk Principle</vt:lpstr>
      <vt:lpstr>Needs Principle - What -</vt:lpstr>
      <vt:lpstr>Dynamic Risk Factors (Criminogenic Needs)</vt:lpstr>
      <vt:lpstr> Actuarial Risk Needs Assessment  &amp;  Clinical Needs Assessment</vt:lpstr>
      <vt:lpstr>Actuarial Risk/Needs Assessment</vt:lpstr>
      <vt:lpstr>Actuarial Risk /  Needs Assessment</vt:lpstr>
      <vt:lpstr>Clinical vs. Actuarial Assessment</vt:lpstr>
      <vt:lpstr>Clinical Assessment of  Substance Use Disorder (SUD) &amp;  Mental Disorder (MD)</vt:lpstr>
      <vt:lpstr>Using Actuarial RNA Information in the Sentencing Process</vt:lpstr>
      <vt:lpstr>Appropriate Uses of Actuarial RNA  Information at Sentencing</vt:lpstr>
      <vt:lpstr>Setting Probation Conditions</vt:lpstr>
      <vt:lpstr>The General Responsivity Principle: What Works</vt:lpstr>
      <vt:lpstr>Behavioral Strategies: The ABC’s of Behavioral Change</vt:lpstr>
      <vt:lpstr>Probability of Success</vt:lpstr>
      <vt:lpstr>“SCF” IS INEFFECTIVE IN REDUCING RECIDIVISM</vt:lpstr>
      <vt:lpstr>PowerPoint Presentation</vt:lpstr>
      <vt:lpstr>Behavioral v. Non-Behavioral</vt:lpstr>
      <vt:lpstr>PowerPoint Presentation</vt:lpstr>
      <vt:lpstr>T4C: Recidivism Rates</vt:lpstr>
      <vt:lpstr>Cognitive Behavioral Programs</vt:lpstr>
      <vt:lpstr>What Doesn’t Work:  Non-Behavioral Strategies</vt:lpstr>
      <vt:lpstr>What Doesn’t Work:  Traditional Sanctions Alone</vt:lpstr>
      <vt:lpstr>Specific Responsivity Principle</vt:lpstr>
      <vt:lpstr>Responsivity Factors</vt:lpstr>
      <vt:lpstr>Motivation</vt:lpstr>
      <vt:lpstr> Evidence-Based Framework for Responding to Violations of Probation</vt:lpstr>
      <vt:lpstr>Evidence-Based Response Framework</vt:lpstr>
      <vt:lpstr>Procedural Fairness</vt:lpstr>
      <vt:lpstr>EB Response Framework</vt:lpstr>
      <vt:lpstr>Use of Incarceration in Response to Technical Violations</vt:lpstr>
      <vt:lpstr>Administrative Sanctions: Legal Authority/Due Process </vt:lpstr>
      <vt:lpstr>Revocation</vt:lpstr>
      <vt:lpstr>Application of EBS to Pre-trial Detention and Sentencing Practices Affecting Persons Charged with DUI and DV Offenses &amp; Persons with Mental and/or Substance Use Disorders </vt:lpstr>
      <vt:lpstr>Persons Charged with DUI Offenses*</vt:lpstr>
      <vt:lpstr>Persons Charged with DUI Offenses*</vt:lpstr>
      <vt:lpstr>Persons Charged with Domestic Violence Offenses</vt:lpstr>
      <vt:lpstr>Persons Charged with Domestic Violence Offenses</vt:lpstr>
      <vt:lpstr>Persons Charged with Domestic Violence Offenses</vt:lpstr>
      <vt:lpstr>Persons with Substance Use Disorder (SUD)  </vt:lpstr>
      <vt:lpstr>Persons with SUD  </vt:lpstr>
      <vt:lpstr>Persons with SUD  </vt:lpstr>
      <vt:lpstr>Persons with Mental Disorder (MD) </vt:lpstr>
      <vt:lpstr>Persons with MD </vt:lpstr>
      <vt:lpstr>Persons with MD </vt:lpstr>
      <vt:lpstr>Persons with MD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Evidence-Based Sentencing  for  Limited Jurisdiction Courts</dc:title>
  <dc:creator>Payne, Alexandria</dc:creator>
  <cp:lastModifiedBy>Elek, Jennifer</cp:lastModifiedBy>
  <cp:revision>273</cp:revision>
  <cp:lastPrinted>2018-09-06T19:40:46Z</cp:lastPrinted>
  <dcterms:created xsi:type="dcterms:W3CDTF">2018-05-15T13:53:08Z</dcterms:created>
  <dcterms:modified xsi:type="dcterms:W3CDTF">2018-11-16T13:55:31Z</dcterms:modified>
</cp:coreProperties>
</file>