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6" r:id="rId2"/>
    <p:sldId id="309" r:id="rId3"/>
    <p:sldId id="310" r:id="rId4"/>
    <p:sldId id="277" r:id="rId5"/>
    <p:sldId id="289" r:id="rId6"/>
    <p:sldId id="311" r:id="rId7"/>
    <p:sldId id="298" r:id="rId8"/>
    <p:sldId id="288" r:id="rId9"/>
    <p:sldId id="312" r:id="rId10"/>
    <p:sldId id="313" r:id="rId11"/>
    <p:sldId id="314" r:id="rId12"/>
    <p:sldId id="31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red White" initials="JW" lastIdx="13" clrIdx="0">
    <p:extLst>
      <p:ext uri="{19B8F6BF-5375-455C-9EA6-DF929625EA0E}">
        <p15:presenceInfo xmlns:p15="http://schemas.microsoft.com/office/powerpoint/2012/main" userId="S::jwhite@principledtechnologies.com::19379139-236f-4316-aee6-23530430e03b" providerId="AD"/>
      </p:ext>
    </p:extLst>
  </p:cmAuthor>
  <p:cmAuthor id="2" name="Hassan DuRant" initials="HD" lastIdx="1" clrIdx="1">
    <p:extLst>
      <p:ext uri="{19B8F6BF-5375-455C-9EA6-DF929625EA0E}">
        <p15:presenceInfo xmlns:p15="http://schemas.microsoft.com/office/powerpoint/2012/main" userId="S::hdurant@principledtechnologies.com::380db13a-2058-46fb-bd5e-ce88ed45c89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789" autoAdjust="0"/>
    <p:restoredTop sz="91800" autoAdjust="0"/>
  </p:normalViewPr>
  <p:slideViewPr>
    <p:cSldViewPr snapToGrid="0" snapToObjects="1">
      <p:cViewPr varScale="1">
        <p:scale>
          <a:sx n="91" d="100"/>
          <a:sy n="91" d="100"/>
        </p:scale>
        <p:origin x="840" y="62"/>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9D8373-7E0A-4349-A7E9-3D0A48B4E75E}" type="datetimeFigureOut">
              <a:rPr lang="en-US" smtClean="0"/>
              <a:t>3/9/2021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B8159C-0190-5C4D-837E-D48D34D673C7}" type="slidenum">
              <a:rPr lang="en-US" smtClean="0"/>
              <a:t>‹#›</a:t>
            </a:fld>
            <a:endParaRPr lang="en-US" dirty="0"/>
          </a:p>
        </p:txBody>
      </p:sp>
    </p:spTree>
    <p:extLst>
      <p:ext uri="{BB962C8B-B14F-4D97-AF65-F5344CB8AC3E}">
        <p14:creationId xmlns:p14="http://schemas.microsoft.com/office/powerpoint/2010/main" val="216180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0B8159C-0190-5C4D-837E-D48D34D673C7}" type="slidenum">
              <a:rPr lang="en-US" smtClean="0"/>
              <a:t>1</a:t>
            </a:fld>
            <a:endParaRPr lang="en-US" dirty="0"/>
          </a:p>
        </p:txBody>
      </p:sp>
    </p:spTree>
    <p:extLst>
      <p:ext uri="{BB962C8B-B14F-4D97-AF65-F5344CB8AC3E}">
        <p14:creationId xmlns:p14="http://schemas.microsoft.com/office/powerpoint/2010/main" val="42857369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0B8159C-0190-5C4D-837E-D48D34D673C7}" type="slidenum">
              <a:rPr lang="en-US" smtClean="0"/>
              <a:t>10</a:t>
            </a:fld>
            <a:endParaRPr lang="en-US" dirty="0"/>
          </a:p>
        </p:txBody>
      </p:sp>
    </p:spTree>
    <p:extLst>
      <p:ext uri="{BB962C8B-B14F-4D97-AF65-F5344CB8AC3E}">
        <p14:creationId xmlns:p14="http://schemas.microsoft.com/office/powerpoint/2010/main" val="38266103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0B8159C-0190-5C4D-837E-D48D34D673C7}" type="slidenum">
              <a:rPr lang="en-US" smtClean="0"/>
              <a:t>11</a:t>
            </a:fld>
            <a:endParaRPr lang="en-US" dirty="0"/>
          </a:p>
        </p:txBody>
      </p:sp>
    </p:spTree>
    <p:extLst>
      <p:ext uri="{BB962C8B-B14F-4D97-AF65-F5344CB8AC3E}">
        <p14:creationId xmlns:p14="http://schemas.microsoft.com/office/powerpoint/2010/main" val="20377073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0B8159C-0190-5C4D-837E-D48D34D673C7}" type="slidenum">
              <a:rPr lang="en-US" smtClean="0"/>
              <a:t>12</a:t>
            </a:fld>
            <a:endParaRPr lang="en-US" dirty="0"/>
          </a:p>
        </p:txBody>
      </p:sp>
    </p:spTree>
    <p:extLst>
      <p:ext uri="{BB962C8B-B14F-4D97-AF65-F5344CB8AC3E}">
        <p14:creationId xmlns:p14="http://schemas.microsoft.com/office/powerpoint/2010/main" val="19616559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B8159C-0190-5C4D-837E-D48D34D673C7}" type="slidenum">
              <a:rPr lang="en-US" smtClean="0"/>
              <a:t>2</a:t>
            </a:fld>
            <a:endParaRPr lang="en-US" dirty="0"/>
          </a:p>
        </p:txBody>
      </p:sp>
    </p:spTree>
    <p:extLst>
      <p:ext uri="{BB962C8B-B14F-4D97-AF65-F5344CB8AC3E}">
        <p14:creationId xmlns:p14="http://schemas.microsoft.com/office/powerpoint/2010/main" val="3861795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B8159C-0190-5C4D-837E-D48D34D673C7}" type="slidenum">
              <a:rPr lang="en-US" smtClean="0"/>
              <a:t>3</a:t>
            </a:fld>
            <a:endParaRPr lang="en-US" dirty="0"/>
          </a:p>
        </p:txBody>
      </p:sp>
    </p:spTree>
    <p:extLst>
      <p:ext uri="{BB962C8B-B14F-4D97-AF65-F5344CB8AC3E}">
        <p14:creationId xmlns:p14="http://schemas.microsoft.com/office/powerpoint/2010/main" val="11048196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Nice work. Remember that the space you choose for delivering interpreting services should be well-lit, distraction-free, and in a sound-proof room designated for court interpreting.</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0B8159C-0190-5C4D-837E-D48D34D673C7}" type="slidenum">
              <a:rPr lang="en-US" smtClean="0"/>
              <a:t>4</a:t>
            </a:fld>
            <a:endParaRPr lang="en-US" dirty="0"/>
          </a:p>
        </p:txBody>
      </p:sp>
    </p:spTree>
    <p:extLst>
      <p:ext uri="{BB962C8B-B14F-4D97-AF65-F5344CB8AC3E}">
        <p14:creationId xmlns:p14="http://schemas.microsoft.com/office/powerpoint/2010/main" val="1246424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Take a look at what Stacy already has on her desk. What else does she need?</a:t>
            </a:r>
            <a:endParaRPr lang="en-US" dirty="0"/>
          </a:p>
        </p:txBody>
      </p:sp>
      <p:sp>
        <p:nvSpPr>
          <p:cNvPr id="4" name="Slide Number Placeholder 3"/>
          <p:cNvSpPr>
            <a:spLocks noGrp="1"/>
          </p:cNvSpPr>
          <p:nvPr>
            <p:ph type="sldNum" sz="quarter" idx="5"/>
          </p:nvPr>
        </p:nvSpPr>
        <p:spPr/>
        <p:txBody>
          <a:bodyPr/>
          <a:lstStyle/>
          <a:p>
            <a:fld id="{00B8159C-0190-5C4D-837E-D48D34D673C7}" type="slidenum">
              <a:rPr lang="en-US" smtClean="0"/>
              <a:t>5</a:t>
            </a:fld>
            <a:endParaRPr lang="en-US" dirty="0"/>
          </a:p>
        </p:txBody>
      </p:sp>
    </p:spTree>
    <p:extLst>
      <p:ext uri="{BB962C8B-B14F-4D97-AF65-F5344CB8AC3E}">
        <p14:creationId xmlns:p14="http://schemas.microsoft.com/office/powerpoint/2010/main" val="29532539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Stacy will need a microphone and headset, and a computer with high-speed internet and a camera. Speakers are optional. </a:t>
            </a:r>
          </a:p>
        </p:txBody>
      </p:sp>
      <p:sp>
        <p:nvSpPr>
          <p:cNvPr id="4" name="Slide Number Placeholder 3"/>
          <p:cNvSpPr>
            <a:spLocks noGrp="1"/>
          </p:cNvSpPr>
          <p:nvPr>
            <p:ph type="sldNum" sz="quarter" idx="5"/>
          </p:nvPr>
        </p:nvSpPr>
        <p:spPr/>
        <p:txBody>
          <a:bodyPr/>
          <a:lstStyle/>
          <a:p>
            <a:fld id="{00B8159C-0190-5C4D-837E-D48D34D673C7}" type="slidenum">
              <a:rPr lang="en-US" smtClean="0"/>
              <a:t>6</a:t>
            </a:fld>
            <a:endParaRPr lang="en-US" dirty="0"/>
          </a:p>
        </p:txBody>
      </p:sp>
    </p:spTree>
    <p:extLst>
      <p:ext uri="{BB962C8B-B14F-4D97-AF65-F5344CB8AC3E}">
        <p14:creationId xmlns:p14="http://schemas.microsoft.com/office/powerpoint/2010/main" val="2759885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In the first two scenarios, you chose your VRI environment and acquired your equipment. Review the checklist to make sure that the VRI equipment is working and ready.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is a thumbnail view of the downloadable checklist.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Downloads are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http://www.ncsc.org/~/media/Files/PDF/Services%20and%20Experts/Areas%20of%20expertise/Language%20Access/VRI/3%20Interpreter%20Support/NCSC-Interpreter-Tips-For-Hearing-112519.ashx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http://www.ncsc.org/~/media/Files/PDF/Services%20and%20Experts/Areas%20of%20expertise/Language%20Access/VRI/3%20Interpreter%20Support/NCSC-Interpreter-Event-Checklist-112519.ashx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0B8159C-0190-5C4D-837E-D48D34D673C7}" type="slidenum">
              <a:rPr lang="en-US" smtClean="0"/>
              <a:t>7</a:t>
            </a:fld>
            <a:endParaRPr lang="en-US" dirty="0"/>
          </a:p>
        </p:txBody>
      </p:sp>
    </p:spTree>
    <p:extLst>
      <p:ext uri="{BB962C8B-B14F-4D97-AF65-F5344CB8AC3E}">
        <p14:creationId xmlns:p14="http://schemas.microsoft.com/office/powerpoint/2010/main" val="935568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we’ll view ways to communicate without interrupting the proceedings. </a:t>
            </a:r>
          </a:p>
        </p:txBody>
      </p:sp>
      <p:sp>
        <p:nvSpPr>
          <p:cNvPr id="4" name="Slide Number Placeholder 3"/>
          <p:cNvSpPr>
            <a:spLocks noGrp="1"/>
          </p:cNvSpPr>
          <p:nvPr>
            <p:ph type="sldNum" sz="quarter" idx="5"/>
          </p:nvPr>
        </p:nvSpPr>
        <p:spPr/>
        <p:txBody>
          <a:bodyPr/>
          <a:lstStyle/>
          <a:p>
            <a:fld id="{00B8159C-0190-5C4D-837E-D48D34D673C7}" type="slidenum">
              <a:rPr lang="en-US" smtClean="0"/>
              <a:t>8</a:t>
            </a:fld>
            <a:endParaRPr lang="en-US" dirty="0"/>
          </a:p>
        </p:txBody>
      </p:sp>
    </p:spTree>
    <p:extLst>
      <p:ext uri="{BB962C8B-B14F-4D97-AF65-F5344CB8AC3E}">
        <p14:creationId xmlns:p14="http://schemas.microsoft.com/office/powerpoint/2010/main" val="553580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Because it’s not always appropriate to verbally interrupt, you can use hand signals to convey messages to the court or to your VRI team. We’ve given you five hand gestures as examples, but you may decide on others with your team.</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0B8159C-0190-5C4D-837E-D48D34D673C7}" type="slidenum">
              <a:rPr lang="en-US" smtClean="0"/>
              <a:t>9</a:t>
            </a:fld>
            <a:endParaRPr lang="en-US" dirty="0"/>
          </a:p>
        </p:txBody>
      </p:sp>
    </p:spTree>
    <p:extLst>
      <p:ext uri="{BB962C8B-B14F-4D97-AF65-F5344CB8AC3E}">
        <p14:creationId xmlns:p14="http://schemas.microsoft.com/office/powerpoint/2010/main" val="36808011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ACCF2-0087-CE44-8C2D-E9EDCF0365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12FF5D-1E9D-D44C-8DC4-5A3C975AC5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4471EAE-44CA-E745-ACE1-95E9038C1DCF}"/>
              </a:ext>
            </a:extLst>
          </p:cNvPr>
          <p:cNvSpPr>
            <a:spLocks noGrp="1"/>
          </p:cNvSpPr>
          <p:nvPr>
            <p:ph type="dt" sz="half" idx="10"/>
          </p:nvPr>
        </p:nvSpPr>
        <p:spPr/>
        <p:txBody>
          <a:bodyPr/>
          <a:lstStyle/>
          <a:p>
            <a:fld id="{21615A7D-21DB-2E4B-96F9-4A2D864C72EA}" type="datetimeFigureOut">
              <a:rPr lang="en-US" smtClean="0"/>
              <a:t>3/9/2021</a:t>
            </a:fld>
            <a:endParaRPr lang="en-US" dirty="0"/>
          </a:p>
        </p:txBody>
      </p:sp>
      <p:sp>
        <p:nvSpPr>
          <p:cNvPr id="5" name="Footer Placeholder 4">
            <a:extLst>
              <a:ext uri="{FF2B5EF4-FFF2-40B4-BE49-F238E27FC236}">
                <a16:creationId xmlns:a16="http://schemas.microsoft.com/office/drawing/2014/main" id="{BFC1C36F-C0FE-0A41-B817-776DAC48D51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180CFC7-F8DE-024F-AD34-6FCE797135B9}"/>
              </a:ext>
            </a:extLst>
          </p:cNvPr>
          <p:cNvSpPr>
            <a:spLocks noGrp="1"/>
          </p:cNvSpPr>
          <p:nvPr>
            <p:ph type="sldNum" sz="quarter" idx="12"/>
          </p:nvPr>
        </p:nvSpPr>
        <p:spPr/>
        <p:txBody>
          <a:bodyPr/>
          <a:lstStyle/>
          <a:p>
            <a:fld id="{DA928552-1846-F24B-A309-9D508CCCF29B}" type="slidenum">
              <a:rPr lang="en-US" smtClean="0"/>
              <a:t>‹#›</a:t>
            </a:fld>
            <a:endParaRPr lang="en-US" dirty="0"/>
          </a:p>
        </p:txBody>
      </p:sp>
    </p:spTree>
    <p:extLst>
      <p:ext uri="{BB962C8B-B14F-4D97-AF65-F5344CB8AC3E}">
        <p14:creationId xmlns:p14="http://schemas.microsoft.com/office/powerpoint/2010/main" val="3742778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31AB6-AC94-9C48-A241-8DCB6735E8A2}"/>
              </a:ext>
            </a:extLst>
          </p:cNvPr>
          <p:cNvSpPr>
            <a:spLocks noGrp="1"/>
          </p:cNvSpPr>
          <p:nvPr>
            <p:ph type="title"/>
          </p:nvPr>
        </p:nvSpPr>
        <p:spPr>
          <a:xfrm>
            <a:off x="838200" y="1002665"/>
            <a:ext cx="10515600" cy="822960"/>
          </a:xfrm>
        </p:spPr>
        <p:txBody>
          <a:bodyPr anchor="t" anchorCtr="0">
            <a:no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DF16F6A0-79D1-1849-BDCA-F9919804C0A2}"/>
              </a:ext>
            </a:extLst>
          </p:cNvPr>
          <p:cNvSpPr>
            <a:spLocks noGrp="1"/>
          </p:cNvSpPr>
          <p:nvPr>
            <p:ph idx="1"/>
          </p:nvPr>
        </p:nvSpPr>
        <p:spPr/>
        <p:txBody>
          <a:bodyPr tIns="0">
            <a:noAutofit/>
          </a:bodyPr>
          <a:lstStyle>
            <a:lvl1pPr marL="0" indent="0">
              <a:lnSpc>
                <a:spcPct val="120000"/>
              </a:lnSpc>
              <a:buNone/>
              <a:defRPr/>
            </a:lvl1pPr>
            <a:lvl2pPr marL="457200" indent="0">
              <a:lnSpc>
                <a:spcPct val="120000"/>
              </a:lnSpc>
              <a:buNone/>
              <a:defRPr/>
            </a:lvl2pPr>
            <a:lvl3pPr marL="914400" indent="0">
              <a:lnSpc>
                <a:spcPct val="120000"/>
              </a:lnSpc>
              <a:buNone/>
              <a:defRPr/>
            </a:lvl3pPr>
            <a:lvl4pPr marL="1371600" indent="0">
              <a:lnSpc>
                <a:spcPct val="120000"/>
              </a:lnSpc>
              <a:buNone/>
              <a:defRPr/>
            </a:lvl4pPr>
            <a:lvl5pPr marL="1828800" indent="0">
              <a:lnSpc>
                <a:spcPct val="120000"/>
              </a:lnSpc>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92CF811-A604-4946-A4AA-642D4F6D033B}"/>
              </a:ext>
            </a:extLst>
          </p:cNvPr>
          <p:cNvSpPr>
            <a:spLocks noGrp="1"/>
          </p:cNvSpPr>
          <p:nvPr>
            <p:ph type="dt" sz="half" idx="10"/>
          </p:nvPr>
        </p:nvSpPr>
        <p:spPr/>
        <p:txBody>
          <a:bodyPr/>
          <a:lstStyle/>
          <a:p>
            <a:fld id="{21615A7D-21DB-2E4B-96F9-4A2D864C72EA}" type="datetimeFigureOut">
              <a:rPr lang="en-US" smtClean="0"/>
              <a:t>3/9/2021</a:t>
            </a:fld>
            <a:endParaRPr lang="en-US" dirty="0"/>
          </a:p>
        </p:txBody>
      </p:sp>
      <p:sp>
        <p:nvSpPr>
          <p:cNvPr id="5" name="Footer Placeholder 4">
            <a:extLst>
              <a:ext uri="{FF2B5EF4-FFF2-40B4-BE49-F238E27FC236}">
                <a16:creationId xmlns:a16="http://schemas.microsoft.com/office/drawing/2014/main" id="{20CE922D-1929-084E-AF60-605A18F8CDE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4B6866B-CA5A-4C45-8938-917B58BC804C}"/>
              </a:ext>
            </a:extLst>
          </p:cNvPr>
          <p:cNvSpPr>
            <a:spLocks noGrp="1"/>
          </p:cNvSpPr>
          <p:nvPr>
            <p:ph type="sldNum" sz="quarter" idx="12"/>
          </p:nvPr>
        </p:nvSpPr>
        <p:spPr/>
        <p:txBody>
          <a:bodyPr/>
          <a:lstStyle/>
          <a:p>
            <a:fld id="{DA928552-1846-F24B-A309-9D508CCCF29B}" type="slidenum">
              <a:rPr lang="en-US" smtClean="0"/>
              <a:t>‹#›</a:t>
            </a:fld>
            <a:endParaRPr lang="en-US" dirty="0"/>
          </a:p>
        </p:txBody>
      </p:sp>
    </p:spTree>
    <p:extLst>
      <p:ext uri="{BB962C8B-B14F-4D97-AF65-F5344CB8AC3E}">
        <p14:creationId xmlns:p14="http://schemas.microsoft.com/office/powerpoint/2010/main" val="26959730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F3C3D0-260C-FA42-A041-91C976AA1B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C23CC03-7B79-8D4F-9B6A-E0F32BC6F9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1E2189-C666-6948-A582-AF15D7B8AE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21615A7D-21DB-2E4B-96F9-4A2D864C72EA}" type="datetimeFigureOut">
              <a:rPr lang="en-US" smtClean="0"/>
              <a:pPr/>
              <a:t>3/9/2021</a:t>
            </a:fld>
            <a:endParaRPr lang="en-US" dirty="0"/>
          </a:p>
        </p:txBody>
      </p:sp>
      <p:sp>
        <p:nvSpPr>
          <p:cNvPr id="5" name="Footer Placeholder 4">
            <a:extLst>
              <a:ext uri="{FF2B5EF4-FFF2-40B4-BE49-F238E27FC236}">
                <a16:creationId xmlns:a16="http://schemas.microsoft.com/office/drawing/2014/main" id="{68DD464E-83AA-2242-9D8D-B1114805EC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87962E77-9156-C84C-A0CF-9B8843D38B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DA928552-1846-F24B-A309-9D508CCCF29B}" type="slidenum">
              <a:rPr lang="en-US" smtClean="0"/>
              <a:pPr/>
              <a:t>‹#›</a:t>
            </a:fld>
            <a:endParaRPr lang="en-US" dirty="0"/>
          </a:p>
        </p:txBody>
      </p:sp>
    </p:spTree>
    <p:extLst>
      <p:ext uri="{BB962C8B-B14F-4D97-AF65-F5344CB8AC3E}">
        <p14:creationId xmlns:p14="http://schemas.microsoft.com/office/powerpoint/2010/main" val="1799374550"/>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accent6">
              <a:lumMod val="75000"/>
            </a:schemeClr>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3.png"/><Relationship Id="rId7" Type="http://schemas.openxmlformats.org/officeDocument/2006/relationships/image" Target="../media/image19.sv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3.png"/><Relationship Id="rId7" Type="http://schemas.openxmlformats.org/officeDocument/2006/relationships/image" Target="../media/image19.sv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21.sv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9.sv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3.png"/><Relationship Id="rId7" Type="http://schemas.openxmlformats.org/officeDocument/2006/relationships/image" Target="../media/image19.sv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BA0D3C-6F42-0147-B55C-4F458A49F323}"/>
              </a:ext>
            </a:extLst>
          </p:cNvPr>
          <p:cNvSpPr>
            <a:spLocks noGrp="1"/>
          </p:cNvSpPr>
          <p:nvPr>
            <p:ph type="ctrTitle"/>
          </p:nvPr>
        </p:nvSpPr>
        <p:spPr/>
        <p:txBody>
          <a:bodyPr/>
          <a:lstStyle/>
          <a:p>
            <a:r>
              <a:rPr lang="en-US" dirty="0"/>
              <a:t> </a:t>
            </a:r>
          </a:p>
        </p:txBody>
      </p:sp>
      <p:sp>
        <p:nvSpPr>
          <p:cNvPr id="9" name="Hexagon 8">
            <a:extLst>
              <a:ext uri="{FF2B5EF4-FFF2-40B4-BE49-F238E27FC236}">
                <a16:creationId xmlns:a16="http://schemas.microsoft.com/office/drawing/2014/main" id="{7A3A4635-77FE-4743-9539-89844E6FF23E}"/>
              </a:ext>
            </a:extLst>
          </p:cNvPr>
          <p:cNvSpPr/>
          <p:nvPr/>
        </p:nvSpPr>
        <p:spPr>
          <a:xfrm>
            <a:off x="2137286" y="2316163"/>
            <a:ext cx="8273846" cy="2752609"/>
          </a:xfrm>
          <a:prstGeom prst="hexagon">
            <a:avLst/>
          </a:prstGeom>
          <a:solidFill>
            <a:schemeClr val="accent6"/>
          </a:solidFill>
          <a:ln>
            <a:noFill/>
          </a:ln>
        </p:spPr>
        <p:style>
          <a:lnRef idx="2">
            <a:schemeClr val="accent6">
              <a:shade val="50000"/>
            </a:schemeClr>
          </a:lnRef>
          <a:fillRef idx="1">
            <a:schemeClr val="accent6"/>
          </a:fillRef>
          <a:effectRef idx="0">
            <a:schemeClr val="accent6"/>
          </a:effectRef>
          <a:fontRef idx="minor">
            <a:schemeClr val="lt1"/>
          </a:fontRef>
        </p:style>
        <p:txBody>
          <a:bodyPr tIns="274320" rtlCol="0" anchor="ctr"/>
          <a:lstStyle/>
          <a:p>
            <a:pPr algn="ctr"/>
            <a:r>
              <a:rPr lang="en-US" sz="3600" dirty="0">
                <a:solidFill>
                  <a:schemeClr val="bg1"/>
                </a:solidFill>
                <a:latin typeface="Georgia" panose="02040502050405020303" pitchFamily="18" charset="0"/>
              </a:rPr>
              <a:t>Assessing Your </a:t>
            </a:r>
          </a:p>
          <a:p>
            <a:pPr algn="ctr"/>
            <a:r>
              <a:rPr lang="en-US" sz="3600" dirty="0">
                <a:solidFill>
                  <a:schemeClr val="bg1"/>
                </a:solidFill>
                <a:latin typeface="Georgia" panose="02040502050405020303" pitchFamily="18" charset="0"/>
              </a:rPr>
              <a:t>Readiness for VRI</a:t>
            </a:r>
          </a:p>
        </p:txBody>
      </p:sp>
      <p:sp>
        <p:nvSpPr>
          <p:cNvPr id="8" name="Subtitle 4">
            <a:extLst>
              <a:ext uri="{FF2B5EF4-FFF2-40B4-BE49-F238E27FC236}">
                <a16:creationId xmlns:a16="http://schemas.microsoft.com/office/drawing/2014/main" id="{64A36E72-6E40-344C-9C47-251C0F820CA1}"/>
              </a:ext>
            </a:extLst>
          </p:cNvPr>
          <p:cNvSpPr txBox="1">
            <a:spLocks/>
          </p:cNvSpPr>
          <p:nvPr/>
        </p:nvSpPr>
        <p:spPr>
          <a:xfrm>
            <a:off x="1954161" y="2844512"/>
            <a:ext cx="8640097" cy="306285"/>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dirty="0">
                <a:solidFill>
                  <a:schemeClr val="accent3"/>
                </a:solidFill>
              </a:rPr>
              <a:t>MODULE 4</a:t>
            </a:r>
          </a:p>
        </p:txBody>
      </p:sp>
      <p:sp>
        <p:nvSpPr>
          <p:cNvPr id="11" name="Rectangle 10">
            <a:extLst>
              <a:ext uri="{FF2B5EF4-FFF2-40B4-BE49-F238E27FC236}">
                <a16:creationId xmlns:a16="http://schemas.microsoft.com/office/drawing/2014/main" id="{A6F29F0A-F9FE-8D46-B8D0-51C6172798A4}"/>
              </a:ext>
            </a:extLst>
          </p:cNvPr>
          <p:cNvSpPr/>
          <p:nvPr/>
        </p:nvSpPr>
        <p:spPr>
          <a:xfrm>
            <a:off x="-121920" y="-37211"/>
            <a:ext cx="12435840" cy="34747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NCSC Video Remote Interpreting Resource Center</a:t>
            </a:r>
          </a:p>
        </p:txBody>
      </p:sp>
      <p:sp>
        <p:nvSpPr>
          <p:cNvPr id="6" name="Rectangle 5">
            <a:extLst>
              <a:ext uri="{FF2B5EF4-FFF2-40B4-BE49-F238E27FC236}">
                <a16:creationId xmlns:a16="http://schemas.microsoft.com/office/drawing/2014/main" id="{4DD76560-EECE-AD42-A4D7-712B18DE20A6}"/>
              </a:ext>
            </a:extLst>
          </p:cNvPr>
          <p:cNvSpPr>
            <a:spLocks noChangeAspect="1"/>
          </p:cNvSpPr>
          <p:nvPr/>
        </p:nvSpPr>
        <p:spPr>
          <a:xfrm>
            <a:off x="501315" y="-70894"/>
            <a:ext cx="2283995" cy="1193257"/>
          </a:xfrm>
          <a:prstGeom prst="rect">
            <a:avLst/>
          </a:prstGeom>
          <a:solidFill>
            <a:schemeClr val="accent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pic>
        <p:nvPicPr>
          <p:cNvPr id="3" name="Picture 2" descr="A close up of a logo&#10;&#10;Description automatically generated">
            <a:extLst>
              <a:ext uri="{FF2B5EF4-FFF2-40B4-BE49-F238E27FC236}">
                <a16:creationId xmlns:a16="http://schemas.microsoft.com/office/drawing/2014/main" id="{10EFB97A-B72D-DF43-9E34-3703FD6EC0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341" y="126940"/>
            <a:ext cx="1755648" cy="731520"/>
          </a:xfrm>
          <a:prstGeom prst="rect">
            <a:avLst/>
          </a:prstGeom>
        </p:spPr>
      </p:pic>
    </p:spTree>
    <p:extLst>
      <p:ext uri="{BB962C8B-B14F-4D97-AF65-F5344CB8AC3E}">
        <p14:creationId xmlns:p14="http://schemas.microsoft.com/office/powerpoint/2010/main" val="9869060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DCAFAE6-A2F2-40DF-B46C-12B125F3E917}"/>
              </a:ext>
            </a:extLst>
          </p:cNvPr>
          <p:cNvSpPr/>
          <p:nvPr/>
        </p:nvSpPr>
        <p:spPr>
          <a:xfrm>
            <a:off x="0" y="310261"/>
            <a:ext cx="12192000" cy="1723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E320700-12EB-0A40-A73C-DE83C4DC41EB}"/>
              </a:ext>
            </a:extLst>
          </p:cNvPr>
          <p:cNvSpPr>
            <a:spLocks noGrp="1"/>
          </p:cNvSpPr>
          <p:nvPr>
            <p:ph idx="1"/>
          </p:nvPr>
        </p:nvSpPr>
        <p:spPr>
          <a:xfrm>
            <a:off x="409575" y="1346633"/>
            <a:ext cx="11586411" cy="645845"/>
          </a:xfrm>
        </p:spPr>
        <p:txBody>
          <a:bodyPr rIns="0">
            <a:noAutofit/>
          </a:bodyPr>
          <a:lstStyle/>
          <a:p>
            <a:pPr algn="ctr"/>
            <a:r>
              <a:rPr lang="en-US" sz="1600" dirty="0">
                <a:solidFill>
                  <a:schemeClr val="accent6">
                    <a:lumMod val="75000"/>
                  </a:schemeClr>
                </a:solidFill>
              </a:rPr>
              <a:t>Each hand gesture shown here has a meaning. </a:t>
            </a:r>
          </a:p>
        </p:txBody>
      </p:sp>
      <p:sp>
        <p:nvSpPr>
          <p:cNvPr id="6" name="Title 5">
            <a:extLst>
              <a:ext uri="{FF2B5EF4-FFF2-40B4-BE49-F238E27FC236}">
                <a16:creationId xmlns:a16="http://schemas.microsoft.com/office/drawing/2014/main" id="{ED5DF0AC-2F4B-554D-82FA-53056B39DA2D}"/>
              </a:ext>
            </a:extLst>
          </p:cNvPr>
          <p:cNvSpPr>
            <a:spLocks noGrp="1"/>
          </p:cNvSpPr>
          <p:nvPr>
            <p:ph type="title"/>
          </p:nvPr>
        </p:nvSpPr>
        <p:spPr>
          <a:xfrm>
            <a:off x="1955247" y="628477"/>
            <a:ext cx="8495069" cy="1452473"/>
          </a:xfrm>
        </p:spPr>
        <p:txBody>
          <a:bodyPr/>
          <a:lstStyle/>
          <a:p>
            <a:pPr algn="ctr"/>
            <a:r>
              <a:rPr lang="en-US" dirty="0"/>
              <a:t>Communicate Your Needs</a:t>
            </a:r>
          </a:p>
        </p:txBody>
      </p:sp>
      <p:sp>
        <p:nvSpPr>
          <p:cNvPr id="8" name="Rectangle 7">
            <a:extLst>
              <a:ext uri="{FF2B5EF4-FFF2-40B4-BE49-F238E27FC236}">
                <a16:creationId xmlns:a16="http://schemas.microsoft.com/office/drawing/2014/main" id="{A6608B35-77C0-4A41-83D0-00CA9BD92044}"/>
              </a:ext>
            </a:extLst>
          </p:cNvPr>
          <p:cNvSpPr/>
          <p:nvPr/>
        </p:nvSpPr>
        <p:spPr>
          <a:xfrm>
            <a:off x="-121920" y="-37211"/>
            <a:ext cx="12435840" cy="34747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NCSC Video Remote Interpreting Resource Center</a:t>
            </a:r>
          </a:p>
        </p:txBody>
      </p:sp>
      <p:sp>
        <p:nvSpPr>
          <p:cNvPr id="10" name="Rectangle 9">
            <a:extLst>
              <a:ext uri="{FF2B5EF4-FFF2-40B4-BE49-F238E27FC236}">
                <a16:creationId xmlns:a16="http://schemas.microsoft.com/office/drawing/2014/main" id="{4549DB48-96FB-47FB-BF8F-88ED57979C8B}"/>
              </a:ext>
            </a:extLst>
          </p:cNvPr>
          <p:cNvSpPr/>
          <p:nvPr/>
        </p:nvSpPr>
        <p:spPr>
          <a:xfrm>
            <a:off x="0" y="5134998"/>
            <a:ext cx="12192000" cy="1723076"/>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Hexagon 8">
            <a:extLst>
              <a:ext uri="{FF2B5EF4-FFF2-40B4-BE49-F238E27FC236}">
                <a16:creationId xmlns:a16="http://schemas.microsoft.com/office/drawing/2014/main" id="{0855BE91-F610-43D4-A3FB-296F51B4EF1F}"/>
              </a:ext>
            </a:extLst>
          </p:cNvPr>
          <p:cNvSpPr/>
          <p:nvPr/>
        </p:nvSpPr>
        <p:spPr>
          <a:xfrm rot="5400000">
            <a:off x="4921272" y="1912092"/>
            <a:ext cx="2563014" cy="2452937"/>
          </a:xfrm>
          <a:prstGeom prst="hexagon">
            <a:avLst/>
          </a:prstGeom>
          <a:solidFill>
            <a:schemeClr val="accent5">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Hexagon 10">
            <a:extLst>
              <a:ext uri="{FF2B5EF4-FFF2-40B4-BE49-F238E27FC236}">
                <a16:creationId xmlns:a16="http://schemas.microsoft.com/office/drawing/2014/main" id="{B71A594F-CE90-4679-97D8-99CB1E72782B}"/>
              </a:ext>
            </a:extLst>
          </p:cNvPr>
          <p:cNvSpPr/>
          <p:nvPr/>
        </p:nvSpPr>
        <p:spPr>
          <a:xfrm rot="5400000">
            <a:off x="2149132" y="1912093"/>
            <a:ext cx="2563014" cy="2452937"/>
          </a:xfrm>
          <a:prstGeom prst="hexagon">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Hexagon 11">
            <a:extLst>
              <a:ext uri="{FF2B5EF4-FFF2-40B4-BE49-F238E27FC236}">
                <a16:creationId xmlns:a16="http://schemas.microsoft.com/office/drawing/2014/main" id="{2FA62C3F-F3AC-4CB3-8C96-A8D0B62E8D09}"/>
              </a:ext>
            </a:extLst>
          </p:cNvPr>
          <p:cNvSpPr/>
          <p:nvPr/>
        </p:nvSpPr>
        <p:spPr>
          <a:xfrm rot="5400000">
            <a:off x="7693412" y="1939537"/>
            <a:ext cx="2563014" cy="2452937"/>
          </a:xfrm>
          <a:prstGeom prst="hexagon">
            <a:avLst/>
          </a:prstGeom>
          <a:solidFill>
            <a:schemeClr val="accent5">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exagon 12">
            <a:extLst>
              <a:ext uri="{FF2B5EF4-FFF2-40B4-BE49-F238E27FC236}">
                <a16:creationId xmlns:a16="http://schemas.microsoft.com/office/drawing/2014/main" id="{2E91932C-6F3A-470A-A9DF-2AFF45D2E620}"/>
              </a:ext>
            </a:extLst>
          </p:cNvPr>
          <p:cNvSpPr/>
          <p:nvPr/>
        </p:nvSpPr>
        <p:spPr>
          <a:xfrm rot="5400000">
            <a:off x="3535202" y="4095712"/>
            <a:ext cx="2563014" cy="2452937"/>
          </a:xfrm>
          <a:prstGeom prst="hexagon">
            <a:avLst/>
          </a:prstGeom>
          <a:solidFill>
            <a:schemeClr val="accent5">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Hexagon 13">
            <a:extLst>
              <a:ext uri="{FF2B5EF4-FFF2-40B4-BE49-F238E27FC236}">
                <a16:creationId xmlns:a16="http://schemas.microsoft.com/office/drawing/2014/main" id="{FD52669D-E99F-4BDE-BBF6-4EFE1DC94295}"/>
              </a:ext>
            </a:extLst>
          </p:cNvPr>
          <p:cNvSpPr/>
          <p:nvPr/>
        </p:nvSpPr>
        <p:spPr>
          <a:xfrm rot="5400000">
            <a:off x="6307342" y="4095711"/>
            <a:ext cx="2563014" cy="2452937"/>
          </a:xfrm>
          <a:prstGeom prst="hexagon">
            <a:avLst/>
          </a:prstGeom>
          <a:solidFill>
            <a:schemeClr val="accent5">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Graphic 14" descr="Thumbs up sign">
            <a:extLst>
              <a:ext uri="{FF2B5EF4-FFF2-40B4-BE49-F238E27FC236}">
                <a16:creationId xmlns:a16="http://schemas.microsoft.com/office/drawing/2014/main" id="{C94E2666-F762-413B-99AF-86A16C2350D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800000">
            <a:off x="4090473" y="4714687"/>
            <a:ext cx="1452472" cy="1452472"/>
          </a:xfrm>
          <a:prstGeom prst="rect">
            <a:avLst/>
          </a:prstGeom>
        </p:spPr>
      </p:pic>
      <p:pic>
        <p:nvPicPr>
          <p:cNvPr id="17" name="Graphic 16" descr="Raised hand">
            <a:extLst>
              <a:ext uri="{FF2B5EF4-FFF2-40B4-BE49-F238E27FC236}">
                <a16:creationId xmlns:a16="http://schemas.microsoft.com/office/drawing/2014/main" id="{BDA7490C-C664-4948-91CE-47FD5BC8EFA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856939" y="4596967"/>
            <a:ext cx="1456996" cy="1456996"/>
          </a:xfrm>
          <a:prstGeom prst="rect">
            <a:avLst/>
          </a:prstGeom>
        </p:spPr>
      </p:pic>
      <p:pic>
        <p:nvPicPr>
          <p:cNvPr id="19" name="Graphic 18" descr="Protecting hand">
            <a:extLst>
              <a:ext uri="{FF2B5EF4-FFF2-40B4-BE49-F238E27FC236}">
                <a16:creationId xmlns:a16="http://schemas.microsoft.com/office/drawing/2014/main" id="{8F50F38B-FB89-4A64-A651-96D592063B0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484661" y="2324635"/>
            <a:ext cx="1539138" cy="1539138"/>
          </a:xfrm>
          <a:prstGeom prst="rect">
            <a:avLst/>
          </a:prstGeom>
        </p:spPr>
      </p:pic>
      <p:pic>
        <p:nvPicPr>
          <p:cNvPr id="23" name="Graphic 22" descr="Line arrow Straight">
            <a:extLst>
              <a:ext uri="{FF2B5EF4-FFF2-40B4-BE49-F238E27FC236}">
                <a16:creationId xmlns:a16="http://schemas.microsoft.com/office/drawing/2014/main" id="{783E2636-9A18-4619-8B03-3952193D4AC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16200000">
            <a:off x="5788654" y="3142061"/>
            <a:ext cx="409319" cy="914400"/>
          </a:xfrm>
          <a:prstGeom prst="rect">
            <a:avLst/>
          </a:prstGeom>
        </p:spPr>
      </p:pic>
      <p:pic>
        <p:nvPicPr>
          <p:cNvPr id="24" name="Graphic 23" descr="Line arrow Straight">
            <a:extLst>
              <a:ext uri="{FF2B5EF4-FFF2-40B4-BE49-F238E27FC236}">
                <a16:creationId xmlns:a16="http://schemas.microsoft.com/office/drawing/2014/main" id="{80DA4C44-1D98-4308-8E28-FA3750FBB8D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5400000">
            <a:off x="5788653" y="2208914"/>
            <a:ext cx="409319" cy="914400"/>
          </a:xfrm>
          <a:prstGeom prst="rect">
            <a:avLst/>
          </a:prstGeom>
        </p:spPr>
      </p:pic>
      <p:sp>
        <p:nvSpPr>
          <p:cNvPr id="21" name="Content Placeholder 2">
            <a:extLst>
              <a:ext uri="{FF2B5EF4-FFF2-40B4-BE49-F238E27FC236}">
                <a16:creationId xmlns:a16="http://schemas.microsoft.com/office/drawing/2014/main" id="{9160305C-DB6B-1043-ABAB-D1BB4D2D697F}"/>
              </a:ext>
            </a:extLst>
          </p:cNvPr>
          <p:cNvSpPr txBox="1">
            <a:spLocks/>
          </p:cNvSpPr>
          <p:nvPr/>
        </p:nvSpPr>
        <p:spPr>
          <a:xfrm>
            <a:off x="2442294" y="2710634"/>
            <a:ext cx="1976689" cy="780801"/>
          </a:xfrm>
          <a:prstGeom prst="rect">
            <a:avLst/>
          </a:prstGeom>
        </p:spPr>
        <p:txBody>
          <a:bodyPr vert="horz" lIns="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b="1" dirty="0">
                <a:solidFill>
                  <a:schemeClr val="accent6">
                    <a:lumMod val="75000"/>
                  </a:schemeClr>
                </a:solidFill>
              </a:rPr>
              <a:t>Thumbs up: </a:t>
            </a:r>
          </a:p>
          <a:p>
            <a:pPr algn="ctr"/>
            <a:r>
              <a:rPr lang="en-US" sz="1600" dirty="0">
                <a:solidFill>
                  <a:schemeClr val="accent6">
                    <a:lumMod val="75000"/>
                  </a:schemeClr>
                </a:solidFill>
              </a:rPr>
              <a:t>Everything is good. </a:t>
            </a:r>
          </a:p>
        </p:txBody>
      </p:sp>
      <p:pic>
        <p:nvPicPr>
          <p:cNvPr id="30" name="Graphic 29" descr="Protecting hand">
            <a:extLst>
              <a:ext uri="{FF2B5EF4-FFF2-40B4-BE49-F238E27FC236}">
                <a16:creationId xmlns:a16="http://schemas.microsoft.com/office/drawing/2014/main" id="{8B315E42-AAAE-F148-B69C-1E30B2DB7C5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324714" y="2065101"/>
            <a:ext cx="1311442" cy="1311442"/>
          </a:xfrm>
          <a:prstGeom prst="rect">
            <a:avLst/>
          </a:prstGeom>
        </p:spPr>
      </p:pic>
      <p:pic>
        <p:nvPicPr>
          <p:cNvPr id="31" name="Graphic 30" descr="Protecting hand">
            <a:extLst>
              <a:ext uri="{FF2B5EF4-FFF2-40B4-BE49-F238E27FC236}">
                <a16:creationId xmlns:a16="http://schemas.microsoft.com/office/drawing/2014/main" id="{6779E9A0-6060-544F-BA07-6252806FE76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6200000" flipH="1">
            <a:off x="8075750" y="2831262"/>
            <a:ext cx="1311442" cy="1311442"/>
          </a:xfrm>
          <a:prstGeom prst="rect">
            <a:avLst/>
          </a:prstGeom>
        </p:spPr>
      </p:pic>
    </p:spTree>
    <p:extLst>
      <p:ext uri="{BB962C8B-B14F-4D97-AF65-F5344CB8AC3E}">
        <p14:creationId xmlns:p14="http://schemas.microsoft.com/office/powerpoint/2010/main" val="17027299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DCAFAE6-A2F2-40DF-B46C-12B125F3E917}"/>
              </a:ext>
            </a:extLst>
          </p:cNvPr>
          <p:cNvSpPr/>
          <p:nvPr/>
        </p:nvSpPr>
        <p:spPr>
          <a:xfrm>
            <a:off x="0" y="310261"/>
            <a:ext cx="12192000" cy="1723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E320700-12EB-0A40-A73C-DE83C4DC41EB}"/>
              </a:ext>
            </a:extLst>
          </p:cNvPr>
          <p:cNvSpPr>
            <a:spLocks noGrp="1"/>
          </p:cNvSpPr>
          <p:nvPr>
            <p:ph idx="1"/>
          </p:nvPr>
        </p:nvSpPr>
        <p:spPr>
          <a:xfrm>
            <a:off x="409575" y="1346633"/>
            <a:ext cx="11586411" cy="645845"/>
          </a:xfrm>
        </p:spPr>
        <p:txBody>
          <a:bodyPr rIns="0">
            <a:noAutofit/>
          </a:bodyPr>
          <a:lstStyle/>
          <a:p>
            <a:pPr algn="ctr"/>
            <a:r>
              <a:rPr lang="en-US" sz="1600" dirty="0">
                <a:solidFill>
                  <a:schemeClr val="accent6">
                    <a:lumMod val="75000"/>
                  </a:schemeClr>
                </a:solidFill>
              </a:rPr>
              <a:t>Each hand gesture shown here has a meaning. </a:t>
            </a:r>
          </a:p>
        </p:txBody>
      </p:sp>
      <p:sp>
        <p:nvSpPr>
          <p:cNvPr id="6" name="Title 5">
            <a:extLst>
              <a:ext uri="{FF2B5EF4-FFF2-40B4-BE49-F238E27FC236}">
                <a16:creationId xmlns:a16="http://schemas.microsoft.com/office/drawing/2014/main" id="{ED5DF0AC-2F4B-554D-82FA-53056B39DA2D}"/>
              </a:ext>
            </a:extLst>
          </p:cNvPr>
          <p:cNvSpPr>
            <a:spLocks noGrp="1"/>
          </p:cNvSpPr>
          <p:nvPr>
            <p:ph type="title"/>
          </p:nvPr>
        </p:nvSpPr>
        <p:spPr>
          <a:xfrm>
            <a:off x="1955247" y="628477"/>
            <a:ext cx="8495069" cy="1452473"/>
          </a:xfrm>
        </p:spPr>
        <p:txBody>
          <a:bodyPr/>
          <a:lstStyle/>
          <a:p>
            <a:pPr algn="ctr"/>
            <a:r>
              <a:rPr lang="en-US" dirty="0"/>
              <a:t>Communicate Your Needs</a:t>
            </a:r>
          </a:p>
        </p:txBody>
      </p:sp>
      <p:sp>
        <p:nvSpPr>
          <p:cNvPr id="8" name="Rectangle 7">
            <a:extLst>
              <a:ext uri="{FF2B5EF4-FFF2-40B4-BE49-F238E27FC236}">
                <a16:creationId xmlns:a16="http://schemas.microsoft.com/office/drawing/2014/main" id="{A6608B35-77C0-4A41-83D0-00CA9BD92044}"/>
              </a:ext>
            </a:extLst>
          </p:cNvPr>
          <p:cNvSpPr/>
          <p:nvPr/>
        </p:nvSpPr>
        <p:spPr>
          <a:xfrm>
            <a:off x="-121920" y="-37211"/>
            <a:ext cx="12435840" cy="34747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NCSC Video Remote Interpreting Resource Center</a:t>
            </a:r>
          </a:p>
        </p:txBody>
      </p:sp>
      <p:sp>
        <p:nvSpPr>
          <p:cNvPr id="10" name="Rectangle 9">
            <a:extLst>
              <a:ext uri="{FF2B5EF4-FFF2-40B4-BE49-F238E27FC236}">
                <a16:creationId xmlns:a16="http://schemas.microsoft.com/office/drawing/2014/main" id="{4549DB48-96FB-47FB-BF8F-88ED57979C8B}"/>
              </a:ext>
            </a:extLst>
          </p:cNvPr>
          <p:cNvSpPr/>
          <p:nvPr/>
        </p:nvSpPr>
        <p:spPr>
          <a:xfrm>
            <a:off x="0" y="5134998"/>
            <a:ext cx="12192000" cy="1723076"/>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Hexagon 8">
            <a:extLst>
              <a:ext uri="{FF2B5EF4-FFF2-40B4-BE49-F238E27FC236}">
                <a16:creationId xmlns:a16="http://schemas.microsoft.com/office/drawing/2014/main" id="{0855BE91-F610-43D4-A3FB-296F51B4EF1F}"/>
              </a:ext>
            </a:extLst>
          </p:cNvPr>
          <p:cNvSpPr/>
          <p:nvPr/>
        </p:nvSpPr>
        <p:spPr>
          <a:xfrm rot="5400000">
            <a:off x="4921272" y="1912092"/>
            <a:ext cx="2563014" cy="2452937"/>
          </a:xfrm>
          <a:prstGeom prst="hexagon">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Hexagon 10">
            <a:extLst>
              <a:ext uri="{FF2B5EF4-FFF2-40B4-BE49-F238E27FC236}">
                <a16:creationId xmlns:a16="http://schemas.microsoft.com/office/drawing/2014/main" id="{B71A594F-CE90-4679-97D8-99CB1E72782B}"/>
              </a:ext>
            </a:extLst>
          </p:cNvPr>
          <p:cNvSpPr/>
          <p:nvPr/>
        </p:nvSpPr>
        <p:spPr>
          <a:xfrm rot="5400000">
            <a:off x="2149132" y="1912093"/>
            <a:ext cx="2563014" cy="2452937"/>
          </a:xfrm>
          <a:prstGeom prst="hexagon">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Hexagon 11">
            <a:extLst>
              <a:ext uri="{FF2B5EF4-FFF2-40B4-BE49-F238E27FC236}">
                <a16:creationId xmlns:a16="http://schemas.microsoft.com/office/drawing/2014/main" id="{2FA62C3F-F3AC-4CB3-8C96-A8D0B62E8D09}"/>
              </a:ext>
            </a:extLst>
          </p:cNvPr>
          <p:cNvSpPr/>
          <p:nvPr/>
        </p:nvSpPr>
        <p:spPr>
          <a:xfrm rot="5400000">
            <a:off x="7693412" y="1939537"/>
            <a:ext cx="2563014" cy="2452937"/>
          </a:xfrm>
          <a:prstGeom prst="hexagon">
            <a:avLst/>
          </a:prstGeom>
          <a:solidFill>
            <a:schemeClr val="accent5">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exagon 12">
            <a:extLst>
              <a:ext uri="{FF2B5EF4-FFF2-40B4-BE49-F238E27FC236}">
                <a16:creationId xmlns:a16="http://schemas.microsoft.com/office/drawing/2014/main" id="{2E91932C-6F3A-470A-A9DF-2AFF45D2E620}"/>
              </a:ext>
            </a:extLst>
          </p:cNvPr>
          <p:cNvSpPr/>
          <p:nvPr/>
        </p:nvSpPr>
        <p:spPr>
          <a:xfrm rot="5400000">
            <a:off x="3535202" y="4095712"/>
            <a:ext cx="2563014" cy="2452937"/>
          </a:xfrm>
          <a:prstGeom prst="hexagon">
            <a:avLst/>
          </a:prstGeom>
          <a:solidFill>
            <a:schemeClr val="accent5">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Hexagon 13">
            <a:extLst>
              <a:ext uri="{FF2B5EF4-FFF2-40B4-BE49-F238E27FC236}">
                <a16:creationId xmlns:a16="http://schemas.microsoft.com/office/drawing/2014/main" id="{FD52669D-E99F-4BDE-BBF6-4EFE1DC94295}"/>
              </a:ext>
            </a:extLst>
          </p:cNvPr>
          <p:cNvSpPr/>
          <p:nvPr/>
        </p:nvSpPr>
        <p:spPr>
          <a:xfrm rot="5400000">
            <a:off x="6307342" y="4095711"/>
            <a:ext cx="2563014" cy="2452937"/>
          </a:xfrm>
          <a:prstGeom prst="hexagon">
            <a:avLst/>
          </a:prstGeom>
          <a:solidFill>
            <a:schemeClr val="accent5">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Graphic 14" descr="Thumbs up sign">
            <a:extLst>
              <a:ext uri="{FF2B5EF4-FFF2-40B4-BE49-F238E27FC236}">
                <a16:creationId xmlns:a16="http://schemas.microsoft.com/office/drawing/2014/main" id="{C94E2666-F762-413B-99AF-86A16C2350D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800000">
            <a:off x="4090473" y="4714687"/>
            <a:ext cx="1452472" cy="1452472"/>
          </a:xfrm>
          <a:prstGeom prst="rect">
            <a:avLst/>
          </a:prstGeom>
        </p:spPr>
      </p:pic>
      <p:pic>
        <p:nvPicPr>
          <p:cNvPr id="17" name="Graphic 16" descr="Raised hand">
            <a:extLst>
              <a:ext uri="{FF2B5EF4-FFF2-40B4-BE49-F238E27FC236}">
                <a16:creationId xmlns:a16="http://schemas.microsoft.com/office/drawing/2014/main" id="{BDA7490C-C664-4948-91CE-47FD5BC8EFA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856939" y="4596967"/>
            <a:ext cx="1456996" cy="1456996"/>
          </a:xfrm>
          <a:prstGeom prst="rect">
            <a:avLst/>
          </a:prstGeom>
        </p:spPr>
      </p:pic>
      <p:sp>
        <p:nvSpPr>
          <p:cNvPr id="18" name="Content Placeholder 2">
            <a:extLst>
              <a:ext uri="{FF2B5EF4-FFF2-40B4-BE49-F238E27FC236}">
                <a16:creationId xmlns:a16="http://schemas.microsoft.com/office/drawing/2014/main" id="{4B1AD168-9B62-4E4D-8B04-4FCD42C2BD5F}"/>
              </a:ext>
            </a:extLst>
          </p:cNvPr>
          <p:cNvSpPr txBox="1">
            <a:spLocks/>
          </p:cNvSpPr>
          <p:nvPr/>
        </p:nvSpPr>
        <p:spPr>
          <a:xfrm>
            <a:off x="2442294" y="2710634"/>
            <a:ext cx="1976689" cy="780801"/>
          </a:xfrm>
          <a:prstGeom prst="rect">
            <a:avLst/>
          </a:prstGeom>
        </p:spPr>
        <p:txBody>
          <a:bodyPr vert="horz" lIns="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b="1" dirty="0">
                <a:solidFill>
                  <a:schemeClr val="accent6">
                    <a:lumMod val="75000"/>
                  </a:schemeClr>
                </a:solidFill>
              </a:rPr>
              <a:t>Thumbs up: </a:t>
            </a:r>
          </a:p>
          <a:p>
            <a:pPr algn="ctr"/>
            <a:r>
              <a:rPr lang="en-US" sz="1600" dirty="0">
                <a:solidFill>
                  <a:schemeClr val="accent6">
                    <a:lumMod val="75000"/>
                  </a:schemeClr>
                </a:solidFill>
              </a:rPr>
              <a:t>Everything is good. </a:t>
            </a:r>
          </a:p>
        </p:txBody>
      </p:sp>
      <p:sp>
        <p:nvSpPr>
          <p:cNvPr id="19" name="Content Placeholder 2">
            <a:extLst>
              <a:ext uri="{FF2B5EF4-FFF2-40B4-BE49-F238E27FC236}">
                <a16:creationId xmlns:a16="http://schemas.microsoft.com/office/drawing/2014/main" id="{795B2066-26C8-874B-B47C-14045A900B0B}"/>
              </a:ext>
            </a:extLst>
          </p:cNvPr>
          <p:cNvSpPr txBox="1">
            <a:spLocks/>
          </p:cNvSpPr>
          <p:nvPr/>
        </p:nvSpPr>
        <p:spPr>
          <a:xfrm>
            <a:off x="5214434" y="2703447"/>
            <a:ext cx="1976689" cy="780801"/>
          </a:xfrm>
          <a:prstGeom prst="rect">
            <a:avLst/>
          </a:prstGeom>
        </p:spPr>
        <p:txBody>
          <a:bodyPr vert="horz" lIns="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b="1" dirty="0">
                <a:solidFill>
                  <a:schemeClr val="accent6">
                    <a:lumMod val="75000"/>
                  </a:schemeClr>
                </a:solidFill>
              </a:rPr>
              <a:t>Up and down: </a:t>
            </a:r>
          </a:p>
          <a:p>
            <a:pPr algn="ctr"/>
            <a:r>
              <a:rPr lang="en-US" sz="1600" dirty="0">
                <a:solidFill>
                  <a:schemeClr val="accent6">
                    <a:lumMod val="75000"/>
                  </a:schemeClr>
                </a:solidFill>
              </a:rPr>
              <a:t>Slow down. </a:t>
            </a:r>
          </a:p>
        </p:txBody>
      </p:sp>
      <p:pic>
        <p:nvPicPr>
          <p:cNvPr id="27" name="Graphic 26" descr="Protecting hand">
            <a:extLst>
              <a:ext uri="{FF2B5EF4-FFF2-40B4-BE49-F238E27FC236}">
                <a16:creationId xmlns:a16="http://schemas.microsoft.com/office/drawing/2014/main" id="{A94782D5-89F7-A14B-95EC-2967AAA5E32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324714" y="2065101"/>
            <a:ext cx="1311442" cy="1311442"/>
          </a:xfrm>
          <a:prstGeom prst="rect">
            <a:avLst/>
          </a:prstGeom>
        </p:spPr>
      </p:pic>
      <p:pic>
        <p:nvPicPr>
          <p:cNvPr id="28" name="Graphic 27" descr="Protecting hand">
            <a:extLst>
              <a:ext uri="{FF2B5EF4-FFF2-40B4-BE49-F238E27FC236}">
                <a16:creationId xmlns:a16="http://schemas.microsoft.com/office/drawing/2014/main" id="{D9CCC481-68A6-5A47-94EF-C7574114726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6200000" flipH="1">
            <a:off x="8075750" y="2831262"/>
            <a:ext cx="1311442" cy="1311442"/>
          </a:xfrm>
          <a:prstGeom prst="rect">
            <a:avLst/>
          </a:prstGeom>
        </p:spPr>
      </p:pic>
    </p:spTree>
    <p:extLst>
      <p:ext uri="{BB962C8B-B14F-4D97-AF65-F5344CB8AC3E}">
        <p14:creationId xmlns:p14="http://schemas.microsoft.com/office/powerpoint/2010/main" val="30040116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DCAFAE6-A2F2-40DF-B46C-12B125F3E917}"/>
              </a:ext>
            </a:extLst>
          </p:cNvPr>
          <p:cNvSpPr/>
          <p:nvPr/>
        </p:nvSpPr>
        <p:spPr>
          <a:xfrm>
            <a:off x="0" y="310261"/>
            <a:ext cx="12192000" cy="1723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E320700-12EB-0A40-A73C-DE83C4DC41EB}"/>
              </a:ext>
            </a:extLst>
          </p:cNvPr>
          <p:cNvSpPr>
            <a:spLocks noGrp="1"/>
          </p:cNvSpPr>
          <p:nvPr>
            <p:ph idx="1"/>
          </p:nvPr>
        </p:nvSpPr>
        <p:spPr>
          <a:xfrm>
            <a:off x="409575" y="1346633"/>
            <a:ext cx="11586411" cy="645845"/>
          </a:xfrm>
        </p:spPr>
        <p:txBody>
          <a:bodyPr rIns="0">
            <a:noAutofit/>
          </a:bodyPr>
          <a:lstStyle/>
          <a:p>
            <a:pPr algn="ctr"/>
            <a:r>
              <a:rPr lang="en-US" sz="1600" dirty="0">
                <a:solidFill>
                  <a:schemeClr val="accent6">
                    <a:lumMod val="75000"/>
                  </a:schemeClr>
                </a:solidFill>
              </a:rPr>
              <a:t>Each hand gesture shown here has a meaning. </a:t>
            </a:r>
          </a:p>
        </p:txBody>
      </p:sp>
      <p:sp>
        <p:nvSpPr>
          <p:cNvPr id="6" name="Title 5">
            <a:extLst>
              <a:ext uri="{FF2B5EF4-FFF2-40B4-BE49-F238E27FC236}">
                <a16:creationId xmlns:a16="http://schemas.microsoft.com/office/drawing/2014/main" id="{ED5DF0AC-2F4B-554D-82FA-53056B39DA2D}"/>
              </a:ext>
            </a:extLst>
          </p:cNvPr>
          <p:cNvSpPr>
            <a:spLocks noGrp="1"/>
          </p:cNvSpPr>
          <p:nvPr>
            <p:ph type="title"/>
          </p:nvPr>
        </p:nvSpPr>
        <p:spPr>
          <a:xfrm>
            <a:off x="1955247" y="628477"/>
            <a:ext cx="8495069" cy="1452473"/>
          </a:xfrm>
        </p:spPr>
        <p:txBody>
          <a:bodyPr/>
          <a:lstStyle/>
          <a:p>
            <a:pPr algn="ctr"/>
            <a:r>
              <a:rPr lang="en-US" dirty="0"/>
              <a:t>Communicate Your Needs</a:t>
            </a:r>
          </a:p>
        </p:txBody>
      </p:sp>
      <p:sp>
        <p:nvSpPr>
          <p:cNvPr id="8" name="Rectangle 7">
            <a:extLst>
              <a:ext uri="{FF2B5EF4-FFF2-40B4-BE49-F238E27FC236}">
                <a16:creationId xmlns:a16="http://schemas.microsoft.com/office/drawing/2014/main" id="{A6608B35-77C0-4A41-83D0-00CA9BD92044}"/>
              </a:ext>
            </a:extLst>
          </p:cNvPr>
          <p:cNvSpPr/>
          <p:nvPr/>
        </p:nvSpPr>
        <p:spPr>
          <a:xfrm>
            <a:off x="-121920" y="-37211"/>
            <a:ext cx="12435840" cy="34747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NCSC Video Remote Interpreting Resource Center</a:t>
            </a:r>
          </a:p>
        </p:txBody>
      </p:sp>
      <p:sp>
        <p:nvSpPr>
          <p:cNvPr id="10" name="Rectangle 9">
            <a:extLst>
              <a:ext uri="{FF2B5EF4-FFF2-40B4-BE49-F238E27FC236}">
                <a16:creationId xmlns:a16="http://schemas.microsoft.com/office/drawing/2014/main" id="{4549DB48-96FB-47FB-BF8F-88ED57979C8B}"/>
              </a:ext>
            </a:extLst>
          </p:cNvPr>
          <p:cNvSpPr/>
          <p:nvPr/>
        </p:nvSpPr>
        <p:spPr>
          <a:xfrm>
            <a:off x="0" y="5134998"/>
            <a:ext cx="12192000" cy="1723076"/>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Hexagon 8">
            <a:extLst>
              <a:ext uri="{FF2B5EF4-FFF2-40B4-BE49-F238E27FC236}">
                <a16:creationId xmlns:a16="http://schemas.microsoft.com/office/drawing/2014/main" id="{0855BE91-F610-43D4-A3FB-296F51B4EF1F}"/>
              </a:ext>
            </a:extLst>
          </p:cNvPr>
          <p:cNvSpPr/>
          <p:nvPr/>
        </p:nvSpPr>
        <p:spPr>
          <a:xfrm rot="5400000">
            <a:off x="4921272" y="1912092"/>
            <a:ext cx="2563014" cy="2452937"/>
          </a:xfrm>
          <a:prstGeom prst="hexagon">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Hexagon 10">
            <a:extLst>
              <a:ext uri="{FF2B5EF4-FFF2-40B4-BE49-F238E27FC236}">
                <a16:creationId xmlns:a16="http://schemas.microsoft.com/office/drawing/2014/main" id="{B71A594F-CE90-4679-97D8-99CB1E72782B}"/>
              </a:ext>
            </a:extLst>
          </p:cNvPr>
          <p:cNvSpPr/>
          <p:nvPr/>
        </p:nvSpPr>
        <p:spPr>
          <a:xfrm rot="5400000">
            <a:off x="2149132" y="1912093"/>
            <a:ext cx="2563014" cy="2452937"/>
          </a:xfrm>
          <a:prstGeom prst="hexagon">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Hexagon 11">
            <a:extLst>
              <a:ext uri="{FF2B5EF4-FFF2-40B4-BE49-F238E27FC236}">
                <a16:creationId xmlns:a16="http://schemas.microsoft.com/office/drawing/2014/main" id="{2FA62C3F-F3AC-4CB3-8C96-A8D0B62E8D09}"/>
              </a:ext>
            </a:extLst>
          </p:cNvPr>
          <p:cNvSpPr/>
          <p:nvPr/>
        </p:nvSpPr>
        <p:spPr>
          <a:xfrm rot="5400000">
            <a:off x="7693412" y="1939537"/>
            <a:ext cx="2563014" cy="2452937"/>
          </a:xfrm>
          <a:prstGeom prst="hexagon">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exagon 12">
            <a:extLst>
              <a:ext uri="{FF2B5EF4-FFF2-40B4-BE49-F238E27FC236}">
                <a16:creationId xmlns:a16="http://schemas.microsoft.com/office/drawing/2014/main" id="{2E91932C-6F3A-470A-A9DF-2AFF45D2E620}"/>
              </a:ext>
            </a:extLst>
          </p:cNvPr>
          <p:cNvSpPr/>
          <p:nvPr/>
        </p:nvSpPr>
        <p:spPr>
          <a:xfrm rot="5400000">
            <a:off x="3535202" y="4095712"/>
            <a:ext cx="2563014" cy="2452937"/>
          </a:xfrm>
          <a:prstGeom prst="hexagon">
            <a:avLst/>
          </a:prstGeom>
          <a:solidFill>
            <a:schemeClr val="accent5">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Hexagon 13">
            <a:extLst>
              <a:ext uri="{FF2B5EF4-FFF2-40B4-BE49-F238E27FC236}">
                <a16:creationId xmlns:a16="http://schemas.microsoft.com/office/drawing/2014/main" id="{FD52669D-E99F-4BDE-BBF6-4EFE1DC94295}"/>
              </a:ext>
            </a:extLst>
          </p:cNvPr>
          <p:cNvSpPr/>
          <p:nvPr/>
        </p:nvSpPr>
        <p:spPr>
          <a:xfrm rot="5400000">
            <a:off x="6307342" y="4095711"/>
            <a:ext cx="2563014" cy="2452937"/>
          </a:xfrm>
          <a:prstGeom prst="hexagon">
            <a:avLst/>
          </a:prstGeom>
          <a:solidFill>
            <a:schemeClr val="accent5">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Graphic 14" descr="Thumbs up sign">
            <a:extLst>
              <a:ext uri="{FF2B5EF4-FFF2-40B4-BE49-F238E27FC236}">
                <a16:creationId xmlns:a16="http://schemas.microsoft.com/office/drawing/2014/main" id="{C94E2666-F762-413B-99AF-86A16C2350D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800000">
            <a:off x="4090473" y="4714687"/>
            <a:ext cx="1452472" cy="1452472"/>
          </a:xfrm>
          <a:prstGeom prst="rect">
            <a:avLst/>
          </a:prstGeom>
        </p:spPr>
      </p:pic>
      <p:pic>
        <p:nvPicPr>
          <p:cNvPr id="17" name="Graphic 16" descr="Raised hand">
            <a:extLst>
              <a:ext uri="{FF2B5EF4-FFF2-40B4-BE49-F238E27FC236}">
                <a16:creationId xmlns:a16="http://schemas.microsoft.com/office/drawing/2014/main" id="{BDA7490C-C664-4948-91CE-47FD5BC8EFA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856939" y="4596967"/>
            <a:ext cx="1456996" cy="1456996"/>
          </a:xfrm>
          <a:prstGeom prst="rect">
            <a:avLst/>
          </a:prstGeom>
        </p:spPr>
      </p:pic>
      <p:sp>
        <p:nvSpPr>
          <p:cNvPr id="19" name="Content Placeholder 2">
            <a:extLst>
              <a:ext uri="{FF2B5EF4-FFF2-40B4-BE49-F238E27FC236}">
                <a16:creationId xmlns:a16="http://schemas.microsoft.com/office/drawing/2014/main" id="{1CE45107-C007-7A4E-BA32-E550D1D05FF3}"/>
              </a:ext>
            </a:extLst>
          </p:cNvPr>
          <p:cNvSpPr txBox="1">
            <a:spLocks/>
          </p:cNvSpPr>
          <p:nvPr/>
        </p:nvSpPr>
        <p:spPr>
          <a:xfrm>
            <a:off x="2442294" y="2710634"/>
            <a:ext cx="1976689" cy="780801"/>
          </a:xfrm>
          <a:prstGeom prst="rect">
            <a:avLst/>
          </a:prstGeom>
        </p:spPr>
        <p:txBody>
          <a:bodyPr vert="horz" lIns="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b="1" dirty="0">
                <a:solidFill>
                  <a:schemeClr val="accent6">
                    <a:lumMod val="75000"/>
                  </a:schemeClr>
                </a:solidFill>
              </a:rPr>
              <a:t>Thumbs up: </a:t>
            </a:r>
          </a:p>
          <a:p>
            <a:pPr algn="ctr"/>
            <a:r>
              <a:rPr lang="en-US" sz="1600" dirty="0">
                <a:solidFill>
                  <a:schemeClr val="accent6">
                    <a:lumMod val="75000"/>
                  </a:schemeClr>
                </a:solidFill>
              </a:rPr>
              <a:t>Everything is good. </a:t>
            </a:r>
          </a:p>
        </p:txBody>
      </p:sp>
      <p:sp>
        <p:nvSpPr>
          <p:cNvPr id="22" name="Content Placeholder 2">
            <a:extLst>
              <a:ext uri="{FF2B5EF4-FFF2-40B4-BE49-F238E27FC236}">
                <a16:creationId xmlns:a16="http://schemas.microsoft.com/office/drawing/2014/main" id="{6593A333-96C1-BC45-A2CB-F4E1D729471C}"/>
              </a:ext>
            </a:extLst>
          </p:cNvPr>
          <p:cNvSpPr txBox="1">
            <a:spLocks/>
          </p:cNvSpPr>
          <p:nvPr/>
        </p:nvSpPr>
        <p:spPr>
          <a:xfrm>
            <a:off x="5214434" y="2703447"/>
            <a:ext cx="1976689" cy="780801"/>
          </a:xfrm>
          <a:prstGeom prst="rect">
            <a:avLst/>
          </a:prstGeom>
        </p:spPr>
        <p:txBody>
          <a:bodyPr vert="horz" lIns="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b="1" dirty="0">
                <a:solidFill>
                  <a:schemeClr val="accent6">
                    <a:lumMod val="75000"/>
                  </a:schemeClr>
                </a:solidFill>
              </a:rPr>
              <a:t>Up and down: </a:t>
            </a:r>
          </a:p>
          <a:p>
            <a:pPr algn="ctr"/>
            <a:r>
              <a:rPr lang="en-US" sz="1600" dirty="0">
                <a:solidFill>
                  <a:schemeClr val="accent6">
                    <a:lumMod val="75000"/>
                  </a:schemeClr>
                </a:solidFill>
              </a:rPr>
              <a:t>Slow down. </a:t>
            </a:r>
          </a:p>
        </p:txBody>
      </p:sp>
      <p:sp>
        <p:nvSpPr>
          <p:cNvPr id="23" name="Content Placeholder 2">
            <a:extLst>
              <a:ext uri="{FF2B5EF4-FFF2-40B4-BE49-F238E27FC236}">
                <a16:creationId xmlns:a16="http://schemas.microsoft.com/office/drawing/2014/main" id="{747FF636-83B4-624B-A14C-632434117620}"/>
              </a:ext>
            </a:extLst>
          </p:cNvPr>
          <p:cNvSpPr txBox="1">
            <a:spLocks/>
          </p:cNvSpPr>
          <p:nvPr/>
        </p:nvSpPr>
        <p:spPr>
          <a:xfrm>
            <a:off x="7986574" y="2641326"/>
            <a:ext cx="1976689" cy="1130413"/>
          </a:xfrm>
          <a:prstGeom prst="rect">
            <a:avLst/>
          </a:prstGeom>
        </p:spPr>
        <p:txBody>
          <a:bodyPr vert="horz" lIns="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b="1" dirty="0">
                <a:solidFill>
                  <a:schemeClr val="accent6">
                    <a:lumMod val="75000"/>
                  </a:schemeClr>
                </a:solidFill>
              </a:rPr>
              <a:t>Time out: </a:t>
            </a:r>
          </a:p>
          <a:p>
            <a:pPr algn="ctr"/>
            <a:r>
              <a:rPr lang="en-US" sz="1600" dirty="0">
                <a:solidFill>
                  <a:schemeClr val="accent6">
                    <a:lumMod val="75000"/>
                  </a:schemeClr>
                </a:solidFill>
              </a:rPr>
              <a:t>The interpreter</a:t>
            </a:r>
            <a:br>
              <a:rPr lang="en-US" sz="1600" dirty="0">
                <a:solidFill>
                  <a:schemeClr val="accent6">
                    <a:lumMod val="75000"/>
                  </a:schemeClr>
                </a:solidFill>
              </a:rPr>
            </a:br>
            <a:r>
              <a:rPr lang="en-US" sz="1600" dirty="0">
                <a:solidFill>
                  <a:schemeClr val="accent6">
                    <a:lumMod val="75000"/>
                  </a:schemeClr>
                </a:solidFill>
              </a:rPr>
              <a:t>needs a break. </a:t>
            </a:r>
          </a:p>
        </p:txBody>
      </p:sp>
    </p:spTree>
    <p:extLst>
      <p:ext uri="{BB962C8B-B14F-4D97-AF65-F5344CB8AC3E}">
        <p14:creationId xmlns:p14="http://schemas.microsoft.com/office/powerpoint/2010/main" val="15503336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6608B35-77C0-4A41-83D0-00CA9BD92044}"/>
              </a:ext>
            </a:extLst>
          </p:cNvPr>
          <p:cNvSpPr/>
          <p:nvPr/>
        </p:nvSpPr>
        <p:spPr>
          <a:xfrm>
            <a:off x="-121920" y="-37211"/>
            <a:ext cx="12435840" cy="34747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NCSC Video Remote Interpreting Resource Center</a:t>
            </a:r>
          </a:p>
        </p:txBody>
      </p:sp>
      <p:sp>
        <p:nvSpPr>
          <p:cNvPr id="27" name="TextBox 26">
            <a:extLst>
              <a:ext uri="{FF2B5EF4-FFF2-40B4-BE49-F238E27FC236}">
                <a16:creationId xmlns:a16="http://schemas.microsoft.com/office/drawing/2014/main" id="{27B221DC-FE7C-CB46-9C9D-74B3F551F3C6}"/>
              </a:ext>
            </a:extLst>
          </p:cNvPr>
          <p:cNvSpPr txBox="1"/>
          <p:nvPr/>
        </p:nvSpPr>
        <p:spPr>
          <a:xfrm>
            <a:off x="2442411" y="4042611"/>
            <a:ext cx="184731" cy="369332"/>
          </a:xfrm>
          <a:prstGeom prst="rect">
            <a:avLst/>
          </a:prstGeom>
          <a:noFill/>
        </p:spPr>
        <p:txBody>
          <a:bodyPr wrap="none" rtlCol="0">
            <a:spAutoFit/>
          </a:bodyPr>
          <a:lstStyle/>
          <a:p>
            <a:endParaRPr lang="en-US" dirty="0"/>
          </a:p>
        </p:txBody>
      </p:sp>
      <p:sp>
        <p:nvSpPr>
          <p:cNvPr id="28" name="Title 1">
            <a:extLst>
              <a:ext uri="{FF2B5EF4-FFF2-40B4-BE49-F238E27FC236}">
                <a16:creationId xmlns:a16="http://schemas.microsoft.com/office/drawing/2014/main" id="{893F0EC1-BC7D-D748-9CEA-D1F042B27932}"/>
              </a:ext>
            </a:extLst>
          </p:cNvPr>
          <p:cNvSpPr>
            <a:spLocks noGrp="1"/>
          </p:cNvSpPr>
          <p:nvPr>
            <p:ph type="title"/>
          </p:nvPr>
        </p:nvSpPr>
        <p:spPr>
          <a:xfrm>
            <a:off x="705035" y="967201"/>
            <a:ext cx="4266460" cy="822960"/>
          </a:xfrm>
        </p:spPr>
        <p:txBody>
          <a:bodyPr anchor="t" anchorCtr="0">
            <a:normAutofit/>
          </a:bodyPr>
          <a:lstStyle/>
          <a:p>
            <a:r>
              <a:rPr lang="en-US" dirty="0"/>
              <a:t>Environment 3</a:t>
            </a:r>
            <a:endParaRPr lang="en-US" sz="3600" dirty="0"/>
          </a:p>
        </p:txBody>
      </p:sp>
      <p:sp>
        <p:nvSpPr>
          <p:cNvPr id="29" name="Content Placeholder 2">
            <a:extLst>
              <a:ext uri="{FF2B5EF4-FFF2-40B4-BE49-F238E27FC236}">
                <a16:creationId xmlns:a16="http://schemas.microsoft.com/office/drawing/2014/main" id="{929FD98E-56FB-5249-B502-48D7330C7FCD}"/>
              </a:ext>
            </a:extLst>
          </p:cNvPr>
          <p:cNvSpPr>
            <a:spLocks noGrp="1"/>
          </p:cNvSpPr>
          <p:nvPr>
            <p:ph idx="1"/>
          </p:nvPr>
        </p:nvSpPr>
        <p:spPr>
          <a:xfrm>
            <a:off x="705035" y="1808767"/>
            <a:ext cx="3300908" cy="4082032"/>
          </a:xfrm>
        </p:spPr>
        <p:txBody>
          <a:bodyPr rIns="0">
            <a:noAutofit/>
          </a:bodyPr>
          <a:lstStyle/>
          <a:p>
            <a:r>
              <a:rPr lang="en-US" sz="1800" dirty="0">
                <a:solidFill>
                  <a:schemeClr val="accent6">
                    <a:lumMod val="75000"/>
                  </a:schemeClr>
                </a:solidFill>
              </a:rPr>
              <a:t>Is this space suitable for VRI? </a:t>
            </a:r>
          </a:p>
          <a:p>
            <a:endParaRPr lang="en-US" sz="1800" dirty="0">
              <a:solidFill>
                <a:schemeClr val="accent6">
                  <a:lumMod val="75000"/>
                </a:schemeClr>
              </a:solidFill>
            </a:endParaRPr>
          </a:p>
        </p:txBody>
      </p:sp>
      <p:sp>
        <p:nvSpPr>
          <p:cNvPr id="9" name="Rectangle 8">
            <a:extLst>
              <a:ext uri="{FF2B5EF4-FFF2-40B4-BE49-F238E27FC236}">
                <a16:creationId xmlns:a16="http://schemas.microsoft.com/office/drawing/2014/main" id="{BD7A2100-91C0-4723-835F-5F6DF4E64E66}"/>
              </a:ext>
            </a:extLst>
          </p:cNvPr>
          <p:cNvSpPr/>
          <p:nvPr/>
        </p:nvSpPr>
        <p:spPr>
          <a:xfrm>
            <a:off x="4699352" y="310262"/>
            <a:ext cx="3943538" cy="654773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D1050685-5E93-4FB8-B699-F229FD54C0BE}"/>
              </a:ext>
            </a:extLst>
          </p:cNvPr>
          <p:cNvSpPr/>
          <p:nvPr/>
        </p:nvSpPr>
        <p:spPr>
          <a:xfrm>
            <a:off x="8642890" y="3849783"/>
            <a:ext cx="3671030" cy="3008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ntent Placeholder 2">
            <a:extLst>
              <a:ext uri="{FF2B5EF4-FFF2-40B4-BE49-F238E27FC236}">
                <a16:creationId xmlns:a16="http://schemas.microsoft.com/office/drawing/2014/main" id="{C2159D54-EA2E-4EAB-BD37-C0E866F1EA17}"/>
              </a:ext>
            </a:extLst>
          </p:cNvPr>
          <p:cNvSpPr txBox="1">
            <a:spLocks/>
          </p:cNvSpPr>
          <p:nvPr/>
        </p:nvSpPr>
        <p:spPr>
          <a:xfrm>
            <a:off x="4897414" y="867602"/>
            <a:ext cx="3547414" cy="4082032"/>
          </a:xfrm>
          <a:prstGeom prst="rect">
            <a:avLst/>
          </a:prstGeom>
        </p:spPr>
        <p:txBody>
          <a:bodyPr vert="horz" lIns="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accent6">
                    <a:lumMod val="75000"/>
                  </a:schemeClr>
                </a:solidFill>
              </a:rPr>
              <a:t>Experts say:</a:t>
            </a:r>
          </a:p>
          <a:p>
            <a:endParaRPr lang="en-US" sz="1800" dirty="0">
              <a:solidFill>
                <a:schemeClr val="accent6">
                  <a:lumMod val="75000"/>
                </a:schemeClr>
              </a:solidFill>
            </a:endParaRPr>
          </a:p>
          <a:p>
            <a:r>
              <a:rPr lang="en-US" sz="1800" dirty="0">
                <a:solidFill>
                  <a:schemeClr val="accent6">
                    <a:lumMod val="75000"/>
                  </a:schemeClr>
                </a:solidFill>
              </a:rPr>
              <a:t>Positives</a:t>
            </a:r>
          </a:p>
          <a:p>
            <a:r>
              <a:rPr lang="en-US" sz="1800" dirty="0"/>
              <a:t>This appears to be a professional work environment. </a:t>
            </a:r>
          </a:p>
          <a:p>
            <a:endParaRPr lang="en-US" sz="1800" dirty="0">
              <a:solidFill>
                <a:schemeClr val="accent6">
                  <a:lumMod val="75000"/>
                </a:schemeClr>
              </a:solidFill>
            </a:endParaRPr>
          </a:p>
          <a:p>
            <a:r>
              <a:rPr lang="en-US" sz="1800" dirty="0">
                <a:solidFill>
                  <a:schemeClr val="accent6"/>
                </a:solidFill>
              </a:rPr>
              <a:t>Negatives </a:t>
            </a:r>
          </a:p>
          <a:p>
            <a:r>
              <a:rPr lang="en-US" sz="1800" dirty="0"/>
              <a:t>An open working environment would not be sound-proof, creating a risk of distracting noises and confidentiality issues. </a:t>
            </a:r>
            <a:endParaRPr lang="en-US" sz="1800" dirty="0">
              <a:solidFill>
                <a:schemeClr val="accent6">
                  <a:lumMod val="75000"/>
                </a:schemeClr>
              </a:solidFill>
            </a:endParaRPr>
          </a:p>
          <a:p>
            <a:endParaRPr lang="en-US" sz="1800" dirty="0">
              <a:solidFill>
                <a:schemeClr val="accent6">
                  <a:lumMod val="75000"/>
                </a:schemeClr>
              </a:solidFill>
            </a:endParaRPr>
          </a:p>
        </p:txBody>
      </p:sp>
      <p:pic>
        <p:nvPicPr>
          <p:cNvPr id="13" name="Picture 12" descr="A picture containing indoor, floor, room, ceiling&#10;&#10;Description automatically generated">
            <a:extLst>
              <a:ext uri="{FF2B5EF4-FFF2-40B4-BE49-F238E27FC236}">
                <a16:creationId xmlns:a16="http://schemas.microsoft.com/office/drawing/2014/main" id="{3C64B96F-D8D0-49A7-A6EA-6A6CC315A257}"/>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642889" y="310261"/>
            <a:ext cx="3671031" cy="3539522"/>
          </a:xfrm>
          <a:prstGeom prst="rect">
            <a:avLst/>
          </a:prstGeom>
        </p:spPr>
      </p:pic>
    </p:spTree>
    <p:extLst>
      <p:ext uri="{BB962C8B-B14F-4D97-AF65-F5344CB8AC3E}">
        <p14:creationId xmlns:p14="http://schemas.microsoft.com/office/powerpoint/2010/main" val="768395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6608B35-77C0-4A41-83D0-00CA9BD92044}"/>
              </a:ext>
            </a:extLst>
          </p:cNvPr>
          <p:cNvSpPr/>
          <p:nvPr/>
        </p:nvSpPr>
        <p:spPr>
          <a:xfrm>
            <a:off x="-121920" y="-37211"/>
            <a:ext cx="12435840" cy="34747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NCSC Video Remote Interpreting Resource Center</a:t>
            </a:r>
          </a:p>
        </p:txBody>
      </p:sp>
      <p:sp>
        <p:nvSpPr>
          <p:cNvPr id="27" name="TextBox 26">
            <a:extLst>
              <a:ext uri="{FF2B5EF4-FFF2-40B4-BE49-F238E27FC236}">
                <a16:creationId xmlns:a16="http://schemas.microsoft.com/office/drawing/2014/main" id="{27B221DC-FE7C-CB46-9C9D-74B3F551F3C6}"/>
              </a:ext>
            </a:extLst>
          </p:cNvPr>
          <p:cNvSpPr txBox="1"/>
          <p:nvPr/>
        </p:nvSpPr>
        <p:spPr>
          <a:xfrm>
            <a:off x="2442411" y="4042611"/>
            <a:ext cx="184731" cy="369332"/>
          </a:xfrm>
          <a:prstGeom prst="rect">
            <a:avLst/>
          </a:prstGeom>
          <a:noFill/>
        </p:spPr>
        <p:txBody>
          <a:bodyPr wrap="none" rtlCol="0">
            <a:spAutoFit/>
          </a:bodyPr>
          <a:lstStyle/>
          <a:p>
            <a:endParaRPr lang="en-US" dirty="0"/>
          </a:p>
        </p:txBody>
      </p:sp>
      <p:sp>
        <p:nvSpPr>
          <p:cNvPr id="28" name="Title 1">
            <a:extLst>
              <a:ext uri="{FF2B5EF4-FFF2-40B4-BE49-F238E27FC236}">
                <a16:creationId xmlns:a16="http://schemas.microsoft.com/office/drawing/2014/main" id="{893F0EC1-BC7D-D748-9CEA-D1F042B27932}"/>
              </a:ext>
            </a:extLst>
          </p:cNvPr>
          <p:cNvSpPr>
            <a:spLocks noGrp="1"/>
          </p:cNvSpPr>
          <p:nvPr>
            <p:ph type="title"/>
          </p:nvPr>
        </p:nvSpPr>
        <p:spPr>
          <a:xfrm>
            <a:off x="705035" y="967201"/>
            <a:ext cx="4266460" cy="822960"/>
          </a:xfrm>
        </p:spPr>
        <p:txBody>
          <a:bodyPr anchor="t" anchorCtr="0">
            <a:normAutofit/>
          </a:bodyPr>
          <a:lstStyle/>
          <a:p>
            <a:r>
              <a:rPr lang="en-US" dirty="0"/>
              <a:t>Environment 3</a:t>
            </a:r>
            <a:endParaRPr lang="en-US" sz="3600" dirty="0"/>
          </a:p>
        </p:txBody>
      </p:sp>
      <p:sp>
        <p:nvSpPr>
          <p:cNvPr id="29" name="Content Placeholder 2">
            <a:extLst>
              <a:ext uri="{FF2B5EF4-FFF2-40B4-BE49-F238E27FC236}">
                <a16:creationId xmlns:a16="http://schemas.microsoft.com/office/drawing/2014/main" id="{929FD98E-56FB-5249-B502-48D7330C7FCD}"/>
              </a:ext>
            </a:extLst>
          </p:cNvPr>
          <p:cNvSpPr>
            <a:spLocks noGrp="1"/>
          </p:cNvSpPr>
          <p:nvPr>
            <p:ph idx="1"/>
          </p:nvPr>
        </p:nvSpPr>
        <p:spPr>
          <a:xfrm>
            <a:off x="705035" y="1808767"/>
            <a:ext cx="3300908" cy="4082032"/>
          </a:xfrm>
        </p:spPr>
        <p:txBody>
          <a:bodyPr rIns="0">
            <a:noAutofit/>
          </a:bodyPr>
          <a:lstStyle/>
          <a:p>
            <a:r>
              <a:rPr lang="en-US" sz="1800" dirty="0">
                <a:solidFill>
                  <a:schemeClr val="accent6">
                    <a:lumMod val="75000"/>
                  </a:schemeClr>
                </a:solidFill>
              </a:rPr>
              <a:t>Is this space suitable for VRI? </a:t>
            </a:r>
          </a:p>
          <a:p>
            <a:endParaRPr lang="en-US" sz="1800" dirty="0">
              <a:solidFill>
                <a:schemeClr val="accent6">
                  <a:lumMod val="75000"/>
                </a:schemeClr>
              </a:solidFill>
            </a:endParaRPr>
          </a:p>
        </p:txBody>
      </p:sp>
      <p:sp>
        <p:nvSpPr>
          <p:cNvPr id="9" name="Rectangle 8">
            <a:extLst>
              <a:ext uri="{FF2B5EF4-FFF2-40B4-BE49-F238E27FC236}">
                <a16:creationId xmlns:a16="http://schemas.microsoft.com/office/drawing/2014/main" id="{BD7A2100-91C0-4723-835F-5F6DF4E64E66}"/>
              </a:ext>
            </a:extLst>
          </p:cNvPr>
          <p:cNvSpPr/>
          <p:nvPr/>
        </p:nvSpPr>
        <p:spPr>
          <a:xfrm>
            <a:off x="4699352" y="310262"/>
            <a:ext cx="3943538" cy="654773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D1050685-5E93-4FB8-B699-F229FD54C0BE}"/>
              </a:ext>
            </a:extLst>
          </p:cNvPr>
          <p:cNvSpPr/>
          <p:nvPr/>
        </p:nvSpPr>
        <p:spPr>
          <a:xfrm>
            <a:off x="8642890" y="3849783"/>
            <a:ext cx="3671030" cy="3008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2">
            <a:extLst>
              <a:ext uri="{FF2B5EF4-FFF2-40B4-BE49-F238E27FC236}">
                <a16:creationId xmlns:a16="http://schemas.microsoft.com/office/drawing/2014/main" id="{ACD80EFD-9898-4EFE-BFD0-67ACFF1C662D}"/>
              </a:ext>
            </a:extLst>
          </p:cNvPr>
          <p:cNvSpPr txBox="1">
            <a:spLocks/>
          </p:cNvSpPr>
          <p:nvPr/>
        </p:nvSpPr>
        <p:spPr>
          <a:xfrm>
            <a:off x="8896522" y="4134773"/>
            <a:ext cx="3163765" cy="2405541"/>
          </a:xfrm>
          <a:prstGeom prst="rect">
            <a:avLst/>
          </a:prstGeom>
        </p:spPr>
        <p:txBody>
          <a:bodyPr vert="horz" lIns="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dirty="0">
                <a:solidFill>
                  <a:schemeClr val="bg1"/>
                </a:solidFill>
              </a:rPr>
              <a:t>Recommendation: </a:t>
            </a:r>
          </a:p>
          <a:p>
            <a:r>
              <a:rPr lang="en-US" sz="1800" dirty="0">
                <a:solidFill>
                  <a:schemeClr val="bg1"/>
                </a:solidFill>
              </a:rPr>
              <a:t>An open working environment is not appropriate for interpreting. First, the noise factor is not helpful to VRI and second, this environment does not provide confidentiality. </a:t>
            </a:r>
          </a:p>
          <a:p>
            <a:endParaRPr lang="en-US" sz="1800" b="1" dirty="0">
              <a:solidFill>
                <a:schemeClr val="bg1"/>
              </a:solidFill>
            </a:endParaRPr>
          </a:p>
          <a:p>
            <a:endParaRPr lang="en-US" sz="1800" b="1" dirty="0">
              <a:solidFill>
                <a:schemeClr val="bg1"/>
              </a:solidFill>
            </a:endParaRPr>
          </a:p>
        </p:txBody>
      </p:sp>
      <p:pic>
        <p:nvPicPr>
          <p:cNvPr id="17" name="Picture 16" descr="A picture containing indoor, floor, room, ceiling&#10;&#10;Description automatically generated">
            <a:extLst>
              <a:ext uri="{FF2B5EF4-FFF2-40B4-BE49-F238E27FC236}">
                <a16:creationId xmlns:a16="http://schemas.microsoft.com/office/drawing/2014/main" id="{A5A0E118-486E-4D1C-AED6-F23526F8FDF6}"/>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642889" y="310261"/>
            <a:ext cx="3671031" cy="3539522"/>
          </a:xfrm>
          <a:prstGeom prst="rect">
            <a:avLst/>
          </a:prstGeom>
        </p:spPr>
      </p:pic>
      <p:sp>
        <p:nvSpPr>
          <p:cNvPr id="15" name="Content Placeholder 2">
            <a:extLst>
              <a:ext uri="{FF2B5EF4-FFF2-40B4-BE49-F238E27FC236}">
                <a16:creationId xmlns:a16="http://schemas.microsoft.com/office/drawing/2014/main" id="{078EB45B-8F50-4B17-8EB7-DC6A2F6B427E}"/>
              </a:ext>
            </a:extLst>
          </p:cNvPr>
          <p:cNvSpPr txBox="1">
            <a:spLocks/>
          </p:cNvSpPr>
          <p:nvPr/>
        </p:nvSpPr>
        <p:spPr>
          <a:xfrm>
            <a:off x="4897414" y="867602"/>
            <a:ext cx="3547414" cy="4469942"/>
          </a:xfrm>
          <a:prstGeom prst="rect">
            <a:avLst/>
          </a:prstGeom>
        </p:spPr>
        <p:txBody>
          <a:bodyPr vert="horz" lIns="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accent6">
                    <a:lumMod val="75000"/>
                  </a:schemeClr>
                </a:solidFill>
              </a:rPr>
              <a:t>Experts say:</a:t>
            </a:r>
          </a:p>
          <a:p>
            <a:endParaRPr lang="en-US" sz="1800" dirty="0">
              <a:solidFill>
                <a:schemeClr val="accent6">
                  <a:lumMod val="75000"/>
                </a:schemeClr>
              </a:solidFill>
            </a:endParaRPr>
          </a:p>
          <a:p>
            <a:r>
              <a:rPr lang="en-US" sz="1800" dirty="0">
                <a:solidFill>
                  <a:schemeClr val="accent6">
                    <a:lumMod val="75000"/>
                  </a:schemeClr>
                </a:solidFill>
              </a:rPr>
              <a:t>Positives</a:t>
            </a:r>
          </a:p>
          <a:p>
            <a:r>
              <a:rPr lang="en-US" sz="1800" dirty="0"/>
              <a:t>This appears to be a professional work environment. </a:t>
            </a:r>
          </a:p>
          <a:p>
            <a:endParaRPr lang="en-US" sz="1800" dirty="0">
              <a:solidFill>
                <a:schemeClr val="accent6">
                  <a:lumMod val="75000"/>
                </a:schemeClr>
              </a:solidFill>
            </a:endParaRPr>
          </a:p>
          <a:p>
            <a:r>
              <a:rPr lang="en-US" sz="1800" dirty="0">
                <a:solidFill>
                  <a:schemeClr val="accent6"/>
                </a:solidFill>
              </a:rPr>
              <a:t>Negatives </a:t>
            </a:r>
          </a:p>
          <a:p>
            <a:r>
              <a:rPr lang="en-US" sz="1800" dirty="0"/>
              <a:t>An open working environment would not be sound-proof, creating a risk of distracting noises and confidentiality issues. </a:t>
            </a:r>
            <a:endParaRPr lang="en-US" sz="1800" dirty="0">
              <a:solidFill>
                <a:schemeClr val="accent6">
                  <a:lumMod val="75000"/>
                </a:schemeClr>
              </a:solidFill>
            </a:endParaRPr>
          </a:p>
          <a:p>
            <a:endParaRPr lang="en-US" sz="1800" dirty="0">
              <a:solidFill>
                <a:schemeClr val="accent6">
                  <a:lumMod val="75000"/>
                </a:schemeClr>
              </a:solidFill>
            </a:endParaRPr>
          </a:p>
          <a:p>
            <a:endParaRPr lang="en-US" sz="1800" dirty="0">
              <a:solidFill>
                <a:schemeClr val="accent6">
                  <a:lumMod val="75000"/>
                </a:schemeClr>
              </a:solidFill>
            </a:endParaRPr>
          </a:p>
        </p:txBody>
      </p:sp>
    </p:spTree>
    <p:extLst>
      <p:ext uri="{BB962C8B-B14F-4D97-AF65-F5344CB8AC3E}">
        <p14:creationId xmlns:p14="http://schemas.microsoft.com/office/powerpoint/2010/main" val="11775038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Hexagon 8">
            <a:extLst>
              <a:ext uri="{FF2B5EF4-FFF2-40B4-BE49-F238E27FC236}">
                <a16:creationId xmlns:a16="http://schemas.microsoft.com/office/drawing/2014/main" id="{DF524FD6-51F1-E74D-8007-A85C960757E8}"/>
              </a:ext>
            </a:extLst>
          </p:cNvPr>
          <p:cNvSpPr/>
          <p:nvPr/>
        </p:nvSpPr>
        <p:spPr>
          <a:xfrm>
            <a:off x="-1950116" y="0"/>
            <a:ext cx="8195053" cy="6858001"/>
          </a:xfrm>
          <a:prstGeom prst="hexag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Hexagon 4">
            <a:extLst>
              <a:ext uri="{FF2B5EF4-FFF2-40B4-BE49-F238E27FC236}">
                <a16:creationId xmlns:a16="http://schemas.microsoft.com/office/drawing/2014/main" id="{2883B4C8-3C5B-DB45-B218-73AA7552C86D}"/>
              </a:ext>
            </a:extLst>
          </p:cNvPr>
          <p:cNvSpPr>
            <a:spLocks/>
          </p:cNvSpPr>
          <p:nvPr/>
        </p:nvSpPr>
        <p:spPr>
          <a:xfrm>
            <a:off x="-2377440" y="0"/>
            <a:ext cx="8195053" cy="6858001"/>
          </a:xfrm>
          <a:prstGeom prst="hexagon">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482E08A-0E63-A94E-B9DD-396F9F536677}"/>
              </a:ext>
            </a:extLst>
          </p:cNvPr>
          <p:cNvSpPr>
            <a:spLocks noGrp="1"/>
          </p:cNvSpPr>
          <p:nvPr>
            <p:ph type="title"/>
          </p:nvPr>
        </p:nvSpPr>
        <p:spPr>
          <a:xfrm>
            <a:off x="6596370" y="1554431"/>
            <a:ext cx="5003154" cy="822960"/>
          </a:xfrm>
        </p:spPr>
        <p:txBody>
          <a:bodyPr anchor="t" anchorCtr="0">
            <a:normAutofit/>
          </a:bodyPr>
          <a:lstStyle/>
          <a:p>
            <a:r>
              <a:rPr lang="en-US" sz="3600" dirty="0"/>
              <a:t>Remember</a:t>
            </a:r>
          </a:p>
        </p:txBody>
      </p:sp>
      <p:sp>
        <p:nvSpPr>
          <p:cNvPr id="3" name="Content Placeholder 2">
            <a:extLst>
              <a:ext uri="{FF2B5EF4-FFF2-40B4-BE49-F238E27FC236}">
                <a16:creationId xmlns:a16="http://schemas.microsoft.com/office/drawing/2014/main" id="{9E320700-12EB-0A40-A73C-DE83C4DC41EB}"/>
              </a:ext>
            </a:extLst>
          </p:cNvPr>
          <p:cNvSpPr>
            <a:spLocks noGrp="1"/>
          </p:cNvSpPr>
          <p:nvPr>
            <p:ph idx="1"/>
          </p:nvPr>
        </p:nvSpPr>
        <p:spPr>
          <a:xfrm>
            <a:off x="6596370" y="2377391"/>
            <a:ext cx="5003154" cy="3364190"/>
          </a:xfrm>
        </p:spPr>
        <p:txBody>
          <a:bodyPr rIns="0">
            <a:noAutofit/>
          </a:bodyPr>
          <a:lstStyle/>
          <a:p>
            <a:r>
              <a:rPr lang="en-US" sz="1800" dirty="0">
                <a:solidFill>
                  <a:schemeClr val="accent6">
                    <a:lumMod val="75000"/>
                  </a:schemeClr>
                </a:solidFill>
              </a:rPr>
              <a:t>Nice work. Remember that the space you choose for delivering interpreting services should be:</a:t>
            </a:r>
          </a:p>
          <a:p>
            <a:endParaRPr lang="en-US" sz="1800" dirty="0">
              <a:solidFill>
                <a:schemeClr val="accent6">
                  <a:lumMod val="75000"/>
                </a:schemeClr>
              </a:solidFill>
            </a:endParaRPr>
          </a:p>
          <a:p>
            <a:pPr marL="285750" indent="-285750">
              <a:spcBef>
                <a:spcPts val="0"/>
              </a:spcBef>
              <a:buFont typeface="Arial" panose="020B0604020202020204" pitchFamily="34" charset="0"/>
              <a:buChar char="•"/>
            </a:pPr>
            <a:r>
              <a:rPr lang="en-US" sz="1800" dirty="0">
                <a:solidFill>
                  <a:schemeClr val="accent6">
                    <a:lumMod val="75000"/>
                  </a:schemeClr>
                </a:solidFill>
              </a:rPr>
              <a:t>Well-lit</a:t>
            </a:r>
          </a:p>
          <a:p>
            <a:pPr marL="285750" indent="-285750">
              <a:spcBef>
                <a:spcPts val="0"/>
              </a:spcBef>
              <a:buFont typeface="Arial" panose="020B0604020202020204" pitchFamily="34" charset="0"/>
              <a:buChar char="•"/>
            </a:pPr>
            <a:r>
              <a:rPr lang="en-US" sz="1800" dirty="0">
                <a:solidFill>
                  <a:schemeClr val="accent6">
                    <a:lumMod val="75000"/>
                  </a:schemeClr>
                </a:solidFill>
              </a:rPr>
              <a:t>Distraction-free</a:t>
            </a:r>
          </a:p>
          <a:p>
            <a:pPr marL="285750" indent="-285750">
              <a:spcBef>
                <a:spcPts val="0"/>
              </a:spcBef>
              <a:buFont typeface="Arial" panose="020B0604020202020204" pitchFamily="34" charset="0"/>
              <a:buChar char="•"/>
            </a:pPr>
            <a:r>
              <a:rPr lang="en-US" sz="1800" dirty="0">
                <a:solidFill>
                  <a:schemeClr val="accent6">
                    <a:lumMod val="75000"/>
                  </a:schemeClr>
                </a:solidFill>
              </a:rPr>
              <a:t>Sound-proof </a:t>
            </a:r>
          </a:p>
          <a:p>
            <a:pPr marL="285750" indent="-285750">
              <a:spcBef>
                <a:spcPts val="0"/>
              </a:spcBef>
              <a:buFont typeface="Arial" panose="020B0604020202020204" pitchFamily="34" charset="0"/>
              <a:buChar char="•"/>
            </a:pPr>
            <a:r>
              <a:rPr lang="en-US" sz="1800" dirty="0">
                <a:solidFill>
                  <a:schemeClr val="accent6">
                    <a:lumMod val="75000"/>
                  </a:schemeClr>
                </a:solidFill>
              </a:rPr>
              <a:t>Designated for interpreting </a:t>
            </a:r>
          </a:p>
          <a:p>
            <a:pPr marL="285750" indent="-285750">
              <a:spcBef>
                <a:spcPts val="0"/>
              </a:spcBef>
              <a:buFont typeface="Arial" panose="020B0604020202020204" pitchFamily="34" charset="0"/>
              <a:buChar char="•"/>
            </a:pPr>
            <a:r>
              <a:rPr lang="en-US" sz="1800" dirty="0">
                <a:solidFill>
                  <a:schemeClr val="accent6">
                    <a:lumMod val="75000"/>
                  </a:schemeClr>
                </a:solidFill>
              </a:rPr>
              <a:t>Confidential </a:t>
            </a:r>
          </a:p>
        </p:txBody>
      </p:sp>
      <p:sp>
        <p:nvSpPr>
          <p:cNvPr id="8" name="Rectangle 7">
            <a:extLst>
              <a:ext uri="{FF2B5EF4-FFF2-40B4-BE49-F238E27FC236}">
                <a16:creationId xmlns:a16="http://schemas.microsoft.com/office/drawing/2014/main" id="{A6608B35-77C0-4A41-83D0-00CA9BD92044}"/>
              </a:ext>
            </a:extLst>
          </p:cNvPr>
          <p:cNvSpPr/>
          <p:nvPr/>
        </p:nvSpPr>
        <p:spPr>
          <a:xfrm>
            <a:off x="-121920" y="-37211"/>
            <a:ext cx="12435840" cy="34747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NCSC Video Remote Interpreting Resource Center</a:t>
            </a:r>
          </a:p>
        </p:txBody>
      </p:sp>
    </p:spTree>
    <p:extLst>
      <p:ext uri="{BB962C8B-B14F-4D97-AF65-F5344CB8AC3E}">
        <p14:creationId xmlns:p14="http://schemas.microsoft.com/office/powerpoint/2010/main" val="20363312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B30AF94-53D9-48C1-A8A3-6A5E2B71653B}"/>
              </a:ext>
            </a:extLst>
          </p:cNvPr>
          <p:cNvSpPr/>
          <p:nvPr/>
        </p:nvSpPr>
        <p:spPr>
          <a:xfrm>
            <a:off x="8133347" y="310261"/>
            <a:ext cx="4058653" cy="654773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Rounded Corners 32">
            <a:extLst>
              <a:ext uri="{FF2B5EF4-FFF2-40B4-BE49-F238E27FC236}">
                <a16:creationId xmlns:a16="http://schemas.microsoft.com/office/drawing/2014/main" id="{77EBF606-5480-6F4C-BCC4-FD29C981C782}"/>
              </a:ext>
            </a:extLst>
          </p:cNvPr>
          <p:cNvSpPr/>
          <p:nvPr/>
        </p:nvSpPr>
        <p:spPr>
          <a:xfrm>
            <a:off x="8378373" y="3041848"/>
            <a:ext cx="1645920" cy="1645920"/>
          </a:xfrm>
          <a:prstGeom prst="roundRect">
            <a:avLst>
              <a:gd name="adj" fmla="val 646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Rounded Corners 32">
            <a:extLst>
              <a:ext uri="{FF2B5EF4-FFF2-40B4-BE49-F238E27FC236}">
                <a16:creationId xmlns:a16="http://schemas.microsoft.com/office/drawing/2014/main" id="{1935A280-9BDA-1C45-A147-E29D8A1ECA18}"/>
              </a:ext>
            </a:extLst>
          </p:cNvPr>
          <p:cNvSpPr/>
          <p:nvPr/>
        </p:nvSpPr>
        <p:spPr>
          <a:xfrm>
            <a:off x="10264112" y="3041848"/>
            <a:ext cx="1645920" cy="1645920"/>
          </a:xfrm>
          <a:prstGeom prst="roundRect">
            <a:avLst>
              <a:gd name="adj" fmla="val 646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Rounded Corners 32">
            <a:extLst>
              <a:ext uri="{FF2B5EF4-FFF2-40B4-BE49-F238E27FC236}">
                <a16:creationId xmlns:a16="http://schemas.microsoft.com/office/drawing/2014/main" id="{18658D83-2B01-CA44-92AA-8638297CAD2A}"/>
              </a:ext>
            </a:extLst>
          </p:cNvPr>
          <p:cNvSpPr/>
          <p:nvPr/>
        </p:nvSpPr>
        <p:spPr>
          <a:xfrm>
            <a:off x="8378373" y="4950649"/>
            <a:ext cx="1645920" cy="1645920"/>
          </a:xfrm>
          <a:prstGeom prst="roundRect">
            <a:avLst>
              <a:gd name="adj" fmla="val 646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Rounded Corners 32">
            <a:extLst>
              <a:ext uri="{FF2B5EF4-FFF2-40B4-BE49-F238E27FC236}">
                <a16:creationId xmlns:a16="http://schemas.microsoft.com/office/drawing/2014/main" id="{4F9F7BA5-85C7-3845-AC5A-0C51D84C8E8C}"/>
              </a:ext>
            </a:extLst>
          </p:cNvPr>
          <p:cNvSpPr/>
          <p:nvPr/>
        </p:nvSpPr>
        <p:spPr>
          <a:xfrm>
            <a:off x="10264112" y="4950649"/>
            <a:ext cx="1645920" cy="1645920"/>
          </a:xfrm>
          <a:prstGeom prst="roundRect">
            <a:avLst>
              <a:gd name="adj" fmla="val 646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Rounded Corners 32">
            <a:extLst>
              <a:ext uri="{FF2B5EF4-FFF2-40B4-BE49-F238E27FC236}">
                <a16:creationId xmlns:a16="http://schemas.microsoft.com/office/drawing/2014/main" id="{518AFA7A-EDDA-B644-9916-E0A8B70D6B21}"/>
              </a:ext>
            </a:extLst>
          </p:cNvPr>
          <p:cNvSpPr/>
          <p:nvPr/>
        </p:nvSpPr>
        <p:spPr>
          <a:xfrm>
            <a:off x="8378373" y="1120899"/>
            <a:ext cx="1645920" cy="1645920"/>
          </a:xfrm>
          <a:prstGeom prst="roundRect">
            <a:avLst>
              <a:gd name="adj" fmla="val 646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A6608B35-77C0-4A41-83D0-00CA9BD92044}"/>
              </a:ext>
            </a:extLst>
          </p:cNvPr>
          <p:cNvSpPr/>
          <p:nvPr/>
        </p:nvSpPr>
        <p:spPr>
          <a:xfrm>
            <a:off x="-121920" y="-37211"/>
            <a:ext cx="12435840" cy="34747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NCSC Video Remote Interpreting Resource Center</a:t>
            </a:r>
          </a:p>
        </p:txBody>
      </p:sp>
      <p:sp>
        <p:nvSpPr>
          <p:cNvPr id="27" name="TextBox 26">
            <a:extLst>
              <a:ext uri="{FF2B5EF4-FFF2-40B4-BE49-F238E27FC236}">
                <a16:creationId xmlns:a16="http://schemas.microsoft.com/office/drawing/2014/main" id="{27B221DC-FE7C-CB46-9C9D-74B3F551F3C6}"/>
              </a:ext>
            </a:extLst>
          </p:cNvPr>
          <p:cNvSpPr txBox="1"/>
          <p:nvPr/>
        </p:nvSpPr>
        <p:spPr>
          <a:xfrm>
            <a:off x="2442411" y="4042611"/>
            <a:ext cx="184731" cy="369332"/>
          </a:xfrm>
          <a:prstGeom prst="rect">
            <a:avLst/>
          </a:prstGeom>
          <a:noFill/>
        </p:spPr>
        <p:txBody>
          <a:bodyPr wrap="none" rtlCol="0">
            <a:spAutoFit/>
          </a:bodyPr>
          <a:lstStyle/>
          <a:p>
            <a:endParaRPr lang="en-US" dirty="0"/>
          </a:p>
        </p:txBody>
      </p:sp>
      <p:sp>
        <p:nvSpPr>
          <p:cNvPr id="28" name="Title 1">
            <a:extLst>
              <a:ext uri="{FF2B5EF4-FFF2-40B4-BE49-F238E27FC236}">
                <a16:creationId xmlns:a16="http://schemas.microsoft.com/office/drawing/2014/main" id="{893F0EC1-BC7D-D748-9CEA-D1F042B27932}"/>
              </a:ext>
            </a:extLst>
          </p:cNvPr>
          <p:cNvSpPr>
            <a:spLocks noGrp="1"/>
          </p:cNvSpPr>
          <p:nvPr>
            <p:ph type="title"/>
          </p:nvPr>
        </p:nvSpPr>
        <p:spPr>
          <a:xfrm>
            <a:off x="705035" y="967201"/>
            <a:ext cx="4266460" cy="822960"/>
          </a:xfrm>
        </p:spPr>
        <p:txBody>
          <a:bodyPr anchor="t" anchorCtr="0">
            <a:normAutofit/>
          </a:bodyPr>
          <a:lstStyle/>
          <a:p>
            <a:r>
              <a:rPr lang="en-US" dirty="0"/>
              <a:t>Equipment</a:t>
            </a:r>
            <a:endParaRPr lang="en-US" sz="3600" dirty="0"/>
          </a:p>
        </p:txBody>
      </p:sp>
      <p:sp>
        <p:nvSpPr>
          <p:cNvPr id="29" name="Content Placeholder 2">
            <a:extLst>
              <a:ext uri="{FF2B5EF4-FFF2-40B4-BE49-F238E27FC236}">
                <a16:creationId xmlns:a16="http://schemas.microsoft.com/office/drawing/2014/main" id="{929FD98E-56FB-5249-B502-48D7330C7FCD}"/>
              </a:ext>
            </a:extLst>
          </p:cNvPr>
          <p:cNvSpPr>
            <a:spLocks noGrp="1"/>
          </p:cNvSpPr>
          <p:nvPr>
            <p:ph idx="1"/>
          </p:nvPr>
        </p:nvSpPr>
        <p:spPr>
          <a:xfrm>
            <a:off x="705035" y="1808766"/>
            <a:ext cx="2820218" cy="1233081"/>
          </a:xfrm>
        </p:spPr>
        <p:txBody>
          <a:bodyPr rIns="0">
            <a:noAutofit/>
          </a:bodyPr>
          <a:lstStyle/>
          <a:p>
            <a:r>
              <a:rPr lang="en-US" sz="1800" dirty="0">
                <a:solidFill>
                  <a:schemeClr val="accent6">
                    <a:lumMod val="75000"/>
                  </a:schemeClr>
                </a:solidFill>
              </a:rPr>
              <a:t>Stacy is setting up her VRI station. She already has one item on her desk. What else does she need? </a:t>
            </a:r>
          </a:p>
        </p:txBody>
      </p:sp>
      <p:sp>
        <p:nvSpPr>
          <p:cNvPr id="15" name="Content Placeholder 2">
            <a:extLst>
              <a:ext uri="{FF2B5EF4-FFF2-40B4-BE49-F238E27FC236}">
                <a16:creationId xmlns:a16="http://schemas.microsoft.com/office/drawing/2014/main" id="{AA8E9D38-DF15-459A-BA90-8590623FEE80}"/>
              </a:ext>
            </a:extLst>
          </p:cNvPr>
          <p:cNvSpPr txBox="1">
            <a:spLocks/>
          </p:cNvSpPr>
          <p:nvPr/>
        </p:nvSpPr>
        <p:spPr>
          <a:xfrm>
            <a:off x="8570065" y="557248"/>
            <a:ext cx="3144253" cy="684226"/>
          </a:xfrm>
          <a:prstGeom prst="rect">
            <a:avLst/>
          </a:prstGeom>
        </p:spPr>
        <p:txBody>
          <a:bodyPr vert="horz" lIns="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i="1" dirty="0">
                <a:solidFill>
                  <a:schemeClr val="bg1"/>
                </a:solidFill>
              </a:rPr>
              <a:t>Discuss which items apply: </a:t>
            </a:r>
          </a:p>
        </p:txBody>
      </p:sp>
      <p:sp>
        <p:nvSpPr>
          <p:cNvPr id="33" name="Rectangle: Rounded Corners 32">
            <a:extLst>
              <a:ext uri="{FF2B5EF4-FFF2-40B4-BE49-F238E27FC236}">
                <a16:creationId xmlns:a16="http://schemas.microsoft.com/office/drawing/2014/main" id="{35E049B1-F043-4928-94FD-6DF97A53AA16}"/>
              </a:ext>
            </a:extLst>
          </p:cNvPr>
          <p:cNvSpPr/>
          <p:nvPr/>
        </p:nvSpPr>
        <p:spPr>
          <a:xfrm>
            <a:off x="10264112" y="1120899"/>
            <a:ext cx="1645920" cy="1645920"/>
          </a:xfrm>
          <a:prstGeom prst="roundRect">
            <a:avLst>
              <a:gd name="adj" fmla="val 646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close up of a computer&#10;&#10;Description automatically generated">
            <a:extLst>
              <a:ext uri="{FF2B5EF4-FFF2-40B4-BE49-F238E27FC236}">
                <a16:creationId xmlns:a16="http://schemas.microsoft.com/office/drawing/2014/main" id="{9970DF33-89B5-4408-80C7-9E14F77E3A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25184" y="1054054"/>
            <a:ext cx="1337105" cy="1337105"/>
          </a:xfrm>
          <a:prstGeom prst="rect">
            <a:avLst/>
          </a:prstGeom>
        </p:spPr>
      </p:pic>
      <p:pic>
        <p:nvPicPr>
          <p:cNvPr id="19" name="Picture 18" descr="A close up of a computer&#10;&#10;Description automatically generated">
            <a:extLst>
              <a:ext uri="{FF2B5EF4-FFF2-40B4-BE49-F238E27FC236}">
                <a16:creationId xmlns:a16="http://schemas.microsoft.com/office/drawing/2014/main" id="{B0D80D98-7870-4572-A730-214E7E1648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2883" y="1054054"/>
            <a:ext cx="1337105" cy="1337105"/>
          </a:xfrm>
          <a:prstGeom prst="rect">
            <a:avLst/>
          </a:prstGeom>
        </p:spPr>
      </p:pic>
      <p:pic>
        <p:nvPicPr>
          <p:cNvPr id="21" name="Picture 20" descr="A close up of electronics&#10;&#10;Description automatically generated">
            <a:extLst>
              <a:ext uri="{FF2B5EF4-FFF2-40B4-BE49-F238E27FC236}">
                <a16:creationId xmlns:a16="http://schemas.microsoft.com/office/drawing/2014/main" id="{1196EEA4-6A1D-4591-BF49-499BC2904D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32780" y="2962710"/>
            <a:ext cx="1337105" cy="1337105"/>
          </a:xfrm>
          <a:prstGeom prst="rect">
            <a:avLst/>
          </a:prstGeom>
        </p:spPr>
      </p:pic>
      <p:pic>
        <p:nvPicPr>
          <p:cNvPr id="24" name="Picture 23" descr="A close up of electronics&#10;&#10;Description automatically generated">
            <a:extLst>
              <a:ext uri="{FF2B5EF4-FFF2-40B4-BE49-F238E27FC236}">
                <a16:creationId xmlns:a16="http://schemas.microsoft.com/office/drawing/2014/main" id="{A39B6610-BFF6-4847-8F94-BF2A605D87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18276" y="2962710"/>
            <a:ext cx="1337105" cy="1337105"/>
          </a:xfrm>
          <a:prstGeom prst="rect">
            <a:avLst/>
          </a:prstGeom>
        </p:spPr>
      </p:pic>
      <p:pic>
        <p:nvPicPr>
          <p:cNvPr id="26" name="Picture 25" descr="A close up of a computer&#10;&#10;Description automatically generated">
            <a:extLst>
              <a:ext uri="{FF2B5EF4-FFF2-40B4-BE49-F238E27FC236}">
                <a16:creationId xmlns:a16="http://schemas.microsoft.com/office/drawing/2014/main" id="{D45E4E72-FDE7-4469-9854-10A364DBFB8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35931" y="4893389"/>
            <a:ext cx="1337105" cy="1337105"/>
          </a:xfrm>
          <a:prstGeom prst="rect">
            <a:avLst/>
          </a:prstGeom>
        </p:spPr>
      </p:pic>
      <p:pic>
        <p:nvPicPr>
          <p:cNvPr id="31" name="Picture 30" descr="A picture containing monitor, table, loudspeaker, sitting&#10;&#10;Description automatically generated">
            <a:extLst>
              <a:ext uri="{FF2B5EF4-FFF2-40B4-BE49-F238E27FC236}">
                <a16:creationId xmlns:a16="http://schemas.microsoft.com/office/drawing/2014/main" id="{8AA6EA00-9E34-4F10-9947-D36C076FA50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11078" y="4899771"/>
            <a:ext cx="1337105" cy="1337105"/>
          </a:xfrm>
          <a:prstGeom prst="rect">
            <a:avLst/>
          </a:prstGeom>
        </p:spPr>
      </p:pic>
      <p:sp>
        <p:nvSpPr>
          <p:cNvPr id="38" name="Content Placeholder 2">
            <a:extLst>
              <a:ext uri="{FF2B5EF4-FFF2-40B4-BE49-F238E27FC236}">
                <a16:creationId xmlns:a16="http://schemas.microsoft.com/office/drawing/2014/main" id="{4F4205A9-DA9A-4ADC-BB0F-E309608A96BC}"/>
              </a:ext>
            </a:extLst>
          </p:cNvPr>
          <p:cNvSpPr txBox="1">
            <a:spLocks/>
          </p:cNvSpPr>
          <p:nvPr/>
        </p:nvSpPr>
        <p:spPr>
          <a:xfrm>
            <a:off x="8420361" y="2336260"/>
            <a:ext cx="1542148" cy="298632"/>
          </a:xfrm>
          <a:prstGeom prst="rect">
            <a:avLst/>
          </a:prstGeom>
        </p:spPr>
        <p:txBody>
          <a:bodyPr vert="horz" lIns="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dirty="0">
                <a:solidFill>
                  <a:schemeClr val="accent6">
                    <a:lumMod val="75000"/>
                  </a:schemeClr>
                </a:solidFill>
              </a:rPr>
              <a:t>Computer</a:t>
            </a:r>
          </a:p>
        </p:txBody>
      </p:sp>
      <p:sp>
        <p:nvSpPr>
          <p:cNvPr id="39" name="Content Placeholder 2">
            <a:extLst>
              <a:ext uri="{FF2B5EF4-FFF2-40B4-BE49-F238E27FC236}">
                <a16:creationId xmlns:a16="http://schemas.microsoft.com/office/drawing/2014/main" id="{5AD78A4C-4448-4E46-B56E-24C5AFC53EA6}"/>
              </a:ext>
            </a:extLst>
          </p:cNvPr>
          <p:cNvSpPr txBox="1">
            <a:spLocks/>
          </p:cNvSpPr>
          <p:nvPr/>
        </p:nvSpPr>
        <p:spPr>
          <a:xfrm>
            <a:off x="10315754" y="2236892"/>
            <a:ext cx="1542148" cy="497369"/>
          </a:xfrm>
          <a:prstGeom prst="rect">
            <a:avLst/>
          </a:prstGeom>
        </p:spPr>
        <p:txBody>
          <a:bodyPr vert="horz" lIns="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1600" dirty="0">
                <a:solidFill>
                  <a:schemeClr val="accent6">
                    <a:lumMod val="75000"/>
                  </a:schemeClr>
                </a:solidFill>
              </a:rPr>
              <a:t>Computer with camera</a:t>
            </a:r>
          </a:p>
        </p:txBody>
      </p:sp>
      <p:sp>
        <p:nvSpPr>
          <p:cNvPr id="40" name="Content Placeholder 2">
            <a:extLst>
              <a:ext uri="{FF2B5EF4-FFF2-40B4-BE49-F238E27FC236}">
                <a16:creationId xmlns:a16="http://schemas.microsoft.com/office/drawing/2014/main" id="{C590775E-C23B-4728-8811-667A8E5A4BC3}"/>
              </a:ext>
            </a:extLst>
          </p:cNvPr>
          <p:cNvSpPr txBox="1">
            <a:spLocks/>
          </p:cNvSpPr>
          <p:nvPr/>
        </p:nvSpPr>
        <p:spPr>
          <a:xfrm>
            <a:off x="10308556" y="4144208"/>
            <a:ext cx="1542148" cy="497369"/>
          </a:xfrm>
          <a:prstGeom prst="rect">
            <a:avLst/>
          </a:prstGeom>
        </p:spPr>
        <p:txBody>
          <a:bodyPr vert="horz" lIns="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1600" dirty="0">
                <a:solidFill>
                  <a:schemeClr val="accent6">
                    <a:lumMod val="75000"/>
                  </a:schemeClr>
                </a:solidFill>
              </a:rPr>
              <a:t>Headset with microphone</a:t>
            </a:r>
          </a:p>
        </p:txBody>
      </p:sp>
      <p:sp>
        <p:nvSpPr>
          <p:cNvPr id="41" name="Content Placeholder 2">
            <a:extLst>
              <a:ext uri="{FF2B5EF4-FFF2-40B4-BE49-F238E27FC236}">
                <a16:creationId xmlns:a16="http://schemas.microsoft.com/office/drawing/2014/main" id="{89CDBC08-47E3-445B-8B3D-8CD0E204F65E}"/>
              </a:ext>
            </a:extLst>
          </p:cNvPr>
          <p:cNvSpPr txBox="1">
            <a:spLocks/>
          </p:cNvSpPr>
          <p:nvPr/>
        </p:nvSpPr>
        <p:spPr>
          <a:xfrm>
            <a:off x="8418893" y="4261698"/>
            <a:ext cx="1542148" cy="273288"/>
          </a:xfrm>
          <a:prstGeom prst="rect">
            <a:avLst/>
          </a:prstGeom>
        </p:spPr>
        <p:txBody>
          <a:bodyPr vert="horz" lIns="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1600" dirty="0">
                <a:solidFill>
                  <a:schemeClr val="accent6">
                    <a:lumMod val="75000"/>
                  </a:schemeClr>
                </a:solidFill>
              </a:rPr>
              <a:t>Headset</a:t>
            </a:r>
          </a:p>
        </p:txBody>
      </p:sp>
      <p:sp>
        <p:nvSpPr>
          <p:cNvPr id="42" name="Content Placeholder 2">
            <a:extLst>
              <a:ext uri="{FF2B5EF4-FFF2-40B4-BE49-F238E27FC236}">
                <a16:creationId xmlns:a16="http://schemas.microsoft.com/office/drawing/2014/main" id="{BDCC2AB0-305B-46DF-AECD-88C42BD66C8C}"/>
              </a:ext>
            </a:extLst>
          </p:cNvPr>
          <p:cNvSpPr txBox="1">
            <a:spLocks/>
          </p:cNvSpPr>
          <p:nvPr/>
        </p:nvSpPr>
        <p:spPr>
          <a:xfrm>
            <a:off x="10308556" y="6126227"/>
            <a:ext cx="1542148" cy="273288"/>
          </a:xfrm>
          <a:prstGeom prst="rect">
            <a:avLst/>
          </a:prstGeom>
        </p:spPr>
        <p:txBody>
          <a:bodyPr vert="horz" lIns="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1600" dirty="0">
                <a:solidFill>
                  <a:schemeClr val="accent6">
                    <a:lumMod val="75000"/>
                  </a:schemeClr>
                </a:solidFill>
              </a:rPr>
              <a:t>Speakers</a:t>
            </a:r>
          </a:p>
        </p:txBody>
      </p:sp>
      <p:sp>
        <p:nvSpPr>
          <p:cNvPr id="43" name="Content Placeholder 2">
            <a:extLst>
              <a:ext uri="{FF2B5EF4-FFF2-40B4-BE49-F238E27FC236}">
                <a16:creationId xmlns:a16="http://schemas.microsoft.com/office/drawing/2014/main" id="{9FAB0E8F-2D85-40AB-A598-E82E73090F72}"/>
              </a:ext>
            </a:extLst>
          </p:cNvPr>
          <p:cNvSpPr txBox="1">
            <a:spLocks/>
          </p:cNvSpPr>
          <p:nvPr/>
        </p:nvSpPr>
        <p:spPr>
          <a:xfrm>
            <a:off x="8431083" y="6126227"/>
            <a:ext cx="1542148" cy="273288"/>
          </a:xfrm>
          <a:prstGeom prst="rect">
            <a:avLst/>
          </a:prstGeom>
        </p:spPr>
        <p:txBody>
          <a:bodyPr vert="horz" lIns="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1600" dirty="0">
                <a:solidFill>
                  <a:schemeClr val="accent6">
                    <a:lumMod val="75000"/>
                  </a:schemeClr>
                </a:solidFill>
              </a:rPr>
              <a:t>Notebook</a:t>
            </a:r>
          </a:p>
        </p:txBody>
      </p:sp>
      <p:pic>
        <p:nvPicPr>
          <p:cNvPr id="45" name="Picture 44" descr="A picture containing indoor, monitor, wall, sitting&#10;&#10;Description automatically generated">
            <a:extLst>
              <a:ext uri="{FF2B5EF4-FFF2-40B4-BE49-F238E27FC236}">
                <a16:creationId xmlns:a16="http://schemas.microsoft.com/office/drawing/2014/main" id="{13D16739-E63C-4F8B-B101-1950D96A062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7821" y="3424526"/>
            <a:ext cx="7038621" cy="3433474"/>
          </a:xfrm>
          <a:prstGeom prst="rect">
            <a:avLst/>
          </a:prstGeom>
        </p:spPr>
      </p:pic>
    </p:spTree>
    <p:extLst>
      <p:ext uri="{BB962C8B-B14F-4D97-AF65-F5344CB8AC3E}">
        <p14:creationId xmlns:p14="http://schemas.microsoft.com/office/powerpoint/2010/main" val="16608420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FAD26E2-50D6-4D98-B067-F2F076DB4FE7}"/>
              </a:ext>
            </a:extLst>
          </p:cNvPr>
          <p:cNvSpPr/>
          <p:nvPr/>
        </p:nvSpPr>
        <p:spPr>
          <a:xfrm>
            <a:off x="8133347" y="310261"/>
            <a:ext cx="4058653" cy="654773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A6608B35-77C0-4A41-83D0-00CA9BD92044}"/>
              </a:ext>
            </a:extLst>
          </p:cNvPr>
          <p:cNvSpPr/>
          <p:nvPr/>
        </p:nvSpPr>
        <p:spPr>
          <a:xfrm>
            <a:off x="-121920" y="-37211"/>
            <a:ext cx="12435840" cy="34747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NCSC Video Remote Interpreting Resource Center</a:t>
            </a:r>
          </a:p>
        </p:txBody>
      </p:sp>
      <p:sp>
        <p:nvSpPr>
          <p:cNvPr id="27" name="TextBox 26">
            <a:extLst>
              <a:ext uri="{FF2B5EF4-FFF2-40B4-BE49-F238E27FC236}">
                <a16:creationId xmlns:a16="http://schemas.microsoft.com/office/drawing/2014/main" id="{27B221DC-FE7C-CB46-9C9D-74B3F551F3C6}"/>
              </a:ext>
            </a:extLst>
          </p:cNvPr>
          <p:cNvSpPr txBox="1"/>
          <p:nvPr/>
        </p:nvSpPr>
        <p:spPr>
          <a:xfrm>
            <a:off x="2442411" y="4042611"/>
            <a:ext cx="184731" cy="369332"/>
          </a:xfrm>
          <a:prstGeom prst="rect">
            <a:avLst/>
          </a:prstGeom>
          <a:noFill/>
        </p:spPr>
        <p:txBody>
          <a:bodyPr wrap="none" rtlCol="0">
            <a:spAutoFit/>
          </a:bodyPr>
          <a:lstStyle/>
          <a:p>
            <a:endParaRPr lang="en-US" dirty="0"/>
          </a:p>
        </p:txBody>
      </p:sp>
      <p:sp>
        <p:nvSpPr>
          <p:cNvPr id="28" name="Title 1">
            <a:extLst>
              <a:ext uri="{FF2B5EF4-FFF2-40B4-BE49-F238E27FC236}">
                <a16:creationId xmlns:a16="http://schemas.microsoft.com/office/drawing/2014/main" id="{893F0EC1-BC7D-D748-9CEA-D1F042B27932}"/>
              </a:ext>
            </a:extLst>
          </p:cNvPr>
          <p:cNvSpPr>
            <a:spLocks noGrp="1"/>
          </p:cNvSpPr>
          <p:nvPr>
            <p:ph type="title"/>
          </p:nvPr>
        </p:nvSpPr>
        <p:spPr>
          <a:xfrm>
            <a:off x="705035" y="967201"/>
            <a:ext cx="4266460" cy="822960"/>
          </a:xfrm>
        </p:spPr>
        <p:txBody>
          <a:bodyPr anchor="t" anchorCtr="0">
            <a:normAutofit/>
          </a:bodyPr>
          <a:lstStyle/>
          <a:p>
            <a:r>
              <a:rPr lang="en-US" dirty="0"/>
              <a:t>Equipment</a:t>
            </a:r>
            <a:endParaRPr lang="en-US" sz="3600" dirty="0"/>
          </a:p>
        </p:txBody>
      </p:sp>
      <p:sp>
        <p:nvSpPr>
          <p:cNvPr id="29" name="Content Placeholder 2">
            <a:extLst>
              <a:ext uri="{FF2B5EF4-FFF2-40B4-BE49-F238E27FC236}">
                <a16:creationId xmlns:a16="http://schemas.microsoft.com/office/drawing/2014/main" id="{929FD98E-56FB-5249-B502-48D7330C7FCD}"/>
              </a:ext>
            </a:extLst>
          </p:cNvPr>
          <p:cNvSpPr>
            <a:spLocks noGrp="1"/>
          </p:cNvSpPr>
          <p:nvPr>
            <p:ph idx="1"/>
          </p:nvPr>
        </p:nvSpPr>
        <p:spPr>
          <a:xfrm>
            <a:off x="705035" y="1808767"/>
            <a:ext cx="2820218" cy="1048734"/>
          </a:xfrm>
        </p:spPr>
        <p:txBody>
          <a:bodyPr rIns="0">
            <a:noAutofit/>
          </a:bodyPr>
          <a:lstStyle/>
          <a:p>
            <a:r>
              <a:rPr lang="en-US" sz="1800" dirty="0">
                <a:solidFill>
                  <a:schemeClr val="accent6">
                    <a:lumMod val="75000"/>
                  </a:schemeClr>
                </a:solidFill>
              </a:rPr>
              <a:t>Stacy is setting up her VRI station. She already has one item on her desk. What else does she need? </a:t>
            </a:r>
          </a:p>
        </p:txBody>
      </p:sp>
      <p:sp>
        <p:nvSpPr>
          <p:cNvPr id="15" name="Content Placeholder 2">
            <a:extLst>
              <a:ext uri="{FF2B5EF4-FFF2-40B4-BE49-F238E27FC236}">
                <a16:creationId xmlns:a16="http://schemas.microsoft.com/office/drawing/2014/main" id="{AA8E9D38-DF15-459A-BA90-8590623FEE80}"/>
              </a:ext>
            </a:extLst>
          </p:cNvPr>
          <p:cNvSpPr txBox="1">
            <a:spLocks/>
          </p:cNvSpPr>
          <p:nvPr/>
        </p:nvSpPr>
        <p:spPr>
          <a:xfrm>
            <a:off x="8420100" y="967201"/>
            <a:ext cx="3418974" cy="5391679"/>
          </a:xfrm>
          <a:prstGeom prst="rect">
            <a:avLst/>
          </a:prstGeom>
        </p:spPr>
        <p:txBody>
          <a:bodyPr vert="horz" lIns="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chemeClr val="bg1"/>
                </a:solidFill>
              </a:rPr>
              <a:t>Stacy will need: </a:t>
            </a:r>
          </a:p>
          <a:p>
            <a:endParaRPr lang="en-US" sz="1600" dirty="0">
              <a:solidFill>
                <a:schemeClr val="bg1"/>
              </a:solidFill>
            </a:endParaRPr>
          </a:p>
          <a:p>
            <a:pPr marL="285750" indent="-285750">
              <a:spcBef>
                <a:spcPts val="0"/>
              </a:spcBef>
              <a:buFont typeface="Arial" panose="020B0604020202020204" pitchFamily="34" charset="0"/>
              <a:buChar char="•"/>
            </a:pPr>
            <a:r>
              <a:rPr lang="en-US" sz="1600" dirty="0">
                <a:solidFill>
                  <a:schemeClr val="bg1"/>
                </a:solidFill>
              </a:rPr>
              <a:t>A microphone and headset</a:t>
            </a:r>
          </a:p>
          <a:p>
            <a:pPr marL="285750" indent="-285750">
              <a:spcBef>
                <a:spcPts val="0"/>
              </a:spcBef>
              <a:buFont typeface="Arial" panose="020B0604020202020204" pitchFamily="34" charset="0"/>
              <a:buChar char="•"/>
            </a:pPr>
            <a:r>
              <a:rPr lang="en-US" sz="1600" dirty="0">
                <a:solidFill>
                  <a:schemeClr val="bg1"/>
                </a:solidFill>
              </a:rPr>
              <a:t>A computer with high-speed internet and a camera </a:t>
            </a:r>
          </a:p>
          <a:p>
            <a:pPr marL="285750" indent="-285750">
              <a:spcBef>
                <a:spcPts val="0"/>
              </a:spcBef>
              <a:buFont typeface="Arial" panose="020B0604020202020204" pitchFamily="34" charset="0"/>
              <a:buChar char="•"/>
            </a:pPr>
            <a:r>
              <a:rPr lang="en-US" sz="1600" dirty="0">
                <a:solidFill>
                  <a:schemeClr val="bg1"/>
                </a:solidFill>
              </a:rPr>
              <a:t>A notebook</a:t>
            </a:r>
          </a:p>
          <a:p>
            <a:pPr marL="285750" indent="-285750">
              <a:buFont typeface="Arial" panose="020B0604020202020204" pitchFamily="34" charset="0"/>
              <a:buChar char="•"/>
            </a:pPr>
            <a:endParaRPr lang="en-US" sz="1600" dirty="0">
              <a:solidFill>
                <a:schemeClr val="bg1"/>
              </a:solidFill>
            </a:endParaRPr>
          </a:p>
          <a:p>
            <a:r>
              <a:rPr lang="en-US" sz="1600" dirty="0">
                <a:solidFill>
                  <a:schemeClr val="bg1"/>
                </a:solidFill>
              </a:rPr>
              <a:t>It is highly recommended that you use your equipment only for VRI. You must maintain your equipment and keep it up to date. </a:t>
            </a:r>
          </a:p>
        </p:txBody>
      </p:sp>
      <p:pic>
        <p:nvPicPr>
          <p:cNvPr id="10" name="Picture 9" descr="A screen shot of a computer&#10;&#10;Description automatically generated">
            <a:extLst>
              <a:ext uri="{FF2B5EF4-FFF2-40B4-BE49-F238E27FC236}">
                <a16:creationId xmlns:a16="http://schemas.microsoft.com/office/drawing/2014/main" id="{D23EA332-B3FD-4CF1-AD1B-8203202BCE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822" y="3428708"/>
            <a:ext cx="7038621" cy="3429292"/>
          </a:xfrm>
          <a:prstGeom prst="rect">
            <a:avLst/>
          </a:prstGeom>
        </p:spPr>
      </p:pic>
      <p:sp>
        <p:nvSpPr>
          <p:cNvPr id="9" name="Content Placeholder 2">
            <a:extLst>
              <a:ext uri="{FF2B5EF4-FFF2-40B4-BE49-F238E27FC236}">
                <a16:creationId xmlns:a16="http://schemas.microsoft.com/office/drawing/2014/main" id="{07AA80B5-7566-4929-8A80-074A08905271}"/>
              </a:ext>
            </a:extLst>
          </p:cNvPr>
          <p:cNvSpPr txBox="1">
            <a:spLocks/>
          </p:cNvSpPr>
          <p:nvPr/>
        </p:nvSpPr>
        <p:spPr>
          <a:xfrm>
            <a:off x="2567023" y="6333633"/>
            <a:ext cx="2820218" cy="1048734"/>
          </a:xfrm>
          <a:prstGeom prst="rect">
            <a:avLst/>
          </a:prstGeom>
        </p:spPr>
        <p:txBody>
          <a:bodyPr vert="horz" lIns="91440" tIns="0" rIns="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i="1" dirty="0">
                <a:solidFill>
                  <a:schemeClr val="bg2"/>
                </a:solidFill>
              </a:rPr>
              <a:t>Speakers are optional. </a:t>
            </a:r>
          </a:p>
        </p:txBody>
      </p:sp>
    </p:spTree>
    <p:extLst>
      <p:ext uri="{BB962C8B-B14F-4D97-AF65-F5344CB8AC3E}">
        <p14:creationId xmlns:p14="http://schemas.microsoft.com/office/powerpoint/2010/main" val="38609033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DCAFAE6-A2F2-40DF-B46C-12B125F3E917}"/>
              </a:ext>
            </a:extLst>
          </p:cNvPr>
          <p:cNvSpPr/>
          <p:nvPr/>
        </p:nvSpPr>
        <p:spPr>
          <a:xfrm>
            <a:off x="0" y="310261"/>
            <a:ext cx="12192000" cy="1723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E320700-12EB-0A40-A73C-DE83C4DC41EB}"/>
              </a:ext>
            </a:extLst>
          </p:cNvPr>
          <p:cNvSpPr>
            <a:spLocks noGrp="1"/>
          </p:cNvSpPr>
          <p:nvPr>
            <p:ph idx="1"/>
          </p:nvPr>
        </p:nvSpPr>
        <p:spPr>
          <a:xfrm>
            <a:off x="302793" y="1519522"/>
            <a:ext cx="11586411" cy="441398"/>
          </a:xfrm>
        </p:spPr>
        <p:txBody>
          <a:bodyPr lIns="0" rIns="0">
            <a:noAutofit/>
          </a:bodyPr>
          <a:lstStyle/>
          <a:p>
            <a:pPr algn="ctr"/>
            <a:r>
              <a:rPr lang="en-US" sz="1600" dirty="0">
                <a:solidFill>
                  <a:schemeClr val="accent6">
                    <a:lumMod val="75000"/>
                  </a:schemeClr>
                </a:solidFill>
              </a:rPr>
              <a:t>A downloadable checklist is available to complement this course. Use it to ensure that the VRI equipment is working and ready. </a:t>
            </a:r>
          </a:p>
        </p:txBody>
      </p:sp>
      <p:sp>
        <p:nvSpPr>
          <p:cNvPr id="6" name="Title 5">
            <a:extLst>
              <a:ext uri="{FF2B5EF4-FFF2-40B4-BE49-F238E27FC236}">
                <a16:creationId xmlns:a16="http://schemas.microsoft.com/office/drawing/2014/main" id="{ED5DF0AC-2F4B-554D-82FA-53056B39DA2D}"/>
              </a:ext>
            </a:extLst>
          </p:cNvPr>
          <p:cNvSpPr>
            <a:spLocks noGrp="1"/>
          </p:cNvSpPr>
          <p:nvPr>
            <p:ph type="title"/>
          </p:nvPr>
        </p:nvSpPr>
        <p:spPr>
          <a:xfrm>
            <a:off x="2292622" y="696562"/>
            <a:ext cx="7606753" cy="822960"/>
          </a:xfrm>
        </p:spPr>
        <p:txBody>
          <a:bodyPr lIns="0"/>
          <a:lstStyle/>
          <a:p>
            <a:pPr algn="ctr"/>
            <a:r>
              <a:rPr lang="en-US" dirty="0"/>
              <a:t>Equipment Readiness Checklist</a:t>
            </a:r>
          </a:p>
        </p:txBody>
      </p:sp>
      <p:sp>
        <p:nvSpPr>
          <p:cNvPr id="8" name="Rectangle 7">
            <a:extLst>
              <a:ext uri="{FF2B5EF4-FFF2-40B4-BE49-F238E27FC236}">
                <a16:creationId xmlns:a16="http://schemas.microsoft.com/office/drawing/2014/main" id="{A6608B35-77C0-4A41-83D0-00CA9BD92044}"/>
              </a:ext>
            </a:extLst>
          </p:cNvPr>
          <p:cNvSpPr/>
          <p:nvPr/>
        </p:nvSpPr>
        <p:spPr>
          <a:xfrm>
            <a:off x="-121920" y="-37211"/>
            <a:ext cx="12435840" cy="34747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NCSC Video Remote Interpreting Resource Center</a:t>
            </a:r>
          </a:p>
        </p:txBody>
      </p:sp>
      <p:sp>
        <p:nvSpPr>
          <p:cNvPr id="10" name="Rectangle 9">
            <a:extLst>
              <a:ext uri="{FF2B5EF4-FFF2-40B4-BE49-F238E27FC236}">
                <a16:creationId xmlns:a16="http://schemas.microsoft.com/office/drawing/2014/main" id="{4549DB48-96FB-47FB-BF8F-88ED57979C8B}"/>
              </a:ext>
            </a:extLst>
          </p:cNvPr>
          <p:cNvSpPr/>
          <p:nvPr/>
        </p:nvSpPr>
        <p:spPr>
          <a:xfrm>
            <a:off x="0" y="5134998"/>
            <a:ext cx="12192000" cy="1723076"/>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6267F507-4487-4A23-B7BC-2C309E38ED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7769" y="2400999"/>
            <a:ext cx="3336457" cy="3862137"/>
          </a:xfrm>
          <a:prstGeom prst="rect">
            <a:avLst/>
          </a:prstGeom>
        </p:spPr>
      </p:pic>
    </p:spTree>
    <p:extLst>
      <p:ext uri="{BB962C8B-B14F-4D97-AF65-F5344CB8AC3E}">
        <p14:creationId xmlns:p14="http://schemas.microsoft.com/office/powerpoint/2010/main" val="31901172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exagon 6">
            <a:extLst>
              <a:ext uri="{FF2B5EF4-FFF2-40B4-BE49-F238E27FC236}">
                <a16:creationId xmlns:a16="http://schemas.microsoft.com/office/drawing/2014/main" id="{74D19D55-3A87-714F-95C5-28F5E12EC359}"/>
              </a:ext>
            </a:extLst>
          </p:cNvPr>
          <p:cNvSpPr/>
          <p:nvPr/>
        </p:nvSpPr>
        <p:spPr>
          <a:xfrm>
            <a:off x="5244234" y="0"/>
            <a:ext cx="8195053" cy="6858001"/>
          </a:xfrm>
          <a:prstGeom prst="hexag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Hexagon 9">
            <a:extLst>
              <a:ext uri="{FF2B5EF4-FFF2-40B4-BE49-F238E27FC236}">
                <a16:creationId xmlns:a16="http://schemas.microsoft.com/office/drawing/2014/main" id="{8056307D-28EC-974E-A622-2988EE714E61}"/>
              </a:ext>
            </a:extLst>
          </p:cNvPr>
          <p:cNvSpPr/>
          <p:nvPr/>
        </p:nvSpPr>
        <p:spPr>
          <a:xfrm>
            <a:off x="5680695" y="2"/>
            <a:ext cx="8138160" cy="6921791"/>
          </a:xfrm>
          <a:custGeom>
            <a:avLst/>
            <a:gdLst>
              <a:gd name="connsiteX0" fmla="*/ 0 w 8138160"/>
              <a:gd name="connsiteY0" fmla="*/ 3429000 h 6858000"/>
              <a:gd name="connsiteX1" fmla="*/ 1714500 w 8138160"/>
              <a:gd name="connsiteY1" fmla="*/ 2 h 6858000"/>
              <a:gd name="connsiteX2" fmla="*/ 6423660 w 8138160"/>
              <a:gd name="connsiteY2" fmla="*/ 2 h 6858000"/>
              <a:gd name="connsiteX3" fmla="*/ 8138160 w 8138160"/>
              <a:gd name="connsiteY3" fmla="*/ 3429000 h 6858000"/>
              <a:gd name="connsiteX4" fmla="*/ 6423660 w 8138160"/>
              <a:gd name="connsiteY4" fmla="*/ 6857998 h 6858000"/>
              <a:gd name="connsiteX5" fmla="*/ 1714500 w 8138160"/>
              <a:gd name="connsiteY5" fmla="*/ 6857998 h 6858000"/>
              <a:gd name="connsiteX6" fmla="*/ 0 w 8138160"/>
              <a:gd name="connsiteY6" fmla="*/ 3429000 h 6858000"/>
              <a:gd name="connsiteX0" fmla="*/ 0 w 8138160"/>
              <a:gd name="connsiteY0" fmla="*/ 3428998 h 6857996"/>
              <a:gd name="connsiteX1" fmla="*/ 1714500 w 8138160"/>
              <a:gd name="connsiteY1" fmla="*/ 0 h 6857996"/>
              <a:gd name="connsiteX2" fmla="*/ 6423660 w 8138160"/>
              <a:gd name="connsiteY2" fmla="*/ 0 h 6857996"/>
              <a:gd name="connsiteX3" fmla="*/ 8138160 w 8138160"/>
              <a:gd name="connsiteY3" fmla="*/ 3428998 h 6857996"/>
              <a:gd name="connsiteX4" fmla="*/ 6877316 w 8138160"/>
              <a:gd name="connsiteY4" fmla="*/ 6850907 h 6857996"/>
              <a:gd name="connsiteX5" fmla="*/ 1714500 w 8138160"/>
              <a:gd name="connsiteY5" fmla="*/ 6857996 h 6857996"/>
              <a:gd name="connsiteX6" fmla="*/ 0 w 8138160"/>
              <a:gd name="connsiteY6" fmla="*/ 3428998 h 6857996"/>
              <a:gd name="connsiteX0" fmla="*/ 0 w 8138160"/>
              <a:gd name="connsiteY0" fmla="*/ 3428998 h 6921791"/>
              <a:gd name="connsiteX1" fmla="*/ 1714500 w 8138160"/>
              <a:gd name="connsiteY1" fmla="*/ 0 h 6921791"/>
              <a:gd name="connsiteX2" fmla="*/ 6423660 w 8138160"/>
              <a:gd name="connsiteY2" fmla="*/ 0 h 6921791"/>
              <a:gd name="connsiteX3" fmla="*/ 8138160 w 8138160"/>
              <a:gd name="connsiteY3" fmla="*/ 3428998 h 6921791"/>
              <a:gd name="connsiteX4" fmla="*/ 6877316 w 8138160"/>
              <a:gd name="connsiteY4" fmla="*/ 6850907 h 6921791"/>
              <a:gd name="connsiteX5" fmla="*/ 1749942 w 8138160"/>
              <a:gd name="connsiteY5" fmla="*/ 6921791 h 6921791"/>
              <a:gd name="connsiteX6" fmla="*/ 0 w 8138160"/>
              <a:gd name="connsiteY6" fmla="*/ 3428998 h 6921791"/>
              <a:gd name="connsiteX0" fmla="*/ 0 w 8138160"/>
              <a:gd name="connsiteY0" fmla="*/ 3428998 h 6921791"/>
              <a:gd name="connsiteX1" fmla="*/ 1714500 w 8138160"/>
              <a:gd name="connsiteY1" fmla="*/ 0 h 6921791"/>
              <a:gd name="connsiteX2" fmla="*/ 6423660 w 8138160"/>
              <a:gd name="connsiteY2" fmla="*/ 0 h 6921791"/>
              <a:gd name="connsiteX3" fmla="*/ 8138160 w 8138160"/>
              <a:gd name="connsiteY3" fmla="*/ 3428998 h 6921791"/>
              <a:gd name="connsiteX4" fmla="*/ 6877316 w 8138160"/>
              <a:gd name="connsiteY4" fmla="*/ 6921791 h 6921791"/>
              <a:gd name="connsiteX5" fmla="*/ 1749942 w 8138160"/>
              <a:gd name="connsiteY5" fmla="*/ 6921791 h 6921791"/>
              <a:gd name="connsiteX6" fmla="*/ 0 w 8138160"/>
              <a:gd name="connsiteY6" fmla="*/ 3428998 h 6921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8160" h="6921791">
                <a:moveTo>
                  <a:pt x="0" y="3428998"/>
                </a:moveTo>
                <a:lnTo>
                  <a:pt x="1714500" y="0"/>
                </a:lnTo>
                <a:lnTo>
                  <a:pt x="6423660" y="0"/>
                </a:lnTo>
                <a:lnTo>
                  <a:pt x="8138160" y="3428998"/>
                </a:lnTo>
                <a:lnTo>
                  <a:pt x="6877316" y="6921791"/>
                </a:lnTo>
                <a:lnTo>
                  <a:pt x="1749942" y="6921791"/>
                </a:lnTo>
                <a:lnTo>
                  <a:pt x="0" y="3428998"/>
                </a:lnTo>
                <a:close/>
              </a:path>
            </a:pathLst>
          </a:custGeom>
          <a:blipFill dpi="0" rotWithShape="1">
            <a:blip r:embed="rId3">
              <a:grayscl/>
              <a:extLst>
                <a:ext uri="{28A0092B-C50C-407E-A947-70E740481C1C}">
                  <a14:useLocalDpi xmlns:a14="http://schemas.microsoft.com/office/drawing/2010/main" val="0"/>
                </a:ext>
              </a:extLst>
            </a:blip>
            <a:srcRect/>
            <a:stretch>
              <a:fillRect t="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A6608B35-77C0-4A41-83D0-00CA9BD92044}"/>
              </a:ext>
            </a:extLst>
          </p:cNvPr>
          <p:cNvSpPr/>
          <p:nvPr/>
        </p:nvSpPr>
        <p:spPr>
          <a:xfrm>
            <a:off x="-121920" y="-37211"/>
            <a:ext cx="12435840" cy="34747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NCSC Video Remote Interpreting Resource Center</a:t>
            </a:r>
          </a:p>
        </p:txBody>
      </p:sp>
      <p:sp>
        <p:nvSpPr>
          <p:cNvPr id="27" name="TextBox 26">
            <a:extLst>
              <a:ext uri="{FF2B5EF4-FFF2-40B4-BE49-F238E27FC236}">
                <a16:creationId xmlns:a16="http://schemas.microsoft.com/office/drawing/2014/main" id="{27B221DC-FE7C-CB46-9C9D-74B3F551F3C6}"/>
              </a:ext>
            </a:extLst>
          </p:cNvPr>
          <p:cNvSpPr txBox="1"/>
          <p:nvPr/>
        </p:nvSpPr>
        <p:spPr>
          <a:xfrm>
            <a:off x="2442411" y="4042611"/>
            <a:ext cx="184731" cy="369332"/>
          </a:xfrm>
          <a:prstGeom prst="rect">
            <a:avLst/>
          </a:prstGeom>
          <a:noFill/>
        </p:spPr>
        <p:txBody>
          <a:bodyPr wrap="none" rtlCol="0">
            <a:spAutoFit/>
          </a:bodyPr>
          <a:lstStyle/>
          <a:p>
            <a:endParaRPr lang="en-US" dirty="0"/>
          </a:p>
        </p:txBody>
      </p:sp>
      <p:sp>
        <p:nvSpPr>
          <p:cNvPr id="28" name="Title 1">
            <a:extLst>
              <a:ext uri="{FF2B5EF4-FFF2-40B4-BE49-F238E27FC236}">
                <a16:creationId xmlns:a16="http://schemas.microsoft.com/office/drawing/2014/main" id="{893F0EC1-BC7D-D748-9CEA-D1F042B27932}"/>
              </a:ext>
            </a:extLst>
          </p:cNvPr>
          <p:cNvSpPr>
            <a:spLocks noGrp="1"/>
          </p:cNvSpPr>
          <p:nvPr>
            <p:ph type="title"/>
          </p:nvPr>
        </p:nvSpPr>
        <p:spPr>
          <a:xfrm>
            <a:off x="705035" y="967201"/>
            <a:ext cx="3877240" cy="1231914"/>
          </a:xfrm>
        </p:spPr>
        <p:txBody>
          <a:bodyPr anchor="t" anchorCtr="0">
            <a:normAutofit/>
          </a:bodyPr>
          <a:lstStyle/>
          <a:p>
            <a:r>
              <a:rPr lang="en-US" dirty="0"/>
              <a:t>Communicate Your Needs</a:t>
            </a:r>
          </a:p>
        </p:txBody>
      </p:sp>
      <p:sp>
        <p:nvSpPr>
          <p:cNvPr id="29" name="Content Placeholder 2">
            <a:extLst>
              <a:ext uri="{FF2B5EF4-FFF2-40B4-BE49-F238E27FC236}">
                <a16:creationId xmlns:a16="http://schemas.microsoft.com/office/drawing/2014/main" id="{929FD98E-56FB-5249-B502-48D7330C7FCD}"/>
              </a:ext>
            </a:extLst>
          </p:cNvPr>
          <p:cNvSpPr>
            <a:spLocks noGrp="1"/>
          </p:cNvSpPr>
          <p:nvPr>
            <p:ph idx="1"/>
          </p:nvPr>
        </p:nvSpPr>
        <p:spPr>
          <a:xfrm>
            <a:off x="705035" y="2157787"/>
            <a:ext cx="3647225" cy="1048734"/>
          </a:xfrm>
        </p:spPr>
        <p:txBody>
          <a:bodyPr rIns="0">
            <a:noAutofit/>
          </a:bodyPr>
          <a:lstStyle/>
          <a:p>
            <a:r>
              <a:rPr lang="en-US" sz="1800" dirty="0">
                <a:solidFill>
                  <a:schemeClr val="accent6">
                    <a:lumMod val="75000"/>
                  </a:schemeClr>
                </a:solidFill>
              </a:rPr>
              <a:t>In every hearing, it’s crucial that you communicate what you need to accurately interpret. </a:t>
            </a:r>
          </a:p>
        </p:txBody>
      </p:sp>
    </p:spTree>
    <p:extLst>
      <p:ext uri="{BB962C8B-B14F-4D97-AF65-F5344CB8AC3E}">
        <p14:creationId xmlns:p14="http://schemas.microsoft.com/office/powerpoint/2010/main" val="24579419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DCAFAE6-A2F2-40DF-B46C-12B125F3E917}"/>
              </a:ext>
            </a:extLst>
          </p:cNvPr>
          <p:cNvSpPr/>
          <p:nvPr/>
        </p:nvSpPr>
        <p:spPr>
          <a:xfrm>
            <a:off x="0" y="310261"/>
            <a:ext cx="12192000" cy="1723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E320700-12EB-0A40-A73C-DE83C4DC41EB}"/>
              </a:ext>
            </a:extLst>
          </p:cNvPr>
          <p:cNvSpPr>
            <a:spLocks noGrp="1"/>
          </p:cNvSpPr>
          <p:nvPr>
            <p:ph idx="1"/>
          </p:nvPr>
        </p:nvSpPr>
        <p:spPr>
          <a:xfrm>
            <a:off x="409575" y="1346633"/>
            <a:ext cx="11586411" cy="645845"/>
          </a:xfrm>
        </p:spPr>
        <p:txBody>
          <a:bodyPr rIns="0">
            <a:noAutofit/>
          </a:bodyPr>
          <a:lstStyle/>
          <a:p>
            <a:pPr algn="ctr"/>
            <a:r>
              <a:rPr lang="en-US" sz="1600" dirty="0">
                <a:solidFill>
                  <a:schemeClr val="accent6">
                    <a:lumMod val="75000"/>
                  </a:schemeClr>
                </a:solidFill>
              </a:rPr>
              <a:t>Each hand gesture shown here has a meaning. </a:t>
            </a:r>
          </a:p>
        </p:txBody>
      </p:sp>
      <p:sp>
        <p:nvSpPr>
          <p:cNvPr id="6" name="Title 5">
            <a:extLst>
              <a:ext uri="{FF2B5EF4-FFF2-40B4-BE49-F238E27FC236}">
                <a16:creationId xmlns:a16="http://schemas.microsoft.com/office/drawing/2014/main" id="{ED5DF0AC-2F4B-554D-82FA-53056B39DA2D}"/>
              </a:ext>
            </a:extLst>
          </p:cNvPr>
          <p:cNvSpPr>
            <a:spLocks noGrp="1"/>
          </p:cNvSpPr>
          <p:nvPr>
            <p:ph type="title"/>
          </p:nvPr>
        </p:nvSpPr>
        <p:spPr>
          <a:xfrm>
            <a:off x="1955247" y="628477"/>
            <a:ext cx="8495069" cy="1452473"/>
          </a:xfrm>
        </p:spPr>
        <p:txBody>
          <a:bodyPr/>
          <a:lstStyle/>
          <a:p>
            <a:pPr algn="ctr"/>
            <a:r>
              <a:rPr lang="en-US" dirty="0"/>
              <a:t>Communicate Your Needs</a:t>
            </a:r>
          </a:p>
        </p:txBody>
      </p:sp>
      <p:sp>
        <p:nvSpPr>
          <p:cNvPr id="8" name="Rectangle 7">
            <a:extLst>
              <a:ext uri="{FF2B5EF4-FFF2-40B4-BE49-F238E27FC236}">
                <a16:creationId xmlns:a16="http://schemas.microsoft.com/office/drawing/2014/main" id="{A6608B35-77C0-4A41-83D0-00CA9BD92044}"/>
              </a:ext>
            </a:extLst>
          </p:cNvPr>
          <p:cNvSpPr/>
          <p:nvPr/>
        </p:nvSpPr>
        <p:spPr>
          <a:xfrm>
            <a:off x="-121920" y="-37211"/>
            <a:ext cx="12435840" cy="34747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NCSC Video Remote Interpreting Resource Center</a:t>
            </a:r>
          </a:p>
        </p:txBody>
      </p:sp>
      <p:sp>
        <p:nvSpPr>
          <p:cNvPr id="10" name="Rectangle 9">
            <a:extLst>
              <a:ext uri="{FF2B5EF4-FFF2-40B4-BE49-F238E27FC236}">
                <a16:creationId xmlns:a16="http://schemas.microsoft.com/office/drawing/2014/main" id="{4549DB48-96FB-47FB-BF8F-88ED57979C8B}"/>
              </a:ext>
            </a:extLst>
          </p:cNvPr>
          <p:cNvSpPr/>
          <p:nvPr/>
        </p:nvSpPr>
        <p:spPr>
          <a:xfrm>
            <a:off x="0" y="5134998"/>
            <a:ext cx="12192000" cy="1723076"/>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Hexagon 8">
            <a:extLst>
              <a:ext uri="{FF2B5EF4-FFF2-40B4-BE49-F238E27FC236}">
                <a16:creationId xmlns:a16="http://schemas.microsoft.com/office/drawing/2014/main" id="{0855BE91-F610-43D4-A3FB-296F51B4EF1F}"/>
              </a:ext>
            </a:extLst>
          </p:cNvPr>
          <p:cNvSpPr/>
          <p:nvPr/>
        </p:nvSpPr>
        <p:spPr>
          <a:xfrm rot="5400000">
            <a:off x="4921272" y="1912092"/>
            <a:ext cx="2563014" cy="2452937"/>
          </a:xfrm>
          <a:prstGeom prst="hexagon">
            <a:avLst/>
          </a:prstGeom>
          <a:solidFill>
            <a:schemeClr val="accent5">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Hexagon 10">
            <a:extLst>
              <a:ext uri="{FF2B5EF4-FFF2-40B4-BE49-F238E27FC236}">
                <a16:creationId xmlns:a16="http://schemas.microsoft.com/office/drawing/2014/main" id="{B71A594F-CE90-4679-97D8-99CB1E72782B}"/>
              </a:ext>
            </a:extLst>
          </p:cNvPr>
          <p:cNvSpPr/>
          <p:nvPr/>
        </p:nvSpPr>
        <p:spPr>
          <a:xfrm rot="5400000">
            <a:off x="2149132" y="1912093"/>
            <a:ext cx="2563014" cy="2452937"/>
          </a:xfrm>
          <a:prstGeom prst="hexagon">
            <a:avLst/>
          </a:prstGeom>
          <a:solidFill>
            <a:schemeClr val="accent5">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Hexagon 11">
            <a:extLst>
              <a:ext uri="{FF2B5EF4-FFF2-40B4-BE49-F238E27FC236}">
                <a16:creationId xmlns:a16="http://schemas.microsoft.com/office/drawing/2014/main" id="{2FA62C3F-F3AC-4CB3-8C96-A8D0B62E8D09}"/>
              </a:ext>
            </a:extLst>
          </p:cNvPr>
          <p:cNvSpPr/>
          <p:nvPr/>
        </p:nvSpPr>
        <p:spPr>
          <a:xfrm rot="5400000">
            <a:off x="7693412" y="1939537"/>
            <a:ext cx="2563014" cy="2452937"/>
          </a:xfrm>
          <a:prstGeom prst="hexagon">
            <a:avLst/>
          </a:prstGeom>
          <a:solidFill>
            <a:schemeClr val="accent5">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exagon 12">
            <a:extLst>
              <a:ext uri="{FF2B5EF4-FFF2-40B4-BE49-F238E27FC236}">
                <a16:creationId xmlns:a16="http://schemas.microsoft.com/office/drawing/2014/main" id="{2E91932C-6F3A-470A-A9DF-2AFF45D2E620}"/>
              </a:ext>
            </a:extLst>
          </p:cNvPr>
          <p:cNvSpPr/>
          <p:nvPr/>
        </p:nvSpPr>
        <p:spPr>
          <a:xfrm rot="5400000">
            <a:off x="3535202" y="4095712"/>
            <a:ext cx="2563014" cy="2452937"/>
          </a:xfrm>
          <a:prstGeom prst="hexagon">
            <a:avLst/>
          </a:prstGeom>
          <a:solidFill>
            <a:schemeClr val="accent5">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Hexagon 13">
            <a:extLst>
              <a:ext uri="{FF2B5EF4-FFF2-40B4-BE49-F238E27FC236}">
                <a16:creationId xmlns:a16="http://schemas.microsoft.com/office/drawing/2014/main" id="{FD52669D-E99F-4BDE-BBF6-4EFE1DC94295}"/>
              </a:ext>
            </a:extLst>
          </p:cNvPr>
          <p:cNvSpPr/>
          <p:nvPr/>
        </p:nvSpPr>
        <p:spPr>
          <a:xfrm rot="5400000">
            <a:off x="6307342" y="4095711"/>
            <a:ext cx="2563014" cy="2452937"/>
          </a:xfrm>
          <a:prstGeom prst="hexagon">
            <a:avLst/>
          </a:prstGeom>
          <a:solidFill>
            <a:schemeClr val="accent5">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aphic 6" descr="Thumbs up sign">
            <a:extLst>
              <a:ext uri="{FF2B5EF4-FFF2-40B4-BE49-F238E27FC236}">
                <a16:creationId xmlns:a16="http://schemas.microsoft.com/office/drawing/2014/main" id="{5331EEE7-5E28-48E3-91DA-C2B39F6C307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04403" y="2327406"/>
            <a:ext cx="1452472" cy="1452472"/>
          </a:xfrm>
          <a:prstGeom prst="rect">
            <a:avLst/>
          </a:prstGeom>
        </p:spPr>
      </p:pic>
      <p:pic>
        <p:nvPicPr>
          <p:cNvPr id="15" name="Graphic 14" descr="Thumbs up sign">
            <a:extLst>
              <a:ext uri="{FF2B5EF4-FFF2-40B4-BE49-F238E27FC236}">
                <a16:creationId xmlns:a16="http://schemas.microsoft.com/office/drawing/2014/main" id="{C94E2666-F762-413B-99AF-86A16C2350D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800000">
            <a:off x="4090473" y="4714687"/>
            <a:ext cx="1452472" cy="1452472"/>
          </a:xfrm>
          <a:prstGeom prst="rect">
            <a:avLst/>
          </a:prstGeom>
        </p:spPr>
      </p:pic>
      <p:pic>
        <p:nvPicPr>
          <p:cNvPr id="17" name="Graphic 16" descr="Raised hand">
            <a:extLst>
              <a:ext uri="{FF2B5EF4-FFF2-40B4-BE49-F238E27FC236}">
                <a16:creationId xmlns:a16="http://schemas.microsoft.com/office/drawing/2014/main" id="{BDA7490C-C664-4948-91CE-47FD5BC8EFA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856939" y="4596967"/>
            <a:ext cx="1456996" cy="1456996"/>
          </a:xfrm>
          <a:prstGeom prst="rect">
            <a:avLst/>
          </a:prstGeom>
        </p:spPr>
      </p:pic>
      <p:pic>
        <p:nvPicPr>
          <p:cNvPr id="19" name="Graphic 18" descr="Protecting hand">
            <a:extLst>
              <a:ext uri="{FF2B5EF4-FFF2-40B4-BE49-F238E27FC236}">
                <a16:creationId xmlns:a16="http://schemas.microsoft.com/office/drawing/2014/main" id="{8F50F38B-FB89-4A64-A651-96D592063B0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484661" y="2324635"/>
            <a:ext cx="1539138" cy="1539138"/>
          </a:xfrm>
          <a:prstGeom prst="rect">
            <a:avLst/>
          </a:prstGeom>
        </p:spPr>
      </p:pic>
      <p:pic>
        <p:nvPicPr>
          <p:cNvPr id="23" name="Graphic 22" descr="Line arrow Straight">
            <a:extLst>
              <a:ext uri="{FF2B5EF4-FFF2-40B4-BE49-F238E27FC236}">
                <a16:creationId xmlns:a16="http://schemas.microsoft.com/office/drawing/2014/main" id="{783E2636-9A18-4619-8B03-3952193D4AC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16200000">
            <a:off x="5788654" y="3142061"/>
            <a:ext cx="409319" cy="914400"/>
          </a:xfrm>
          <a:prstGeom prst="rect">
            <a:avLst/>
          </a:prstGeom>
        </p:spPr>
      </p:pic>
      <p:pic>
        <p:nvPicPr>
          <p:cNvPr id="24" name="Graphic 23" descr="Line arrow Straight">
            <a:extLst>
              <a:ext uri="{FF2B5EF4-FFF2-40B4-BE49-F238E27FC236}">
                <a16:creationId xmlns:a16="http://schemas.microsoft.com/office/drawing/2014/main" id="{80DA4C44-1D98-4308-8E28-FA3750FBB8D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5400000">
            <a:off x="5788653" y="2208914"/>
            <a:ext cx="409319" cy="914400"/>
          </a:xfrm>
          <a:prstGeom prst="rect">
            <a:avLst/>
          </a:prstGeom>
        </p:spPr>
      </p:pic>
      <p:pic>
        <p:nvPicPr>
          <p:cNvPr id="25" name="Graphic 24" descr="Protecting hand">
            <a:extLst>
              <a:ext uri="{FF2B5EF4-FFF2-40B4-BE49-F238E27FC236}">
                <a16:creationId xmlns:a16="http://schemas.microsoft.com/office/drawing/2014/main" id="{16FBE4AB-4E01-459D-A33B-C3619B30D69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324714" y="2065101"/>
            <a:ext cx="1311442" cy="1311442"/>
          </a:xfrm>
          <a:prstGeom prst="rect">
            <a:avLst/>
          </a:prstGeom>
        </p:spPr>
      </p:pic>
      <p:pic>
        <p:nvPicPr>
          <p:cNvPr id="26" name="Graphic 25" descr="Protecting hand">
            <a:extLst>
              <a:ext uri="{FF2B5EF4-FFF2-40B4-BE49-F238E27FC236}">
                <a16:creationId xmlns:a16="http://schemas.microsoft.com/office/drawing/2014/main" id="{A6004725-F1EE-4BD5-BBD4-EDE9289A6B8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6200000" flipH="1">
            <a:off x="8075750" y="2831262"/>
            <a:ext cx="1311442" cy="1311442"/>
          </a:xfrm>
          <a:prstGeom prst="rect">
            <a:avLst/>
          </a:prstGeom>
        </p:spPr>
      </p:pic>
    </p:spTree>
    <p:extLst>
      <p:ext uri="{BB962C8B-B14F-4D97-AF65-F5344CB8AC3E}">
        <p14:creationId xmlns:p14="http://schemas.microsoft.com/office/powerpoint/2010/main" val="453584955"/>
      </p:ext>
    </p:extLst>
  </p:cSld>
  <p:clrMapOvr>
    <a:masterClrMapping/>
  </p:clrMapOvr>
</p:sld>
</file>

<file path=ppt/theme/theme1.xml><?xml version="1.0" encoding="utf-8"?>
<a:theme xmlns:a="http://schemas.openxmlformats.org/drawingml/2006/main" name="Office Theme">
  <a:themeElements>
    <a:clrScheme name="Custom 3">
      <a:dk1>
        <a:srgbClr val="000000"/>
      </a:dk1>
      <a:lt1>
        <a:srgbClr val="FFFFFF"/>
      </a:lt1>
      <a:dk2>
        <a:srgbClr val="404040"/>
      </a:dk2>
      <a:lt2>
        <a:srgbClr val="E7E6E6"/>
      </a:lt2>
      <a:accent1>
        <a:srgbClr val="6E273D"/>
      </a:accent1>
      <a:accent2>
        <a:srgbClr val="BC4F27"/>
      </a:accent2>
      <a:accent3>
        <a:srgbClr val="D79C4D"/>
      </a:accent3>
      <a:accent4>
        <a:srgbClr val="699142"/>
      </a:accent4>
      <a:accent5>
        <a:srgbClr val="156570"/>
      </a:accent5>
      <a:accent6>
        <a:srgbClr val="253E69"/>
      </a:accent6>
      <a:hlink>
        <a:srgbClr val="156570"/>
      </a:hlink>
      <a:folHlink>
        <a:srgbClr val="6E273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1799</TotalTime>
  <Words>729</Words>
  <Application>Microsoft Office PowerPoint</Application>
  <PresentationFormat>Widescreen</PresentationFormat>
  <Paragraphs>112</Paragraphs>
  <Slides>12</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Georgia</vt:lpstr>
      <vt:lpstr>Office Theme</vt:lpstr>
      <vt:lpstr> </vt:lpstr>
      <vt:lpstr>Environment 3</vt:lpstr>
      <vt:lpstr>Environment 3</vt:lpstr>
      <vt:lpstr>Remember</vt:lpstr>
      <vt:lpstr>Equipment</vt:lpstr>
      <vt:lpstr>Equipment</vt:lpstr>
      <vt:lpstr>Equipment Readiness Checklist</vt:lpstr>
      <vt:lpstr>Communicate Your Needs</vt:lpstr>
      <vt:lpstr>Communicate Your Needs</vt:lpstr>
      <vt:lpstr>Communicate Your Needs</vt:lpstr>
      <vt:lpstr>Communicate Your Needs</vt:lpstr>
      <vt:lpstr>Communicate Your Needs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Jared White</dc:creator>
  <cp:lastModifiedBy>Kelly, Kent</cp:lastModifiedBy>
  <cp:revision>131</cp:revision>
  <dcterms:created xsi:type="dcterms:W3CDTF">2019-11-18T18:29:30Z</dcterms:created>
  <dcterms:modified xsi:type="dcterms:W3CDTF">2021-03-09T21:43:46Z</dcterms:modified>
</cp:coreProperties>
</file>