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2.xml" ContentType="application/vnd.openxmlformats-officedocument.presentationml.notesSlide+xml"/>
  <Override PartName="/ppt/diagrams/colors8.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diagrams/colors6.xml" ContentType="application/vnd.openxmlformats-officedocument.drawingml.diagramColors+xml"/>
  <Override PartName="/ppt/diagrams/drawing7.xml" ContentType="application/vnd.ms-office.drawingml.diagramDrawing+xml"/>
  <Override PartName="/ppt/diagrams/quickStyle9.xml" ContentType="application/vnd.openxmlformats-officedocument.drawingml.diagram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notesSlides/notesSlide15.xml" ContentType="application/vnd.openxmlformats-officedocument.presentationml.notesSlide+xml"/>
  <Override PartName="/ppt/diagrams/data9.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67" r:id="rId2"/>
    <p:sldId id="257" r:id="rId3"/>
    <p:sldId id="277" r:id="rId4"/>
    <p:sldId id="368" r:id="rId5"/>
    <p:sldId id="362" r:id="rId6"/>
    <p:sldId id="340" r:id="rId7"/>
    <p:sldId id="328" r:id="rId8"/>
    <p:sldId id="330" r:id="rId9"/>
    <p:sldId id="333" r:id="rId10"/>
    <p:sldId id="361" r:id="rId11"/>
    <p:sldId id="356" r:id="rId12"/>
    <p:sldId id="357" r:id="rId13"/>
    <p:sldId id="348" r:id="rId14"/>
    <p:sldId id="358" r:id="rId15"/>
    <p:sldId id="335" r:id="rId16"/>
    <p:sldId id="344" r:id="rId17"/>
    <p:sldId id="336" r:id="rId18"/>
    <p:sldId id="363" r:id="rId19"/>
    <p:sldId id="364" r:id="rId20"/>
    <p:sldId id="365" r:id="rId21"/>
    <p:sldId id="359" r:id="rId22"/>
    <p:sldId id="323" r:id="rId23"/>
    <p:sldId id="369" r:id="rId24"/>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3F6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699" autoAdjust="0"/>
    <p:restoredTop sz="42383" autoAdjust="0"/>
  </p:normalViewPr>
  <p:slideViewPr>
    <p:cSldViewPr>
      <p:cViewPr>
        <p:scale>
          <a:sx n="80" d="100"/>
          <a:sy n="80" d="100"/>
        </p:scale>
        <p:origin x="-822"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632" y="43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ata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image" Target="../media/image19.jpeg"/></Relationships>
</file>

<file path=ppt/diagrams/_rels/data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image" Target="../media/image1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D0EE3-39E8-4F82-85D7-49AB9C839323}"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14E2751C-E702-428A-9139-45A10150C653}">
      <dgm:prSet phldrT="[Text]" custT="1"/>
      <dgm:spPr/>
      <dgm:t>
        <a:bodyPr/>
        <a:lstStyle/>
        <a:p>
          <a:r>
            <a:rPr lang="en-US" sz="3400" dirty="0" smtClean="0">
              <a:effectLst>
                <a:outerShdw blurRad="38100" dist="38100" dir="2700000" algn="tl">
                  <a:srgbClr val="000000">
                    <a:alpha val="43137"/>
                  </a:srgbClr>
                </a:outerShdw>
              </a:effectLst>
            </a:rPr>
            <a:t>Judicial Leadership</a:t>
          </a:r>
          <a:endParaRPr lang="en-US" sz="3400" dirty="0">
            <a:effectLst>
              <a:outerShdw blurRad="38100" dist="38100" dir="2700000" algn="tl">
                <a:srgbClr val="000000">
                  <a:alpha val="43137"/>
                </a:srgbClr>
              </a:outerShdw>
            </a:effectLst>
          </a:endParaRPr>
        </a:p>
      </dgm:t>
    </dgm:pt>
    <dgm:pt modelId="{E33192DD-550F-4A78-9B6B-62409FDDD2F4}" type="parTrans" cxnId="{40ACEA24-53A0-4821-BAE9-2004067D37EB}">
      <dgm:prSet/>
      <dgm:spPr/>
      <dgm:t>
        <a:bodyPr/>
        <a:lstStyle/>
        <a:p>
          <a:endParaRPr lang="en-US"/>
        </a:p>
      </dgm:t>
    </dgm:pt>
    <dgm:pt modelId="{CABC0B6E-CFA5-44EA-8DE9-851FE40798F0}" type="sibTrans" cxnId="{40ACEA24-53A0-4821-BAE9-2004067D37EB}">
      <dgm:prSet/>
      <dgm:spPr/>
      <dgm:t>
        <a:bodyPr/>
        <a:lstStyle/>
        <a:p>
          <a:endParaRPr lang="en-US"/>
        </a:p>
      </dgm:t>
    </dgm:pt>
    <dgm:pt modelId="{CAF39CCB-DADA-43A8-BB16-9BB150DE0C88}">
      <dgm:prSet phldrT="[Text]" custT="1"/>
      <dgm:spPr/>
      <dgm:t>
        <a:bodyPr/>
        <a:lstStyle/>
        <a:p>
          <a:r>
            <a:rPr lang="en-US" sz="3200" dirty="0" smtClean="0"/>
            <a:t>ABA Code of Judicial Conduct</a:t>
          </a:r>
          <a:endParaRPr lang="en-US" sz="3200" dirty="0"/>
        </a:p>
      </dgm:t>
    </dgm:pt>
    <dgm:pt modelId="{391BB055-D9AA-4C3B-A359-C3592A389B01}" type="parTrans" cxnId="{17E3B6D0-6040-4424-90E0-F54919EE0CD5}">
      <dgm:prSet/>
      <dgm:spPr/>
      <dgm:t>
        <a:bodyPr/>
        <a:lstStyle/>
        <a:p>
          <a:endParaRPr lang="en-US"/>
        </a:p>
      </dgm:t>
    </dgm:pt>
    <dgm:pt modelId="{4833BF5E-1077-498C-9181-3374039C8DEA}" type="sibTrans" cxnId="{17E3B6D0-6040-4424-90E0-F54919EE0CD5}">
      <dgm:prSet/>
      <dgm:spPr/>
      <dgm:t>
        <a:bodyPr/>
        <a:lstStyle/>
        <a:p>
          <a:endParaRPr lang="en-US"/>
        </a:p>
      </dgm:t>
    </dgm:pt>
    <dgm:pt modelId="{BBFB3693-9E02-44ED-BA25-F3E1E101F77F}">
      <dgm:prSet phldrT="[Text]" custT="1"/>
      <dgm:spPr/>
      <dgm:t>
        <a:bodyPr/>
        <a:lstStyle/>
        <a:p>
          <a:r>
            <a:rPr lang="en-US" sz="3200" dirty="0" smtClean="0"/>
            <a:t>State Code of Conduct</a:t>
          </a:r>
          <a:endParaRPr lang="en-US" sz="3200" dirty="0"/>
        </a:p>
      </dgm:t>
    </dgm:pt>
    <dgm:pt modelId="{BDEC2EC6-5C96-4EBA-AE98-17CE183D179F}" type="parTrans" cxnId="{CBE90A58-1C70-4C08-AFE6-DE4F2B5AE72C}">
      <dgm:prSet/>
      <dgm:spPr/>
      <dgm:t>
        <a:bodyPr/>
        <a:lstStyle/>
        <a:p>
          <a:endParaRPr lang="en-US"/>
        </a:p>
      </dgm:t>
    </dgm:pt>
    <dgm:pt modelId="{564A255F-B94C-4FF6-BDB4-89F05B24CE65}" type="sibTrans" cxnId="{CBE90A58-1C70-4C08-AFE6-DE4F2B5AE72C}">
      <dgm:prSet/>
      <dgm:spPr/>
      <dgm:t>
        <a:bodyPr/>
        <a:lstStyle/>
        <a:p>
          <a:endParaRPr lang="en-US"/>
        </a:p>
      </dgm:t>
    </dgm:pt>
    <dgm:pt modelId="{62808E88-D74C-412C-AA45-BC249784F449}">
      <dgm:prSet phldrT="[Text]" custT="1"/>
      <dgm:spPr/>
      <dgm:t>
        <a:bodyPr/>
        <a:lstStyle/>
        <a:p>
          <a:r>
            <a:rPr lang="en-US" sz="3000" dirty="0" smtClean="0">
              <a:effectLst>
                <a:outerShdw blurRad="38100" dist="38100" dir="2700000" algn="tl">
                  <a:srgbClr val="000000">
                    <a:alpha val="43137"/>
                  </a:srgbClr>
                </a:outerShdw>
              </a:effectLst>
            </a:rPr>
            <a:t>Community Resources</a:t>
          </a:r>
          <a:endParaRPr lang="en-US" sz="3000" dirty="0">
            <a:effectLst>
              <a:outerShdw blurRad="38100" dist="38100" dir="2700000" algn="tl">
                <a:srgbClr val="000000">
                  <a:alpha val="43137"/>
                </a:srgbClr>
              </a:outerShdw>
            </a:effectLst>
          </a:endParaRPr>
        </a:p>
      </dgm:t>
    </dgm:pt>
    <dgm:pt modelId="{40154ADF-2F7F-4A38-B89D-96D1C0669B3F}" type="parTrans" cxnId="{7A1F2B4B-F8AB-4915-9048-7587488598F1}">
      <dgm:prSet/>
      <dgm:spPr/>
      <dgm:t>
        <a:bodyPr/>
        <a:lstStyle/>
        <a:p>
          <a:endParaRPr lang="en-US"/>
        </a:p>
      </dgm:t>
    </dgm:pt>
    <dgm:pt modelId="{E5E6B2BF-66B9-4FA1-BA59-4C0FC1D18B0D}" type="sibTrans" cxnId="{7A1F2B4B-F8AB-4915-9048-7587488598F1}">
      <dgm:prSet/>
      <dgm:spPr/>
      <dgm:t>
        <a:bodyPr/>
        <a:lstStyle/>
        <a:p>
          <a:endParaRPr lang="en-US"/>
        </a:p>
      </dgm:t>
    </dgm:pt>
    <dgm:pt modelId="{5A9DEAE1-9714-478C-88A5-85C666A6773F}">
      <dgm:prSet phldrT="[Text]" custT="1"/>
      <dgm:spPr/>
      <dgm:t>
        <a:bodyPr/>
        <a:lstStyle/>
        <a:p>
          <a:r>
            <a:rPr lang="en-US" sz="3200" dirty="0" smtClean="0"/>
            <a:t>Task Forces</a:t>
          </a:r>
          <a:endParaRPr lang="en-US" sz="3200" dirty="0"/>
        </a:p>
      </dgm:t>
    </dgm:pt>
    <dgm:pt modelId="{F5A9D48D-BA46-417A-8772-2522136A60E3}" type="parTrans" cxnId="{C15ECBA2-7855-45B2-8EEB-070F52400D70}">
      <dgm:prSet/>
      <dgm:spPr/>
      <dgm:t>
        <a:bodyPr/>
        <a:lstStyle/>
        <a:p>
          <a:endParaRPr lang="en-US"/>
        </a:p>
      </dgm:t>
    </dgm:pt>
    <dgm:pt modelId="{DBCD50C6-C35B-48B7-BEBA-F5F5CB78E4E1}" type="sibTrans" cxnId="{C15ECBA2-7855-45B2-8EEB-070F52400D70}">
      <dgm:prSet/>
      <dgm:spPr/>
      <dgm:t>
        <a:bodyPr/>
        <a:lstStyle/>
        <a:p>
          <a:endParaRPr lang="en-US"/>
        </a:p>
      </dgm:t>
    </dgm:pt>
    <dgm:pt modelId="{15517D38-E699-462E-B556-911D4B4A8CB9}">
      <dgm:prSet phldrT="[Text]" custT="1"/>
      <dgm:spPr/>
      <dgm:t>
        <a:bodyPr/>
        <a:lstStyle/>
        <a:p>
          <a:r>
            <a:rPr lang="en-US" sz="3200" dirty="0" smtClean="0"/>
            <a:t>Multi-Agency Responses</a:t>
          </a:r>
          <a:endParaRPr lang="en-US" sz="3200" dirty="0"/>
        </a:p>
      </dgm:t>
    </dgm:pt>
    <dgm:pt modelId="{612C8F30-5E9F-43D9-AF8A-F27E0CD13BCE}" type="parTrans" cxnId="{2F337F72-7278-423E-B602-913165520680}">
      <dgm:prSet/>
      <dgm:spPr/>
      <dgm:t>
        <a:bodyPr/>
        <a:lstStyle/>
        <a:p>
          <a:endParaRPr lang="en-US"/>
        </a:p>
      </dgm:t>
    </dgm:pt>
    <dgm:pt modelId="{744323F3-B3D2-4F2A-8522-C2B87E5080F9}" type="sibTrans" cxnId="{2F337F72-7278-423E-B602-913165520680}">
      <dgm:prSet/>
      <dgm:spPr/>
      <dgm:t>
        <a:bodyPr/>
        <a:lstStyle/>
        <a:p>
          <a:endParaRPr lang="en-US"/>
        </a:p>
      </dgm:t>
    </dgm:pt>
    <dgm:pt modelId="{CCFE493F-2104-4E1D-AC39-A1617EE36113}" type="pres">
      <dgm:prSet presAssocID="{78DD0EE3-39E8-4F82-85D7-49AB9C839323}" presName="linearFlow" presStyleCnt="0">
        <dgm:presLayoutVars>
          <dgm:dir/>
          <dgm:animLvl val="lvl"/>
          <dgm:resizeHandles/>
        </dgm:presLayoutVars>
      </dgm:prSet>
      <dgm:spPr/>
      <dgm:t>
        <a:bodyPr/>
        <a:lstStyle/>
        <a:p>
          <a:endParaRPr lang="en-US"/>
        </a:p>
      </dgm:t>
    </dgm:pt>
    <dgm:pt modelId="{968942A2-07B6-4CA2-93AC-7491C70B14C3}" type="pres">
      <dgm:prSet presAssocID="{14E2751C-E702-428A-9139-45A10150C653}" presName="compositeNode" presStyleCnt="0">
        <dgm:presLayoutVars>
          <dgm:bulletEnabled val="1"/>
        </dgm:presLayoutVars>
      </dgm:prSet>
      <dgm:spPr/>
    </dgm:pt>
    <dgm:pt modelId="{917099FB-FDFE-494B-83F7-DE74F7AAB2B2}" type="pres">
      <dgm:prSet presAssocID="{14E2751C-E702-428A-9139-45A10150C653}" presName="image" presStyleLbl="fgImgPlace1" presStyleIdx="0" presStyleCnt="2"/>
      <dgm:spPr>
        <a:blipFill rotWithShape="0">
          <a:blip xmlns:r="http://schemas.openxmlformats.org/officeDocument/2006/relationships" r:embed="rId1"/>
          <a:stretch>
            <a:fillRect/>
          </a:stretch>
        </a:blipFill>
      </dgm:spPr>
    </dgm:pt>
    <dgm:pt modelId="{1C2FE371-D2D0-4057-ABB7-AC22A8FE924E}" type="pres">
      <dgm:prSet presAssocID="{14E2751C-E702-428A-9139-45A10150C653}" presName="childNode" presStyleLbl="node1" presStyleIdx="0" presStyleCnt="2">
        <dgm:presLayoutVars>
          <dgm:bulletEnabled val="1"/>
        </dgm:presLayoutVars>
      </dgm:prSet>
      <dgm:spPr/>
      <dgm:t>
        <a:bodyPr/>
        <a:lstStyle/>
        <a:p>
          <a:endParaRPr lang="en-US"/>
        </a:p>
      </dgm:t>
    </dgm:pt>
    <dgm:pt modelId="{62B259CB-05D0-4190-996E-A4648310F419}" type="pres">
      <dgm:prSet presAssocID="{14E2751C-E702-428A-9139-45A10150C653}" presName="parentNode" presStyleLbl="revTx" presStyleIdx="0" presStyleCnt="2" custScaleX="104287">
        <dgm:presLayoutVars>
          <dgm:chMax val="0"/>
          <dgm:bulletEnabled val="1"/>
        </dgm:presLayoutVars>
      </dgm:prSet>
      <dgm:spPr/>
      <dgm:t>
        <a:bodyPr/>
        <a:lstStyle/>
        <a:p>
          <a:endParaRPr lang="en-US"/>
        </a:p>
      </dgm:t>
    </dgm:pt>
    <dgm:pt modelId="{2F18815F-AD48-4A14-89D6-8A7C6633B460}" type="pres">
      <dgm:prSet presAssocID="{CABC0B6E-CFA5-44EA-8DE9-851FE40798F0}" presName="sibTrans" presStyleCnt="0"/>
      <dgm:spPr/>
    </dgm:pt>
    <dgm:pt modelId="{098BB365-D860-4497-94D1-27795ED7C3D2}" type="pres">
      <dgm:prSet presAssocID="{62808E88-D74C-412C-AA45-BC249784F449}" presName="compositeNode" presStyleCnt="0">
        <dgm:presLayoutVars>
          <dgm:bulletEnabled val="1"/>
        </dgm:presLayoutVars>
      </dgm:prSet>
      <dgm:spPr/>
    </dgm:pt>
    <dgm:pt modelId="{65B8BB96-FFA0-49D9-80AB-961D09078BB6}" type="pres">
      <dgm:prSet presAssocID="{62808E88-D74C-412C-AA45-BC249784F449}" presName="image" presStyleLbl="fgImgPlace1" presStyleIdx="1" presStyleCnt="2"/>
      <dgm:spPr>
        <a:blipFill rotWithShape="0">
          <a:blip xmlns:r="http://schemas.openxmlformats.org/officeDocument/2006/relationships" r:embed="rId2"/>
          <a:stretch>
            <a:fillRect/>
          </a:stretch>
        </a:blipFill>
      </dgm:spPr>
    </dgm:pt>
    <dgm:pt modelId="{0E048BCA-7B05-4E39-93DD-76A6CAAB83DB}" type="pres">
      <dgm:prSet presAssocID="{62808E88-D74C-412C-AA45-BC249784F449}" presName="childNode" presStyleLbl="node1" presStyleIdx="1" presStyleCnt="2">
        <dgm:presLayoutVars>
          <dgm:bulletEnabled val="1"/>
        </dgm:presLayoutVars>
      </dgm:prSet>
      <dgm:spPr/>
      <dgm:t>
        <a:bodyPr/>
        <a:lstStyle/>
        <a:p>
          <a:endParaRPr lang="en-US"/>
        </a:p>
      </dgm:t>
    </dgm:pt>
    <dgm:pt modelId="{A7B07DD5-1639-4B9C-AB71-D547E35D8DBB}" type="pres">
      <dgm:prSet presAssocID="{62808E88-D74C-412C-AA45-BC249784F449}" presName="parentNode" presStyleLbl="revTx" presStyleIdx="1" presStyleCnt="2" custScaleX="119421">
        <dgm:presLayoutVars>
          <dgm:chMax val="0"/>
          <dgm:bulletEnabled val="1"/>
        </dgm:presLayoutVars>
      </dgm:prSet>
      <dgm:spPr/>
      <dgm:t>
        <a:bodyPr/>
        <a:lstStyle/>
        <a:p>
          <a:endParaRPr lang="en-US"/>
        </a:p>
      </dgm:t>
    </dgm:pt>
  </dgm:ptLst>
  <dgm:cxnLst>
    <dgm:cxn modelId="{067E8D63-0000-4737-80E0-267404115725}" type="presOf" srcId="{CAF39CCB-DADA-43A8-BB16-9BB150DE0C88}" destId="{1C2FE371-D2D0-4057-ABB7-AC22A8FE924E}" srcOrd="0" destOrd="0" presId="urn:microsoft.com/office/officeart/2005/8/layout/hList2"/>
    <dgm:cxn modelId="{51DEAE39-70BA-420F-85F8-E3DD06B2BDC7}" type="presOf" srcId="{5A9DEAE1-9714-478C-88A5-85C666A6773F}" destId="{0E048BCA-7B05-4E39-93DD-76A6CAAB83DB}" srcOrd="0" destOrd="0" presId="urn:microsoft.com/office/officeart/2005/8/layout/hList2"/>
    <dgm:cxn modelId="{7A1F2B4B-F8AB-4915-9048-7587488598F1}" srcId="{78DD0EE3-39E8-4F82-85D7-49AB9C839323}" destId="{62808E88-D74C-412C-AA45-BC249784F449}" srcOrd="1" destOrd="0" parTransId="{40154ADF-2F7F-4A38-B89D-96D1C0669B3F}" sibTransId="{E5E6B2BF-66B9-4FA1-BA59-4C0FC1D18B0D}"/>
    <dgm:cxn modelId="{47050F8E-A05A-43D4-976B-D26646B4B32F}" type="presOf" srcId="{15517D38-E699-462E-B556-911D4B4A8CB9}" destId="{0E048BCA-7B05-4E39-93DD-76A6CAAB83DB}" srcOrd="0" destOrd="1" presId="urn:microsoft.com/office/officeart/2005/8/layout/hList2"/>
    <dgm:cxn modelId="{40ACEA24-53A0-4821-BAE9-2004067D37EB}" srcId="{78DD0EE3-39E8-4F82-85D7-49AB9C839323}" destId="{14E2751C-E702-428A-9139-45A10150C653}" srcOrd="0" destOrd="0" parTransId="{E33192DD-550F-4A78-9B6B-62409FDDD2F4}" sibTransId="{CABC0B6E-CFA5-44EA-8DE9-851FE40798F0}"/>
    <dgm:cxn modelId="{9E827AEE-2F06-4F5A-B5AC-8B3DD58E8431}" type="presOf" srcId="{78DD0EE3-39E8-4F82-85D7-49AB9C839323}" destId="{CCFE493F-2104-4E1D-AC39-A1617EE36113}" srcOrd="0" destOrd="0" presId="urn:microsoft.com/office/officeart/2005/8/layout/hList2"/>
    <dgm:cxn modelId="{CBE90A58-1C70-4C08-AFE6-DE4F2B5AE72C}" srcId="{14E2751C-E702-428A-9139-45A10150C653}" destId="{BBFB3693-9E02-44ED-BA25-F3E1E101F77F}" srcOrd="1" destOrd="0" parTransId="{BDEC2EC6-5C96-4EBA-AE98-17CE183D179F}" sibTransId="{564A255F-B94C-4FF6-BDB4-89F05B24CE65}"/>
    <dgm:cxn modelId="{17E3B6D0-6040-4424-90E0-F54919EE0CD5}" srcId="{14E2751C-E702-428A-9139-45A10150C653}" destId="{CAF39CCB-DADA-43A8-BB16-9BB150DE0C88}" srcOrd="0" destOrd="0" parTransId="{391BB055-D9AA-4C3B-A359-C3592A389B01}" sibTransId="{4833BF5E-1077-498C-9181-3374039C8DEA}"/>
    <dgm:cxn modelId="{2F337F72-7278-423E-B602-913165520680}" srcId="{62808E88-D74C-412C-AA45-BC249784F449}" destId="{15517D38-E699-462E-B556-911D4B4A8CB9}" srcOrd="1" destOrd="0" parTransId="{612C8F30-5E9F-43D9-AF8A-F27E0CD13BCE}" sibTransId="{744323F3-B3D2-4F2A-8522-C2B87E5080F9}"/>
    <dgm:cxn modelId="{4C0EC33B-DEE8-4DED-9916-5CA41BF3ABC3}" type="presOf" srcId="{14E2751C-E702-428A-9139-45A10150C653}" destId="{62B259CB-05D0-4190-996E-A4648310F419}" srcOrd="0" destOrd="0" presId="urn:microsoft.com/office/officeart/2005/8/layout/hList2"/>
    <dgm:cxn modelId="{5B748870-FC85-4F87-B56F-9BD0813CE7CD}" type="presOf" srcId="{BBFB3693-9E02-44ED-BA25-F3E1E101F77F}" destId="{1C2FE371-D2D0-4057-ABB7-AC22A8FE924E}" srcOrd="0" destOrd="1" presId="urn:microsoft.com/office/officeart/2005/8/layout/hList2"/>
    <dgm:cxn modelId="{FC3EB531-3A8F-48BF-9621-A3DF8B4F77F7}" type="presOf" srcId="{62808E88-D74C-412C-AA45-BC249784F449}" destId="{A7B07DD5-1639-4B9C-AB71-D547E35D8DBB}" srcOrd="0" destOrd="0" presId="urn:microsoft.com/office/officeart/2005/8/layout/hList2"/>
    <dgm:cxn modelId="{C15ECBA2-7855-45B2-8EEB-070F52400D70}" srcId="{62808E88-D74C-412C-AA45-BC249784F449}" destId="{5A9DEAE1-9714-478C-88A5-85C666A6773F}" srcOrd="0" destOrd="0" parTransId="{F5A9D48D-BA46-417A-8772-2522136A60E3}" sibTransId="{DBCD50C6-C35B-48B7-BEBA-F5F5CB78E4E1}"/>
    <dgm:cxn modelId="{AF8403A7-FE29-42CD-BA5D-E809ED6A6D2A}" type="presParOf" srcId="{CCFE493F-2104-4E1D-AC39-A1617EE36113}" destId="{968942A2-07B6-4CA2-93AC-7491C70B14C3}" srcOrd="0" destOrd="0" presId="urn:microsoft.com/office/officeart/2005/8/layout/hList2"/>
    <dgm:cxn modelId="{19B3013E-B4AD-4F09-B91A-44DDAB7F712A}" type="presParOf" srcId="{968942A2-07B6-4CA2-93AC-7491C70B14C3}" destId="{917099FB-FDFE-494B-83F7-DE74F7AAB2B2}" srcOrd="0" destOrd="0" presId="urn:microsoft.com/office/officeart/2005/8/layout/hList2"/>
    <dgm:cxn modelId="{B7A1FA65-C02E-4656-A7AB-623C6E424341}" type="presParOf" srcId="{968942A2-07B6-4CA2-93AC-7491C70B14C3}" destId="{1C2FE371-D2D0-4057-ABB7-AC22A8FE924E}" srcOrd="1" destOrd="0" presId="urn:microsoft.com/office/officeart/2005/8/layout/hList2"/>
    <dgm:cxn modelId="{47799976-D102-4989-AF97-CE100D55B466}" type="presParOf" srcId="{968942A2-07B6-4CA2-93AC-7491C70B14C3}" destId="{62B259CB-05D0-4190-996E-A4648310F419}" srcOrd="2" destOrd="0" presId="urn:microsoft.com/office/officeart/2005/8/layout/hList2"/>
    <dgm:cxn modelId="{56A091CE-5CC5-4C64-A6E6-F957C4CFF8F1}" type="presParOf" srcId="{CCFE493F-2104-4E1D-AC39-A1617EE36113}" destId="{2F18815F-AD48-4A14-89D6-8A7C6633B460}" srcOrd="1" destOrd="0" presId="urn:microsoft.com/office/officeart/2005/8/layout/hList2"/>
    <dgm:cxn modelId="{E2E69B25-E053-4879-A4A2-1A4C06DDBC62}" type="presParOf" srcId="{CCFE493F-2104-4E1D-AC39-A1617EE36113}" destId="{098BB365-D860-4497-94D1-27795ED7C3D2}" srcOrd="2" destOrd="0" presId="urn:microsoft.com/office/officeart/2005/8/layout/hList2"/>
    <dgm:cxn modelId="{F8181F08-559D-4938-AC98-B68A5236FC39}" type="presParOf" srcId="{098BB365-D860-4497-94D1-27795ED7C3D2}" destId="{65B8BB96-FFA0-49D9-80AB-961D09078BB6}" srcOrd="0" destOrd="0" presId="urn:microsoft.com/office/officeart/2005/8/layout/hList2"/>
    <dgm:cxn modelId="{E7CA7F8F-55E8-4F97-BA2A-819F6DDC4A26}" type="presParOf" srcId="{098BB365-D860-4497-94D1-27795ED7C3D2}" destId="{0E048BCA-7B05-4E39-93DD-76A6CAAB83DB}" srcOrd="1" destOrd="0" presId="urn:microsoft.com/office/officeart/2005/8/layout/hList2"/>
    <dgm:cxn modelId="{60E7A2D8-1878-47AC-A87F-0B5B5636997F}" type="presParOf" srcId="{098BB365-D860-4497-94D1-27795ED7C3D2}" destId="{A7B07DD5-1639-4B9C-AB71-D547E35D8DBB}" srcOrd="2" destOrd="0" presId="urn:microsoft.com/office/officeart/2005/8/layout/h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30EB72-BBB8-48B8-94BB-03BD3B32B5A2}" type="doc">
      <dgm:prSet loTypeId="urn:microsoft.com/office/officeart/2005/8/layout/list1" loCatId="list" qsTypeId="urn:microsoft.com/office/officeart/2005/8/quickstyle/3d1" qsCatId="3D" csTypeId="urn:microsoft.com/office/officeart/2005/8/colors/accent0_3" csCatId="mainScheme" phldr="1"/>
      <dgm:spPr/>
      <dgm:t>
        <a:bodyPr/>
        <a:lstStyle/>
        <a:p>
          <a:endParaRPr lang="en-US"/>
        </a:p>
      </dgm:t>
    </dgm:pt>
    <dgm:pt modelId="{DE7A2726-E1E9-4946-9A5A-8D395E380371}">
      <dgm:prSet custT="1"/>
      <dgm:spPr>
        <a:solidFill>
          <a:srgbClr val="263F6A"/>
        </a:solidFill>
      </dgm:spPr>
      <dgm:t>
        <a:bodyPr/>
        <a:lstStyle/>
        <a:p>
          <a:pPr rtl="0"/>
          <a:r>
            <a:rPr lang="en-US" sz="3600" b="1" dirty="0" smtClean="0"/>
            <a:t>What are the red flags?</a:t>
          </a:r>
          <a:endParaRPr lang="en-US" sz="3600" b="1" dirty="0"/>
        </a:p>
      </dgm:t>
    </dgm:pt>
    <dgm:pt modelId="{4B787A10-94C4-4B38-95DE-0F142CC108A8}" type="parTrans" cxnId="{DDC46ED3-4595-41C3-BAC7-7E74E7A853AA}">
      <dgm:prSet/>
      <dgm:spPr/>
      <dgm:t>
        <a:bodyPr/>
        <a:lstStyle/>
        <a:p>
          <a:endParaRPr lang="en-US"/>
        </a:p>
      </dgm:t>
    </dgm:pt>
    <dgm:pt modelId="{9FBDE09D-F0FD-4EC3-A5D2-21082800A2C0}" type="sibTrans" cxnId="{DDC46ED3-4595-41C3-BAC7-7E74E7A853AA}">
      <dgm:prSet/>
      <dgm:spPr/>
      <dgm:t>
        <a:bodyPr/>
        <a:lstStyle/>
        <a:p>
          <a:endParaRPr lang="en-US"/>
        </a:p>
      </dgm:t>
    </dgm:pt>
    <dgm:pt modelId="{4CD0C5A7-2F88-4458-B228-B84500548D9C}">
      <dgm:prSet custT="1"/>
      <dgm:spPr>
        <a:solidFill>
          <a:srgbClr val="263F6A"/>
        </a:solidFill>
      </dgm:spPr>
      <dgm:t>
        <a:bodyPr/>
        <a:lstStyle/>
        <a:p>
          <a:pPr rtl="0"/>
          <a:r>
            <a:rPr lang="en-US" sz="3600" b="1" dirty="0" smtClean="0"/>
            <a:t>What issues are raised?</a:t>
          </a:r>
          <a:endParaRPr lang="en-US" sz="3600" b="1" dirty="0"/>
        </a:p>
      </dgm:t>
    </dgm:pt>
    <dgm:pt modelId="{0E2F710C-F26B-4F4C-B355-11C10E267F31}" type="parTrans" cxnId="{5A6AAC22-7846-4719-9696-DDCBFFF585D0}">
      <dgm:prSet/>
      <dgm:spPr/>
      <dgm:t>
        <a:bodyPr/>
        <a:lstStyle/>
        <a:p>
          <a:endParaRPr lang="en-US"/>
        </a:p>
      </dgm:t>
    </dgm:pt>
    <dgm:pt modelId="{16FBB1C8-66D5-4A4B-A1B5-172F312B4FCA}" type="sibTrans" cxnId="{5A6AAC22-7846-4719-9696-DDCBFFF585D0}">
      <dgm:prSet/>
      <dgm:spPr/>
      <dgm:t>
        <a:bodyPr/>
        <a:lstStyle/>
        <a:p>
          <a:endParaRPr lang="en-US"/>
        </a:p>
      </dgm:t>
    </dgm:pt>
    <dgm:pt modelId="{3E70BAF6-8394-4818-B9E4-D84F0E7940B1}">
      <dgm:prSet custT="1"/>
      <dgm:spPr>
        <a:solidFill>
          <a:srgbClr val="263F6A"/>
        </a:solidFill>
      </dgm:spPr>
      <dgm:t>
        <a:bodyPr/>
        <a:lstStyle/>
        <a:p>
          <a:pPr rtl="0"/>
          <a:r>
            <a:rPr lang="en-US" sz="3600" b="1" dirty="0" smtClean="0"/>
            <a:t>What information do I need?</a:t>
          </a:r>
          <a:endParaRPr lang="en-US" sz="3600" b="1" dirty="0"/>
        </a:p>
      </dgm:t>
    </dgm:pt>
    <dgm:pt modelId="{59E1DF71-DFB9-4E13-83E5-8C7A21823DAB}" type="parTrans" cxnId="{E6BCB2C0-EA40-4C12-A431-A33574421439}">
      <dgm:prSet/>
      <dgm:spPr/>
      <dgm:t>
        <a:bodyPr/>
        <a:lstStyle/>
        <a:p>
          <a:endParaRPr lang="en-US"/>
        </a:p>
      </dgm:t>
    </dgm:pt>
    <dgm:pt modelId="{BDEDCDC0-5FFA-4CAE-BB79-929AC979E42D}" type="sibTrans" cxnId="{E6BCB2C0-EA40-4C12-A431-A33574421439}">
      <dgm:prSet/>
      <dgm:spPr/>
      <dgm:t>
        <a:bodyPr/>
        <a:lstStyle/>
        <a:p>
          <a:endParaRPr lang="en-US"/>
        </a:p>
      </dgm:t>
    </dgm:pt>
    <dgm:pt modelId="{6F99DB4D-54D1-4FD0-809E-29F4BDE6B154}">
      <dgm:prSet custT="1"/>
      <dgm:spPr>
        <a:solidFill>
          <a:srgbClr val="263F6A"/>
        </a:solidFill>
      </dgm:spPr>
      <dgm:t>
        <a:bodyPr/>
        <a:lstStyle/>
        <a:p>
          <a:pPr rtl="0"/>
          <a:r>
            <a:rPr lang="en-US" sz="3600" b="1" dirty="0" smtClean="0"/>
            <a:t>What should I do now?</a:t>
          </a:r>
          <a:endParaRPr lang="en-US" sz="3600" b="1" dirty="0"/>
        </a:p>
      </dgm:t>
    </dgm:pt>
    <dgm:pt modelId="{E59FF136-B9F3-4CC4-9BF5-41507D82A91D}" type="parTrans" cxnId="{FD3AC702-2A8E-463D-A6FD-B53436FB4C90}">
      <dgm:prSet/>
      <dgm:spPr/>
      <dgm:t>
        <a:bodyPr/>
        <a:lstStyle/>
        <a:p>
          <a:endParaRPr lang="en-US"/>
        </a:p>
      </dgm:t>
    </dgm:pt>
    <dgm:pt modelId="{B4B00C40-E27B-4A4A-AC30-4635FE9D6EC8}" type="sibTrans" cxnId="{FD3AC702-2A8E-463D-A6FD-B53436FB4C90}">
      <dgm:prSet/>
      <dgm:spPr/>
      <dgm:t>
        <a:bodyPr/>
        <a:lstStyle/>
        <a:p>
          <a:endParaRPr lang="en-US"/>
        </a:p>
      </dgm:t>
    </dgm:pt>
    <dgm:pt modelId="{47A6C74D-80B0-47E7-8D84-D7F9F7C02667}" type="pres">
      <dgm:prSet presAssocID="{C130EB72-BBB8-48B8-94BB-03BD3B32B5A2}" presName="linear" presStyleCnt="0">
        <dgm:presLayoutVars>
          <dgm:dir/>
          <dgm:animLvl val="lvl"/>
          <dgm:resizeHandles val="exact"/>
        </dgm:presLayoutVars>
      </dgm:prSet>
      <dgm:spPr/>
      <dgm:t>
        <a:bodyPr/>
        <a:lstStyle/>
        <a:p>
          <a:endParaRPr lang="en-US"/>
        </a:p>
      </dgm:t>
    </dgm:pt>
    <dgm:pt modelId="{21E3DEB1-2404-4EEA-A8A1-4C8AC62A0DE2}" type="pres">
      <dgm:prSet presAssocID="{DE7A2726-E1E9-4946-9A5A-8D395E380371}" presName="parentLin" presStyleCnt="0"/>
      <dgm:spPr/>
    </dgm:pt>
    <dgm:pt modelId="{E6C4E6AC-714A-46E7-8F86-9EF791B4D0E3}" type="pres">
      <dgm:prSet presAssocID="{DE7A2726-E1E9-4946-9A5A-8D395E380371}" presName="parentLeftMargin" presStyleLbl="node1" presStyleIdx="0" presStyleCnt="4"/>
      <dgm:spPr/>
      <dgm:t>
        <a:bodyPr/>
        <a:lstStyle/>
        <a:p>
          <a:endParaRPr lang="en-US"/>
        </a:p>
      </dgm:t>
    </dgm:pt>
    <dgm:pt modelId="{46F27780-CC9B-4D73-841F-8C860E1435D9}" type="pres">
      <dgm:prSet presAssocID="{DE7A2726-E1E9-4946-9A5A-8D395E380371}" presName="parentText" presStyleLbl="node1" presStyleIdx="0" presStyleCnt="4">
        <dgm:presLayoutVars>
          <dgm:chMax val="0"/>
          <dgm:bulletEnabled val="1"/>
        </dgm:presLayoutVars>
      </dgm:prSet>
      <dgm:spPr/>
      <dgm:t>
        <a:bodyPr/>
        <a:lstStyle/>
        <a:p>
          <a:endParaRPr lang="en-US"/>
        </a:p>
      </dgm:t>
    </dgm:pt>
    <dgm:pt modelId="{54A0B9F5-7417-474B-9C21-E07657DB9C00}" type="pres">
      <dgm:prSet presAssocID="{DE7A2726-E1E9-4946-9A5A-8D395E380371}" presName="negativeSpace" presStyleCnt="0"/>
      <dgm:spPr/>
    </dgm:pt>
    <dgm:pt modelId="{0BFB313C-5D0A-4376-9534-384A7964FF51}" type="pres">
      <dgm:prSet presAssocID="{DE7A2726-E1E9-4946-9A5A-8D395E380371}" presName="childText" presStyleLbl="conFgAcc1" presStyleIdx="0" presStyleCnt="4">
        <dgm:presLayoutVars>
          <dgm:bulletEnabled val="1"/>
        </dgm:presLayoutVars>
      </dgm:prSet>
      <dgm:spPr/>
    </dgm:pt>
    <dgm:pt modelId="{03CFA9F8-B918-4DD2-89B0-6E82FFF4832B}" type="pres">
      <dgm:prSet presAssocID="{9FBDE09D-F0FD-4EC3-A5D2-21082800A2C0}" presName="spaceBetweenRectangles" presStyleCnt="0"/>
      <dgm:spPr/>
    </dgm:pt>
    <dgm:pt modelId="{74111D83-DE79-44A3-939F-AC2A1C263D4F}" type="pres">
      <dgm:prSet presAssocID="{4CD0C5A7-2F88-4458-B228-B84500548D9C}" presName="parentLin" presStyleCnt="0"/>
      <dgm:spPr/>
    </dgm:pt>
    <dgm:pt modelId="{BD38783A-F43C-42E7-B199-AFFD34B6D5B9}" type="pres">
      <dgm:prSet presAssocID="{4CD0C5A7-2F88-4458-B228-B84500548D9C}" presName="parentLeftMargin" presStyleLbl="node1" presStyleIdx="0" presStyleCnt="4"/>
      <dgm:spPr/>
      <dgm:t>
        <a:bodyPr/>
        <a:lstStyle/>
        <a:p>
          <a:endParaRPr lang="en-US"/>
        </a:p>
      </dgm:t>
    </dgm:pt>
    <dgm:pt modelId="{A3F12FBE-9E49-4799-9A28-BBB1BA2A7B7D}" type="pres">
      <dgm:prSet presAssocID="{4CD0C5A7-2F88-4458-B228-B84500548D9C}" presName="parentText" presStyleLbl="node1" presStyleIdx="1" presStyleCnt="4">
        <dgm:presLayoutVars>
          <dgm:chMax val="0"/>
          <dgm:bulletEnabled val="1"/>
        </dgm:presLayoutVars>
      </dgm:prSet>
      <dgm:spPr/>
      <dgm:t>
        <a:bodyPr/>
        <a:lstStyle/>
        <a:p>
          <a:endParaRPr lang="en-US"/>
        </a:p>
      </dgm:t>
    </dgm:pt>
    <dgm:pt modelId="{181B8EDF-1AB3-4738-AB32-7F405D2415B7}" type="pres">
      <dgm:prSet presAssocID="{4CD0C5A7-2F88-4458-B228-B84500548D9C}" presName="negativeSpace" presStyleCnt="0"/>
      <dgm:spPr/>
    </dgm:pt>
    <dgm:pt modelId="{79757F5A-C146-42A6-94B9-03BC8F55869D}" type="pres">
      <dgm:prSet presAssocID="{4CD0C5A7-2F88-4458-B228-B84500548D9C}" presName="childText" presStyleLbl="conFgAcc1" presStyleIdx="1" presStyleCnt="4">
        <dgm:presLayoutVars>
          <dgm:bulletEnabled val="1"/>
        </dgm:presLayoutVars>
      </dgm:prSet>
      <dgm:spPr/>
    </dgm:pt>
    <dgm:pt modelId="{CD237754-5643-49E2-87CF-0741A8332140}" type="pres">
      <dgm:prSet presAssocID="{16FBB1C8-66D5-4A4B-A1B5-172F312B4FCA}" presName="spaceBetweenRectangles" presStyleCnt="0"/>
      <dgm:spPr/>
    </dgm:pt>
    <dgm:pt modelId="{8BA197E6-43BF-4A20-AB38-E5CC57C22B54}" type="pres">
      <dgm:prSet presAssocID="{3E70BAF6-8394-4818-B9E4-D84F0E7940B1}" presName="parentLin" presStyleCnt="0"/>
      <dgm:spPr/>
    </dgm:pt>
    <dgm:pt modelId="{14F1A6A5-3D34-4647-947E-3945E9017BC8}" type="pres">
      <dgm:prSet presAssocID="{3E70BAF6-8394-4818-B9E4-D84F0E7940B1}" presName="parentLeftMargin" presStyleLbl="node1" presStyleIdx="1" presStyleCnt="4"/>
      <dgm:spPr/>
      <dgm:t>
        <a:bodyPr/>
        <a:lstStyle/>
        <a:p>
          <a:endParaRPr lang="en-US"/>
        </a:p>
      </dgm:t>
    </dgm:pt>
    <dgm:pt modelId="{35AAE308-086A-4E64-BB06-AA200278D22C}" type="pres">
      <dgm:prSet presAssocID="{3E70BAF6-8394-4818-B9E4-D84F0E7940B1}" presName="parentText" presStyleLbl="node1" presStyleIdx="2" presStyleCnt="4">
        <dgm:presLayoutVars>
          <dgm:chMax val="0"/>
          <dgm:bulletEnabled val="1"/>
        </dgm:presLayoutVars>
      </dgm:prSet>
      <dgm:spPr/>
      <dgm:t>
        <a:bodyPr/>
        <a:lstStyle/>
        <a:p>
          <a:endParaRPr lang="en-US"/>
        </a:p>
      </dgm:t>
    </dgm:pt>
    <dgm:pt modelId="{4296D2BD-424F-4D6F-A376-B28C87D69307}" type="pres">
      <dgm:prSet presAssocID="{3E70BAF6-8394-4818-B9E4-D84F0E7940B1}" presName="negativeSpace" presStyleCnt="0"/>
      <dgm:spPr/>
    </dgm:pt>
    <dgm:pt modelId="{DF9ADB28-B587-4FDC-B417-697E27374654}" type="pres">
      <dgm:prSet presAssocID="{3E70BAF6-8394-4818-B9E4-D84F0E7940B1}" presName="childText" presStyleLbl="conFgAcc1" presStyleIdx="2" presStyleCnt="4">
        <dgm:presLayoutVars>
          <dgm:bulletEnabled val="1"/>
        </dgm:presLayoutVars>
      </dgm:prSet>
      <dgm:spPr/>
    </dgm:pt>
    <dgm:pt modelId="{9444B5A5-8A67-44A3-B527-DA083273033B}" type="pres">
      <dgm:prSet presAssocID="{BDEDCDC0-5FFA-4CAE-BB79-929AC979E42D}" presName="spaceBetweenRectangles" presStyleCnt="0"/>
      <dgm:spPr/>
    </dgm:pt>
    <dgm:pt modelId="{A0AE8309-9AB4-4902-83D9-34EC882C38FC}" type="pres">
      <dgm:prSet presAssocID="{6F99DB4D-54D1-4FD0-809E-29F4BDE6B154}" presName="parentLin" presStyleCnt="0"/>
      <dgm:spPr/>
    </dgm:pt>
    <dgm:pt modelId="{3276322F-EC2B-4DC8-AA7B-AB71E98EAF0F}" type="pres">
      <dgm:prSet presAssocID="{6F99DB4D-54D1-4FD0-809E-29F4BDE6B154}" presName="parentLeftMargin" presStyleLbl="node1" presStyleIdx="2" presStyleCnt="4"/>
      <dgm:spPr/>
      <dgm:t>
        <a:bodyPr/>
        <a:lstStyle/>
        <a:p>
          <a:endParaRPr lang="en-US"/>
        </a:p>
      </dgm:t>
    </dgm:pt>
    <dgm:pt modelId="{889820D6-CD34-4147-9C3E-42D4C4F0EFE6}" type="pres">
      <dgm:prSet presAssocID="{6F99DB4D-54D1-4FD0-809E-29F4BDE6B154}" presName="parentText" presStyleLbl="node1" presStyleIdx="3" presStyleCnt="4">
        <dgm:presLayoutVars>
          <dgm:chMax val="0"/>
          <dgm:bulletEnabled val="1"/>
        </dgm:presLayoutVars>
      </dgm:prSet>
      <dgm:spPr/>
      <dgm:t>
        <a:bodyPr/>
        <a:lstStyle/>
        <a:p>
          <a:endParaRPr lang="en-US"/>
        </a:p>
      </dgm:t>
    </dgm:pt>
    <dgm:pt modelId="{012DAC78-C724-48B4-AEFD-7DDC5EF2E0F8}" type="pres">
      <dgm:prSet presAssocID="{6F99DB4D-54D1-4FD0-809E-29F4BDE6B154}" presName="negativeSpace" presStyleCnt="0"/>
      <dgm:spPr/>
    </dgm:pt>
    <dgm:pt modelId="{0E94C73B-BF1B-4306-B2A5-64DBE3BEA998}" type="pres">
      <dgm:prSet presAssocID="{6F99DB4D-54D1-4FD0-809E-29F4BDE6B154}" presName="childText" presStyleLbl="conFgAcc1" presStyleIdx="3" presStyleCnt="4">
        <dgm:presLayoutVars>
          <dgm:bulletEnabled val="1"/>
        </dgm:presLayoutVars>
      </dgm:prSet>
      <dgm:spPr/>
    </dgm:pt>
  </dgm:ptLst>
  <dgm:cxnLst>
    <dgm:cxn modelId="{C49EEA82-6EFD-4892-8CDC-A49F4F4B0AD9}" type="presOf" srcId="{4CD0C5A7-2F88-4458-B228-B84500548D9C}" destId="{A3F12FBE-9E49-4799-9A28-BBB1BA2A7B7D}" srcOrd="1" destOrd="0" presId="urn:microsoft.com/office/officeart/2005/8/layout/list1"/>
    <dgm:cxn modelId="{DDC46ED3-4595-41C3-BAC7-7E74E7A853AA}" srcId="{C130EB72-BBB8-48B8-94BB-03BD3B32B5A2}" destId="{DE7A2726-E1E9-4946-9A5A-8D395E380371}" srcOrd="0" destOrd="0" parTransId="{4B787A10-94C4-4B38-95DE-0F142CC108A8}" sibTransId="{9FBDE09D-F0FD-4EC3-A5D2-21082800A2C0}"/>
    <dgm:cxn modelId="{E6BCB2C0-EA40-4C12-A431-A33574421439}" srcId="{C130EB72-BBB8-48B8-94BB-03BD3B32B5A2}" destId="{3E70BAF6-8394-4818-B9E4-D84F0E7940B1}" srcOrd="2" destOrd="0" parTransId="{59E1DF71-DFB9-4E13-83E5-8C7A21823DAB}" sibTransId="{BDEDCDC0-5FFA-4CAE-BB79-929AC979E42D}"/>
    <dgm:cxn modelId="{5A6AAC22-7846-4719-9696-DDCBFFF585D0}" srcId="{C130EB72-BBB8-48B8-94BB-03BD3B32B5A2}" destId="{4CD0C5A7-2F88-4458-B228-B84500548D9C}" srcOrd="1" destOrd="0" parTransId="{0E2F710C-F26B-4F4C-B355-11C10E267F31}" sibTransId="{16FBB1C8-66D5-4A4B-A1B5-172F312B4FCA}"/>
    <dgm:cxn modelId="{5D3DE84C-BAB6-493F-BD02-3CF055634860}" type="presOf" srcId="{C130EB72-BBB8-48B8-94BB-03BD3B32B5A2}" destId="{47A6C74D-80B0-47E7-8D84-D7F9F7C02667}" srcOrd="0" destOrd="0" presId="urn:microsoft.com/office/officeart/2005/8/layout/list1"/>
    <dgm:cxn modelId="{666D7C1B-E2EE-468B-BCED-0E6490A33C09}" type="presOf" srcId="{DE7A2726-E1E9-4946-9A5A-8D395E380371}" destId="{E6C4E6AC-714A-46E7-8F86-9EF791B4D0E3}" srcOrd="0" destOrd="0" presId="urn:microsoft.com/office/officeart/2005/8/layout/list1"/>
    <dgm:cxn modelId="{03D959B6-2234-4A5C-9767-2637D2FD8B50}" type="presOf" srcId="{3E70BAF6-8394-4818-B9E4-D84F0E7940B1}" destId="{14F1A6A5-3D34-4647-947E-3945E9017BC8}" srcOrd="0" destOrd="0" presId="urn:microsoft.com/office/officeart/2005/8/layout/list1"/>
    <dgm:cxn modelId="{84DBE838-F4AE-44D5-84BC-33B31636ED3A}" type="presOf" srcId="{6F99DB4D-54D1-4FD0-809E-29F4BDE6B154}" destId="{3276322F-EC2B-4DC8-AA7B-AB71E98EAF0F}" srcOrd="0" destOrd="0" presId="urn:microsoft.com/office/officeart/2005/8/layout/list1"/>
    <dgm:cxn modelId="{FD3AC702-2A8E-463D-A6FD-B53436FB4C90}" srcId="{C130EB72-BBB8-48B8-94BB-03BD3B32B5A2}" destId="{6F99DB4D-54D1-4FD0-809E-29F4BDE6B154}" srcOrd="3" destOrd="0" parTransId="{E59FF136-B9F3-4CC4-9BF5-41507D82A91D}" sibTransId="{B4B00C40-E27B-4A4A-AC30-4635FE9D6EC8}"/>
    <dgm:cxn modelId="{256943A2-ED4F-4CA8-A5AF-56CA168FB526}" type="presOf" srcId="{4CD0C5A7-2F88-4458-B228-B84500548D9C}" destId="{BD38783A-F43C-42E7-B199-AFFD34B6D5B9}" srcOrd="0" destOrd="0" presId="urn:microsoft.com/office/officeart/2005/8/layout/list1"/>
    <dgm:cxn modelId="{B7E5C59E-7828-49EB-9094-77E75BA2230D}" type="presOf" srcId="{DE7A2726-E1E9-4946-9A5A-8D395E380371}" destId="{46F27780-CC9B-4D73-841F-8C860E1435D9}" srcOrd="1" destOrd="0" presId="urn:microsoft.com/office/officeart/2005/8/layout/list1"/>
    <dgm:cxn modelId="{84BC7AD2-FFCE-44E4-985E-52E78A577A55}" type="presOf" srcId="{3E70BAF6-8394-4818-B9E4-D84F0E7940B1}" destId="{35AAE308-086A-4E64-BB06-AA200278D22C}" srcOrd="1" destOrd="0" presId="urn:microsoft.com/office/officeart/2005/8/layout/list1"/>
    <dgm:cxn modelId="{D522B735-1D30-42D3-9617-B49F80B4AC86}" type="presOf" srcId="{6F99DB4D-54D1-4FD0-809E-29F4BDE6B154}" destId="{889820D6-CD34-4147-9C3E-42D4C4F0EFE6}" srcOrd="1" destOrd="0" presId="urn:microsoft.com/office/officeart/2005/8/layout/list1"/>
    <dgm:cxn modelId="{DF190BD5-7755-4DF1-A3E3-688C895AFDA1}" type="presParOf" srcId="{47A6C74D-80B0-47E7-8D84-D7F9F7C02667}" destId="{21E3DEB1-2404-4EEA-A8A1-4C8AC62A0DE2}" srcOrd="0" destOrd="0" presId="urn:microsoft.com/office/officeart/2005/8/layout/list1"/>
    <dgm:cxn modelId="{5DB0E83F-4AFB-4A2F-B973-AE908D874B95}" type="presParOf" srcId="{21E3DEB1-2404-4EEA-A8A1-4C8AC62A0DE2}" destId="{E6C4E6AC-714A-46E7-8F86-9EF791B4D0E3}" srcOrd="0" destOrd="0" presId="urn:microsoft.com/office/officeart/2005/8/layout/list1"/>
    <dgm:cxn modelId="{2ADFB20B-90E5-4CD5-A2AC-DFF214B27F7C}" type="presParOf" srcId="{21E3DEB1-2404-4EEA-A8A1-4C8AC62A0DE2}" destId="{46F27780-CC9B-4D73-841F-8C860E1435D9}" srcOrd="1" destOrd="0" presId="urn:microsoft.com/office/officeart/2005/8/layout/list1"/>
    <dgm:cxn modelId="{FE65C11B-97CB-4FA0-BE76-F4C027CB1840}" type="presParOf" srcId="{47A6C74D-80B0-47E7-8D84-D7F9F7C02667}" destId="{54A0B9F5-7417-474B-9C21-E07657DB9C00}" srcOrd="1" destOrd="0" presId="urn:microsoft.com/office/officeart/2005/8/layout/list1"/>
    <dgm:cxn modelId="{2F5C091D-A987-4350-88B8-F077DF1E5663}" type="presParOf" srcId="{47A6C74D-80B0-47E7-8D84-D7F9F7C02667}" destId="{0BFB313C-5D0A-4376-9534-384A7964FF51}" srcOrd="2" destOrd="0" presId="urn:microsoft.com/office/officeart/2005/8/layout/list1"/>
    <dgm:cxn modelId="{D9B3C998-ADDA-4FE3-9B07-C7542DCBE175}" type="presParOf" srcId="{47A6C74D-80B0-47E7-8D84-D7F9F7C02667}" destId="{03CFA9F8-B918-4DD2-89B0-6E82FFF4832B}" srcOrd="3" destOrd="0" presId="urn:microsoft.com/office/officeart/2005/8/layout/list1"/>
    <dgm:cxn modelId="{579C6C1D-85FE-43D0-85F4-D1A407D7902A}" type="presParOf" srcId="{47A6C74D-80B0-47E7-8D84-D7F9F7C02667}" destId="{74111D83-DE79-44A3-939F-AC2A1C263D4F}" srcOrd="4" destOrd="0" presId="urn:microsoft.com/office/officeart/2005/8/layout/list1"/>
    <dgm:cxn modelId="{F8E3B797-2591-446C-8361-4F50E48C2ADE}" type="presParOf" srcId="{74111D83-DE79-44A3-939F-AC2A1C263D4F}" destId="{BD38783A-F43C-42E7-B199-AFFD34B6D5B9}" srcOrd="0" destOrd="0" presId="urn:microsoft.com/office/officeart/2005/8/layout/list1"/>
    <dgm:cxn modelId="{42CF2803-9828-474C-8A7B-3CC761CD56AB}" type="presParOf" srcId="{74111D83-DE79-44A3-939F-AC2A1C263D4F}" destId="{A3F12FBE-9E49-4799-9A28-BBB1BA2A7B7D}" srcOrd="1" destOrd="0" presId="urn:microsoft.com/office/officeart/2005/8/layout/list1"/>
    <dgm:cxn modelId="{ED005F55-0988-4938-955E-FE7D87C6854A}" type="presParOf" srcId="{47A6C74D-80B0-47E7-8D84-D7F9F7C02667}" destId="{181B8EDF-1AB3-4738-AB32-7F405D2415B7}" srcOrd="5" destOrd="0" presId="urn:microsoft.com/office/officeart/2005/8/layout/list1"/>
    <dgm:cxn modelId="{0B1D1287-EBE1-4841-9382-358DBB07531A}" type="presParOf" srcId="{47A6C74D-80B0-47E7-8D84-D7F9F7C02667}" destId="{79757F5A-C146-42A6-94B9-03BC8F55869D}" srcOrd="6" destOrd="0" presId="urn:microsoft.com/office/officeart/2005/8/layout/list1"/>
    <dgm:cxn modelId="{3F65CB40-85F8-48C6-9F6B-86CF38407962}" type="presParOf" srcId="{47A6C74D-80B0-47E7-8D84-D7F9F7C02667}" destId="{CD237754-5643-49E2-87CF-0741A8332140}" srcOrd="7" destOrd="0" presId="urn:microsoft.com/office/officeart/2005/8/layout/list1"/>
    <dgm:cxn modelId="{6CF36890-246C-45E6-91C2-FFDB2D75CB24}" type="presParOf" srcId="{47A6C74D-80B0-47E7-8D84-D7F9F7C02667}" destId="{8BA197E6-43BF-4A20-AB38-E5CC57C22B54}" srcOrd="8" destOrd="0" presId="urn:microsoft.com/office/officeart/2005/8/layout/list1"/>
    <dgm:cxn modelId="{70550C23-3C2A-4B94-8DA2-A3345364EA1E}" type="presParOf" srcId="{8BA197E6-43BF-4A20-AB38-E5CC57C22B54}" destId="{14F1A6A5-3D34-4647-947E-3945E9017BC8}" srcOrd="0" destOrd="0" presId="urn:microsoft.com/office/officeart/2005/8/layout/list1"/>
    <dgm:cxn modelId="{14B6EAF9-24FC-43B0-8D14-EF52F9A22DD8}" type="presParOf" srcId="{8BA197E6-43BF-4A20-AB38-E5CC57C22B54}" destId="{35AAE308-086A-4E64-BB06-AA200278D22C}" srcOrd="1" destOrd="0" presId="urn:microsoft.com/office/officeart/2005/8/layout/list1"/>
    <dgm:cxn modelId="{5D235181-E33A-4A89-8A94-561351D4C31A}" type="presParOf" srcId="{47A6C74D-80B0-47E7-8D84-D7F9F7C02667}" destId="{4296D2BD-424F-4D6F-A376-B28C87D69307}" srcOrd="9" destOrd="0" presId="urn:microsoft.com/office/officeart/2005/8/layout/list1"/>
    <dgm:cxn modelId="{32C8C3A6-6A44-4AF4-990D-D2FF28421DAB}" type="presParOf" srcId="{47A6C74D-80B0-47E7-8D84-D7F9F7C02667}" destId="{DF9ADB28-B587-4FDC-B417-697E27374654}" srcOrd="10" destOrd="0" presId="urn:microsoft.com/office/officeart/2005/8/layout/list1"/>
    <dgm:cxn modelId="{134DE97D-DCC5-44F0-BF6C-C8E423B3C751}" type="presParOf" srcId="{47A6C74D-80B0-47E7-8D84-D7F9F7C02667}" destId="{9444B5A5-8A67-44A3-B527-DA083273033B}" srcOrd="11" destOrd="0" presId="urn:microsoft.com/office/officeart/2005/8/layout/list1"/>
    <dgm:cxn modelId="{2200965A-33BE-4215-80B1-256A0ACE61F7}" type="presParOf" srcId="{47A6C74D-80B0-47E7-8D84-D7F9F7C02667}" destId="{A0AE8309-9AB4-4902-83D9-34EC882C38FC}" srcOrd="12" destOrd="0" presId="urn:microsoft.com/office/officeart/2005/8/layout/list1"/>
    <dgm:cxn modelId="{90FE7D30-24D0-4ED6-82B0-345E90B8CAB2}" type="presParOf" srcId="{A0AE8309-9AB4-4902-83D9-34EC882C38FC}" destId="{3276322F-EC2B-4DC8-AA7B-AB71E98EAF0F}" srcOrd="0" destOrd="0" presId="urn:microsoft.com/office/officeart/2005/8/layout/list1"/>
    <dgm:cxn modelId="{B1039B4A-476B-479C-BBBF-7052FABEC0C2}" type="presParOf" srcId="{A0AE8309-9AB4-4902-83D9-34EC882C38FC}" destId="{889820D6-CD34-4147-9C3E-42D4C4F0EFE6}" srcOrd="1" destOrd="0" presId="urn:microsoft.com/office/officeart/2005/8/layout/list1"/>
    <dgm:cxn modelId="{579B5F4B-7B06-4397-A5C8-F98F190B25AA}" type="presParOf" srcId="{47A6C74D-80B0-47E7-8D84-D7F9F7C02667}" destId="{012DAC78-C724-48B4-AEFD-7DDC5EF2E0F8}" srcOrd="13" destOrd="0" presId="urn:microsoft.com/office/officeart/2005/8/layout/list1"/>
    <dgm:cxn modelId="{824864AD-3989-4D03-B97D-6B5D45545BA6}" type="presParOf" srcId="{47A6C74D-80B0-47E7-8D84-D7F9F7C02667}" destId="{0E94C73B-BF1B-4306-B2A5-64DBE3BEA998}"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5A2F20-DB99-4493-BC6B-C6BFEEC30DD4}" type="doc">
      <dgm:prSet loTypeId="urn:microsoft.com/office/officeart/2005/8/layout/vList4" loCatId="list" qsTypeId="urn:microsoft.com/office/officeart/2005/8/quickstyle/simple5" qsCatId="simple" csTypeId="urn:microsoft.com/office/officeart/2005/8/colors/accent1_2" csCatId="accent1" phldr="1"/>
      <dgm:spPr/>
      <dgm:t>
        <a:bodyPr/>
        <a:lstStyle/>
        <a:p>
          <a:endParaRPr lang="en-US"/>
        </a:p>
      </dgm:t>
    </dgm:pt>
    <dgm:pt modelId="{699440F3-9226-4AD3-9F5A-D8D5D3937597}">
      <dgm:prSet/>
      <dgm:spPr>
        <a:solidFill>
          <a:srgbClr val="263F6A"/>
        </a:solidFill>
      </dgm:spPr>
      <dgm:t>
        <a:bodyPr/>
        <a:lstStyle/>
        <a:p>
          <a:pPr rtl="0">
            <a:spcAft>
              <a:spcPts val="600"/>
            </a:spcAft>
          </a:pPr>
          <a:r>
            <a:rPr lang="en-US" dirty="0" smtClean="0"/>
            <a:t>Know your state’s mandatory reporting requirements</a:t>
          </a:r>
          <a:endParaRPr lang="en-US" dirty="0"/>
        </a:p>
      </dgm:t>
    </dgm:pt>
    <dgm:pt modelId="{F9478064-8FD3-4469-822E-6277741AD3E2}" type="parTrans" cxnId="{D6DDB52E-33DE-45CE-9055-8AB01EDF98AD}">
      <dgm:prSet/>
      <dgm:spPr/>
      <dgm:t>
        <a:bodyPr/>
        <a:lstStyle/>
        <a:p>
          <a:endParaRPr lang="en-US"/>
        </a:p>
      </dgm:t>
    </dgm:pt>
    <dgm:pt modelId="{2A8DC28D-AE17-4250-A5FD-5D637ECB3602}" type="sibTrans" cxnId="{D6DDB52E-33DE-45CE-9055-8AB01EDF98AD}">
      <dgm:prSet/>
      <dgm:spPr/>
      <dgm:t>
        <a:bodyPr/>
        <a:lstStyle/>
        <a:p>
          <a:endParaRPr lang="en-US"/>
        </a:p>
      </dgm:t>
    </dgm:pt>
    <dgm:pt modelId="{FAC19793-514B-4922-9F1E-2F3A37655076}">
      <dgm:prSet/>
      <dgm:spPr>
        <a:solidFill>
          <a:srgbClr val="263F6A"/>
        </a:solidFill>
      </dgm:spPr>
      <dgm:t>
        <a:bodyPr/>
        <a:lstStyle/>
        <a:p>
          <a:pPr rtl="0"/>
          <a:r>
            <a:rPr lang="en-US" dirty="0" smtClean="0"/>
            <a:t>Develop APS and law enforcement points of contact for the court</a:t>
          </a:r>
          <a:endParaRPr lang="en-US" dirty="0"/>
        </a:p>
      </dgm:t>
    </dgm:pt>
    <dgm:pt modelId="{C62E223E-FA3F-4561-B809-3B810B2C932F}" type="parTrans" cxnId="{FF9A8796-46B2-4F9D-80A6-80584EC6BF96}">
      <dgm:prSet/>
      <dgm:spPr/>
      <dgm:t>
        <a:bodyPr/>
        <a:lstStyle/>
        <a:p>
          <a:endParaRPr lang="en-US"/>
        </a:p>
      </dgm:t>
    </dgm:pt>
    <dgm:pt modelId="{6644F72B-EED2-4666-9CBE-E46F1ED5434D}" type="sibTrans" cxnId="{FF9A8796-46B2-4F9D-80A6-80584EC6BF96}">
      <dgm:prSet/>
      <dgm:spPr/>
      <dgm:t>
        <a:bodyPr/>
        <a:lstStyle/>
        <a:p>
          <a:endParaRPr lang="en-US"/>
        </a:p>
      </dgm:t>
    </dgm:pt>
    <dgm:pt modelId="{2E7A5311-032E-4D9E-A553-484C282378F8}">
      <dgm:prSet/>
      <dgm:spPr>
        <a:solidFill>
          <a:srgbClr val="263F6A"/>
        </a:solidFill>
      </dgm:spPr>
      <dgm:t>
        <a:bodyPr/>
        <a:lstStyle/>
        <a:p>
          <a:pPr rtl="0"/>
          <a:r>
            <a:rPr lang="en-US" dirty="0" smtClean="0"/>
            <a:t>Assign court staff to collaborate on the creation of a reporting and investigation protocol between the courts, local justice agencies &amp; APS</a:t>
          </a:r>
          <a:endParaRPr lang="en-US" dirty="0"/>
        </a:p>
      </dgm:t>
    </dgm:pt>
    <dgm:pt modelId="{78F28CD3-BFC9-444A-9C3F-A49BEAEC0F4B}" type="parTrans" cxnId="{32C07880-163E-4CC0-BF1A-2BFF27C51AAB}">
      <dgm:prSet/>
      <dgm:spPr/>
      <dgm:t>
        <a:bodyPr/>
        <a:lstStyle/>
        <a:p>
          <a:endParaRPr lang="en-US"/>
        </a:p>
      </dgm:t>
    </dgm:pt>
    <dgm:pt modelId="{E2CD6BEF-AF95-4FD8-9EEF-5ABB1D9E63A3}" type="sibTrans" cxnId="{32C07880-163E-4CC0-BF1A-2BFF27C51AAB}">
      <dgm:prSet/>
      <dgm:spPr/>
      <dgm:t>
        <a:bodyPr/>
        <a:lstStyle/>
        <a:p>
          <a:endParaRPr lang="en-US"/>
        </a:p>
      </dgm:t>
    </dgm:pt>
    <dgm:pt modelId="{D6EE76AB-53FA-4B03-AE3F-2B3B92887F60}" type="pres">
      <dgm:prSet presAssocID="{475A2F20-DB99-4493-BC6B-C6BFEEC30DD4}" presName="linear" presStyleCnt="0">
        <dgm:presLayoutVars>
          <dgm:dir/>
          <dgm:resizeHandles val="exact"/>
        </dgm:presLayoutVars>
      </dgm:prSet>
      <dgm:spPr/>
      <dgm:t>
        <a:bodyPr/>
        <a:lstStyle/>
        <a:p>
          <a:endParaRPr lang="en-US"/>
        </a:p>
      </dgm:t>
    </dgm:pt>
    <dgm:pt modelId="{56F71A6F-AAAD-4D6A-942D-C2F5D8D70AF3}" type="pres">
      <dgm:prSet presAssocID="{699440F3-9226-4AD3-9F5A-D8D5D3937597}" presName="comp" presStyleCnt="0"/>
      <dgm:spPr/>
    </dgm:pt>
    <dgm:pt modelId="{8400ABC9-13D7-4B85-B6FA-B9D71A786368}" type="pres">
      <dgm:prSet presAssocID="{699440F3-9226-4AD3-9F5A-D8D5D3937597}" presName="box" presStyleLbl="node1" presStyleIdx="0" presStyleCnt="3" custLinFactNeighborX="-893" custLinFactNeighborY="-52245"/>
      <dgm:spPr/>
      <dgm:t>
        <a:bodyPr/>
        <a:lstStyle/>
        <a:p>
          <a:endParaRPr lang="en-US"/>
        </a:p>
      </dgm:t>
    </dgm:pt>
    <dgm:pt modelId="{F8D462C6-97C9-436B-8966-6A9E5D940E5F}" type="pres">
      <dgm:prSet presAssocID="{699440F3-9226-4AD3-9F5A-D8D5D3937597}" presName="img" presStyleLbl="fgImgPlace1" presStyleIdx="0" presStyleCnt="3" custScaleX="64900" custScaleY="108673" custLinFactNeighborX="-15457" custLinFactNeighborY="0"/>
      <dgm:spPr>
        <a:blipFill rotWithShape="0">
          <a:blip xmlns:r="http://schemas.openxmlformats.org/officeDocument/2006/relationships" r:embed="rId1"/>
          <a:stretch>
            <a:fillRect/>
          </a:stretch>
        </a:blipFill>
      </dgm:spPr>
    </dgm:pt>
    <dgm:pt modelId="{598F9ED7-8AAD-4F63-9EDD-D01E113DC111}" type="pres">
      <dgm:prSet presAssocID="{699440F3-9226-4AD3-9F5A-D8D5D3937597}" presName="text" presStyleLbl="node1" presStyleIdx="0" presStyleCnt="3">
        <dgm:presLayoutVars>
          <dgm:bulletEnabled val="1"/>
        </dgm:presLayoutVars>
      </dgm:prSet>
      <dgm:spPr/>
      <dgm:t>
        <a:bodyPr/>
        <a:lstStyle/>
        <a:p>
          <a:endParaRPr lang="en-US"/>
        </a:p>
      </dgm:t>
    </dgm:pt>
    <dgm:pt modelId="{069F1AFC-14FA-4468-ADDB-958058C1A233}" type="pres">
      <dgm:prSet presAssocID="{2A8DC28D-AE17-4250-A5FD-5D637ECB3602}" presName="spacer" presStyleCnt="0"/>
      <dgm:spPr/>
    </dgm:pt>
    <dgm:pt modelId="{9FA02738-63D6-4D07-91F8-9986210F4E34}" type="pres">
      <dgm:prSet presAssocID="{FAC19793-514B-4922-9F1E-2F3A37655076}" presName="comp" presStyleCnt="0"/>
      <dgm:spPr/>
    </dgm:pt>
    <dgm:pt modelId="{6765A872-9F78-4257-B82F-C5423218B954}" type="pres">
      <dgm:prSet presAssocID="{FAC19793-514B-4922-9F1E-2F3A37655076}" presName="box" presStyleLbl="node1" presStyleIdx="1" presStyleCnt="3"/>
      <dgm:spPr/>
      <dgm:t>
        <a:bodyPr/>
        <a:lstStyle/>
        <a:p>
          <a:endParaRPr lang="en-US"/>
        </a:p>
      </dgm:t>
    </dgm:pt>
    <dgm:pt modelId="{F5AD0F3B-7D89-450F-99D5-018F9613180B}" type="pres">
      <dgm:prSet presAssocID="{FAC19793-514B-4922-9F1E-2F3A37655076}" presName="img" presStyleLbl="fgImgPlace1" presStyleIdx="1" presStyleCnt="3" custScaleX="64900" custScaleY="106122" custLinFactNeighborX="-15457" custLinFactNeighborY="0"/>
      <dgm:spPr>
        <a:blipFill rotWithShape="0">
          <a:blip xmlns:r="http://schemas.openxmlformats.org/officeDocument/2006/relationships" r:embed="rId2"/>
          <a:stretch>
            <a:fillRect/>
          </a:stretch>
        </a:blipFill>
      </dgm:spPr>
    </dgm:pt>
    <dgm:pt modelId="{6BF0826B-5B6C-4B0A-A8CA-20471645A6AB}" type="pres">
      <dgm:prSet presAssocID="{FAC19793-514B-4922-9F1E-2F3A37655076}" presName="text" presStyleLbl="node1" presStyleIdx="1" presStyleCnt="3">
        <dgm:presLayoutVars>
          <dgm:bulletEnabled val="1"/>
        </dgm:presLayoutVars>
      </dgm:prSet>
      <dgm:spPr/>
      <dgm:t>
        <a:bodyPr/>
        <a:lstStyle/>
        <a:p>
          <a:endParaRPr lang="en-US"/>
        </a:p>
      </dgm:t>
    </dgm:pt>
    <dgm:pt modelId="{7D77F010-9C2C-41CF-9B58-15624A739C6E}" type="pres">
      <dgm:prSet presAssocID="{6644F72B-EED2-4666-9CBE-E46F1ED5434D}" presName="spacer" presStyleCnt="0"/>
      <dgm:spPr/>
    </dgm:pt>
    <dgm:pt modelId="{35154324-864E-439A-9BA6-70324D4C4328}" type="pres">
      <dgm:prSet presAssocID="{2E7A5311-032E-4D9E-A553-484C282378F8}" presName="comp" presStyleCnt="0"/>
      <dgm:spPr/>
    </dgm:pt>
    <dgm:pt modelId="{BF5F2959-4D12-47BC-8398-7278407436D7}" type="pres">
      <dgm:prSet presAssocID="{2E7A5311-032E-4D9E-A553-484C282378F8}" presName="box" presStyleLbl="node1" presStyleIdx="2" presStyleCnt="3"/>
      <dgm:spPr/>
      <dgm:t>
        <a:bodyPr/>
        <a:lstStyle/>
        <a:p>
          <a:endParaRPr lang="en-US"/>
        </a:p>
      </dgm:t>
    </dgm:pt>
    <dgm:pt modelId="{D7477AE2-22EC-4C2A-886C-07222135DC9C}" type="pres">
      <dgm:prSet presAssocID="{2E7A5311-032E-4D9E-A553-484C282378F8}" presName="img" presStyleLbl="fgImgPlace1" presStyleIdx="2" presStyleCnt="3" custScaleX="64900" custScaleY="103571" custLinFactNeighborX="-15457" custLinFactNeighborY="0"/>
      <dgm:spPr>
        <a:blipFill rotWithShape="0">
          <a:blip xmlns:r="http://schemas.openxmlformats.org/officeDocument/2006/relationships" r:embed="rId3"/>
          <a:stretch>
            <a:fillRect/>
          </a:stretch>
        </a:blipFill>
      </dgm:spPr>
    </dgm:pt>
    <dgm:pt modelId="{FE4DCBFA-AA4B-4B14-89F1-240A84C2484C}" type="pres">
      <dgm:prSet presAssocID="{2E7A5311-032E-4D9E-A553-484C282378F8}" presName="text" presStyleLbl="node1" presStyleIdx="2" presStyleCnt="3">
        <dgm:presLayoutVars>
          <dgm:bulletEnabled val="1"/>
        </dgm:presLayoutVars>
      </dgm:prSet>
      <dgm:spPr/>
      <dgm:t>
        <a:bodyPr/>
        <a:lstStyle/>
        <a:p>
          <a:endParaRPr lang="en-US"/>
        </a:p>
      </dgm:t>
    </dgm:pt>
  </dgm:ptLst>
  <dgm:cxnLst>
    <dgm:cxn modelId="{69C5501D-2628-4303-9A08-CD1E99829AE2}" type="presOf" srcId="{2E7A5311-032E-4D9E-A553-484C282378F8}" destId="{BF5F2959-4D12-47BC-8398-7278407436D7}" srcOrd="0" destOrd="0" presId="urn:microsoft.com/office/officeart/2005/8/layout/vList4"/>
    <dgm:cxn modelId="{32C07880-163E-4CC0-BF1A-2BFF27C51AAB}" srcId="{475A2F20-DB99-4493-BC6B-C6BFEEC30DD4}" destId="{2E7A5311-032E-4D9E-A553-484C282378F8}" srcOrd="2" destOrd="0" parTransId="{78F28CD3-BFC9-444A-9C3F-A49BEAEC0F4B}" sibTransId="{E2CD6BEF-AF95-4FD8-9EEF-5ABB1D9E63A3}"/>
    <dgm:cxn modelId="{24F05E28-6842-40E7-9B67-09A8C0F92C35}" type="presOf" srcId="{475A2F20-DB99-4493-BC6B-C6BFEEC30DD4}" destId="{D6EE76AB-53FA-4B03-AE3F-2B3B92887F60}" srcOrd="0" destOrd="0" presId="urn:microsoft.com/office/officeart/2005/8/layout/vList4"/>
    <dgm:cxn modelId="{D6DDB52E-33DE-45CE-9055-8AB01EDF98AD}" srcId="{475A2F20-DB99-4493-BC6B-C6BFEEC30DD4}" destId="{699440F3-9226-4AD3-9F5A-D8D5D3937597}" srcOrd="0" destOrd="0" parTransId="{F9478064-8FD3-4469-822E-6277741AD3E2}" sibTransId="{2A8DC28D-AE17-4250-A5FD-5D637ECB3602}"/>
    <dgm:cxn modelId="{7F924F29-A086-40B6-B1AA-04DAB40F9161}" type="presOf" srcId="{FAC19793-514B-4922-9F1E-2F3A37655076}" destId="{6BF0826B-5B6C-4B0A-A8CA-20471645A6AB}" srcOrd="1" destOrd="0" presId="urn:microsoft.com/office/officeart/2005/8/layout/vList4"/>
    <dgm:cxn modelId="{87CDE964-92CA-474E-B848-C96D28A47E51}" type="presOf" srcId="{699440F3-9226-4AD3-9F5A-D8D5D3937597}" destId="{598F9ED7-8AAD-4F63-9EDD-D01E113DC111}" srcOrd="1" destOrd="0" presId="urn:microsoft.com/office/officeart/2005/8/layout/vList4"/>
    <dgm:cxn modelId="{08892CF6-C4E7-4F69-B123-698526208181}" type="presOf" srcId="{2E7A5311-032E-4D9E-A553-484C282378F8}" destId="{FE4DCBFA-AA4B-4B14-89F1-240A84C2484C}" srcOrd="1" destOrd="0" presId="urn:microsoft.com/office/officeart/2005/8/layout/vList4"/>
    <dgm:cxn modelId="{B7620737-A74B-4A05-9D90-6119F4863940}" type="presOf" srcId="{FAC19793-514B-4922-9F1E-2F3A37655076}" destId="{6765A872-9F78-4257-B82F-C5423218B954}" srcOrd="0" destOrd="0" presId="urn:microsoft.com/office/officeart/2005/8/layout/vList4"/>
    <dgm:cxn modelId="{FF9A8796-46B2-4F9D-80A6-80584EC6BF96}" srcId="{475A2F20-DB99-4493-BC6B-C6BFEEC30DD4}" destId="{FAC19793-514B-4922-9F1E-2F3A37655076}" srcOrd="1" destOrd="0" parTransId="{C62E223E-FA3F-4561-B809-3B810B2C932F}" sibTransId="{6644F72B-EED2-4666-9CBE-E46F1ED5434D}"/>
    <dgm:cxn modelId="{E3ADDF95-9216-4410-A17E-3D60C327232E}" type="presOf" srcId="{699440F3-9226-4AD3-9F5A-D8D5D3937597}" destId="{8400ABC9-13D7-4B85-B6FA-B9D71A786368}" srcOrd="0" destOrd="0" presId="urn:microsoft.com/office/officeart/2005/8/layout/vList4"/>
    <dgm:cxn modelId="{CB151C01-86F2-42D6-BD8B-76E9193C447C}" type="presParOf" srcId="{D6EE76AB-53FA-4B03-AE3F-2B3B92887F60}" destId="{56F71A6F-AAAD-4D6A-942D-C2F5D8D70AF3}" srcOrd="0" destOrd="0" presId="urn:microsoft.com/office/officeart/2005/8/layout/vList4"/>
    <dgm:cxn modelId="{DF0C9E65-617E-4C60-A7F5-3B3F34D84570}" type="presParOf" srcId="{56F71A6F-AAAD-4D6A-942D-C2F5D8D70AF3}" destId="{8400ABC9-13D7-4B85-B6FA-B9D71A786368}" srcOrd="0" destOrd="0" presId="urn:microsoft.com/office/officeart/2005/8/layout/vList4"/>
    <dgm:cxn modelId="{B031B485-4F29-4C0A-8C03-70909916C37C}" type="presParOf" srcId="{56F71A6F-AAAD-4D6A-942D-C2F5D8D70AF3}" destId="{F8D462C6-97C9-436B-8966-6A9E5D940E5F}" srcOrd="1" destOrd="0" presId="urn:microsoft.com/office/officeart/2005/8/layout/vList4"/>
    <dgm:cxn modelId="{4CAE2968-A11D-4DE5-A178-4EDB36408B24}" type="presParOf" srcId="{56F71A6F-AAAD-4D6A-942D-C2F5D8D70AF3}" destId="{598F9ED7-8AAD-4F63-9EDD-D01E113DC111}" srcOrd="2" destOrd="0" presId="urn:microsoft.com/office/officeart/2005/8/layout/vList4"/>
    <dgm:cxn modelId="{C8943BDE-C424-4786-9FEC-A295C3D5CD8E}" type="presParOf" srcId="{D6EE76AB-53FA-4B03-AE3F-2B3B92887F60}" destId="{069F1AFC-14FA-4468-ADDB-958058C1A233}" srcOrd="1" destOrd="0" presId="urn:microsoft.com/office/officeart/2005/8/layout/vList4"/>
    <dgm:cxn modelId="{B0FB938A-A6A1-424B-B58A-A450981D5C7F}" type="presParOf" srcId="{D6EE76AB-53FA-4B03-AE3F-2B3B92887F60}" destId="{9FA02738-63D6-4D07-91F8-9986210F4E34}" srcOrd="2" destOrd="0" presId="urn:microsoft.com/office/officeart/2005/8/layout/vList4"/>
    <dgm:cxn modelId="{AEBE493B-F758-40A7-9342-881A857F9EBF}" type="presParOf" srcId="{9FA02738-63D6-4D07-91F8-9986210F4E34}" destId="{6765A872-9F78-4257-B82F-C5423218B954}" srcOrd="0" destOrd="0" presId="urn:microsoft.com/office/officeart/2005/8/layout/vList4"/>
    <dgm:cxn modelId="{E8377D67-A936-49E5-A175-DDD73ABE5A1A}" type="presParOf" srcId="{9FA02738-63D6-4D07-91F8-9986210F4E34}" destId="{F5AD0F3B-7D89-450F-99D5-018F9613180B}" srcOrd="1" destOrd="0" presId="urn:microsoft.com/office/officeart/2005/8/layout/vList4"/>
    <dgm:cxn modelId="{C7A06062-0179-42FD-A9D8-8C801CD630C3}" type="presParOf" srcId="{9FA02738-63D6-4D07-91F8-9986210F4E34}" destId="{6BF0826B-5B6C-4B0A-A8CA-20471645A6AB}" srcOrd="2" destOrd="0" presId="urn:microsoft.com/office/officeart/2005/8/layout/vList4"/>
    <dgm:cxn modelId="{99D3EC4F-035C-445E-B2FD-28555BCE9672}" type="presParOf" srcId="{D6EE76AB-53FA-4B03-AE3F-2B3B92887F60}" destId="{7D77F010-9C2C-41CF-9B58-15624A739C6E}" srcOrd="3" destOrd="0" presId="urn:microsoft.com/office/officeart/2005/8/layout/vList4"/>
    <dgm:cxn modelId="{A093F768-BBAD-41A8-BB18-5F0CA57E804B}" type="presParOf" srcId="{D6EE76AB-53FA-4B03-AE3F-2B3B92887F60}" destId="{35154324-864E-439A-9BA6-70324D4C4328}" srcOrd="4" destOrd="0" presId="urn:microsoft.com/office/officeart/2005/8/layout/vList4"/>
    <dgm:cxn modelId="{CB3AC47C-A22D-403F-8FE5-AF07DA52FB55}" type="presParOf" srcId="{35154324-864E-439A-9BA6-70324D4C4328}" destId="{BF5F2959-4D12-47BC-8398-7278407436D7}" srcOrd="0" destOrd="0" presId="urn:microsoft.com/office/officeart/2005/8/layout/vList4"/>
    <dgm:cxn modelId="{8E1DC87D-A6AD-46BF-8872-13A094484E30}" type="presParOf" srcId="{35154324-864E-439A-9BA6-70324D4C4328}" destId="{D7477AE2-22EC-4C2A-886C-07222135DC9C}" srcOrd="1" destOrd="0" presId="urn:microsoft.com/office/officeart/2005/8/layout/vList4"/>
    <dgm:cxn modelId="{2A05C60B-13BD-4844-906D-5989F66E8217}" type="presParOf" srcId="{35154324-864E-439A-9BA6-70324D4C4328}" destId="{FE4DCBFA-AA4B-4B14-89F1-240A84C2484C}" srcOrd="2" destOrd="0" presId="urn:microsoft.com/office/officeart/2005/8/layout/vList4"/>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7A2C31-B524-45DE-9158-E8EFA11B42DC}" type="doc">
      <dgm:prSet loTypeId="urn:microsoft.com/office/officeart/2005/8/layout/hList7" loCatId="list" qsTypeId="urn:microsoft.com/office/officeart/2005/8/quickstyle/simple5" qsCatId="simple" csTypeId="urn:microsoft.com/office/officeart/2005/8/colors/accent1_2" csCatId="accent1" phldr="1"/>
      <dgm:spPr/>
      <dgm:t>
        <a:bodyPr/>
        <a:lstStyle/>
        <a:p>
          <a:endParaRPr lang="en-US"/>
        </a:p>
      </dgm:t>
    </dgm:pt>
    <dgm:pt modelId="{FD1BB90D-8949-4346-92B5-3352C8016275}">
      <dgm:prSet/>
      <dgm:spPr>
        <a:solidFill>
          <a:srgbClr val="263F6A"/>
        </a:solidFill>
      </dgm:spPr>
      <dgm:t>
        <a:bodyPr/>
        <a:lstStyle/>
        <a:p>
          <a:pPr rtl="0"/>
          <a:r>
            <a:rPr lang="en-US" b="1" dirty="0" smtClean="0"/>
            <a:t>Tailored restraining or “no contact” orders</a:t>
          </a:r>
          <a:endParaRPr lang="en-US" dirty="0"/>
        </a:p>
      </dgm:t>
    </dgm:pt>
    <dgm:pt modelId="{CC3F204C-3F9D-4CFF-9B09-B1933F36292A}" type="parTrans" cxnId="{2DCF7C60-E131-44DD-8AF0-93A2553618EF}">
      <dgm:prSet/>
      <dgm:spPr/>
      <dgm:t>
        <a:bodyPr/>
        <a:lstStyle/>
        <a:p>
          <a:endParaRPr lang="en-US"/>
        </a:p>
      </dgm:t>
    </dgm:pt>
    <dgm:pt modelId="{F7332096-FD9D-4B46-BA87-13E5608DF0FE}" type="sibTrans" cxnId="{2DCF7C60-E131-44DD-8AF0-93A2553618EF}">
      <dgm:prSet/>
      <dgm:spPr/>
      <dgm:t>
        <a:bodyPr/>
        <a:lstStyle/>
        <a:p>
          <a:endParaRPr lang="en-US"/>
        </a:p>
      </dgm:t>
    </dgm:pt>
    <dgm:pt modelId="{D68E82B4-0644-41F5-B669-F8DBAAAE4225}">
      <dgm:prSet/>
      <dgm:spPr>
        <a:solidFill>
          <a:srgbClr val="263F6A"/>
        </a:solidFill>
      </dgm:spPr>
      <dgm:t>
        <a:bodyPr/>
        <a:lstStyle/>
        <a:p>
          <a:pPr rtl="0"/>
          <a:r>
            <a:rPr lang="en-US" b="1" dirty="0" smtClean="0">
              <a:latin typeface="+mn-lt"/>
              <a:cs typeface="Arial" pitchFamily="34" charset="0"/>
            </a:rPr>
            <a:t>Review hearings</a:t>
          </a:r>
          <a:endParaRPr lang="en-US" b="1" dirty="0">
            <a:latin typeface="+mn-lt"/>
          </a:endParaRPr>
        </a:p>
      </dgm:t>
    </dgm:pt>
    <dgm:pt modelId="{BEB8A8E1-18B6-495E-B5CA-0569F5A7869C}" type="parTrans" cxnId="{15817080-9A2C-42BC-AD2A-70812ABE9748}">
      <dgm:prSet/>
      <dgm:spPr/>
      <dgm:t>
        <a:bodyPr/>
        <a:lstStyle/>
        <a:p>
          <a:endParaRPr lang="en-US"/>
        </a:p>
      </dgm:t>
    </dgm:pt>
    <dgm:pt modelId="{2729D9BE-F683-4070-9920-F4879D83DE61}" type="sibTrans" cxnId="{15817080-9A2C-42BC-AD2A-70812ABE9748}">
      <dgm:prSet/>
      <dgm:spPr/>
      <dgm:t>
        <a:bodyPr/>
        <a:lstStyle/>
        <a:p>
          <a:endParaRPr lang="en-US"/>
        </a:p>
      </dgm:t>
    </dgm:pt>
    <dgm:pt modelId="{63E3F43F-4620-4EE9-9531-18FB5A18FFAD}">
      <dgm:prSet/>
      <dgm:spPr>
        <a:solidFill>
          <a:srgbClr val="263F6A"/>
        </a:solidFill>
      </dgm:spPr>
      <dgm:t>
        <a:bodyPr/>
        <a:lstStyle/>
        <a:p>
          <a:pPr rtl="0"/>
          <a:r>
            <a:rPr lang="en-US" b="1" dirty="0" smtClean="0">
              <a:latin typeface="+mn-lt"/>
              <a:cs typeface="Arial" pitchFamily="34" charset="0"/>
            </a:rPr>
            <a:t>Appointment of guardian ad litem</a:t>
          </a:r>
          <a:endParaRPr lang="en-US" b="1" dirty="0">
            <a:latin typeface="+mn-lt"/>
          </a:endParaRPr>
        </a:p>
      </dgm:t>
    </dgm:pt>
    <dgm:pt modelId="{B9E28E20-D6FF-47DE-9DB9-EC3FCDC3B33E}" type="parTrans" cxnId="{B4283422-3290-4EB2-9994-86A35F1326F3}">
      <dgm:prSet/>
      <dgm:spPr/>
      <dgm:t>
        <a:bodyPr/>
        <a:lstStyle/>
        <a:p>
          <a:endParaRPr lang="en-US"/>
        </a:p>
      </dgm:t>
    </dgm:pt>
    <dgm:pt modelId="{9C09CB8F-BC16-46AF-8A7B-284EC05ECB86}" type="sibTrans" cxnId="{B4283422-3290-4EB2-9994-86A35F1326F3}">
      <dgm:prSet/>
      <dgm:spPr/>
      <dgm:t>
        <a:bodyPr/>
        <a:lstStyle/>
        <a:p>
          <a:endParaRPr lang="en-US"/>
        </a:p>
      </dgm:t>
    </dgm:pt>
    <dgm:pt modelId="{D9E8C41B-12B5-4739-9866-0158B297258E}" type="pres">
      <dgm:prSet presAssocID="{C67A2C31-B524-45DE-9158-E8EFA11B42DC}" presName="Name0" presStyleCnt="0">
        <dgm:presLayoutVars>
          <dgm:dir/>
          <dgm:resizeHandles val="exact"/>
        </dgm:presLayoutVars>
      </dgm:prSet>
      <dgm:spPr/>
      <dgm:t>
        <a:bodyPr/>
        <a:lstStyle/>
        <a:p>
          <a:endParaRPr lang="en-US"/>
        </a:p>
      </dgm:t>
    </dgm:pt>
    <dgm:pt modelId="{FEE541DB-4A2D-4CE5-B203-96DD9DF3872E}" type="pres">
      <dgm:prSet presAssocID="{C67A2C31-B524-45DE-9158-E8EFA11B42DC}" presName="fgShape" presStyleLbl="fgShp" presStyleIdx="0" presStyleCnt="1"/>
      <dgm:spPr/>
    </dgm:pt>
    <dgm:pt modelId="{1846AE08-AACC-489D-928C-87CEF907F7D0}" type="pres">
      <dgm:prSet presAssocID="{C67A2C31-B524-45DE-9158-E8EFA11B42DC}" presName="linComp" presStyleCnt="0"/>
      <dgm:spPr/>
    </dgm:pt>
    <dgm:pt modelId="{D3D50606-5585-4728-B505-F7D74B7B009A}" type="pres">
      <dgm:prSet presAssocID="{FD1BB90D-8949-4346-92B5-3352C8016275}" presName="compNode" presStyleCnt="0"/>
      <dgm:spPr/>
    </dgm:pt>
    <dgm:pt modelId="{CCE09B5B-3303-4ED4-B8D6-8F676FEFCA21}" type="pres">
      <dgm:prSet presAssocID="{FD1BB90D-8949-4346-92B5-3352C8016275}" presName="bkgdShape" presStyleLbl="node1" presStyleIdx="0" presStyleCnt="3"/>
      <dgm:spPr/>
      <dgm:t>
        <a:bodyPr/>
        <a:lstStyle/>
        <a:p>
          <a:endParaRPr lang="en-US"/>
        </a:p>
      </dgm:t>
    </dgm:pt>
    <dgm:pt modelId="{251A347E-C298-413F-8F0E-33FE6E212674}" type="pres">
      <dgm:prSet presAssocID="{FD1BB90D-8949-4346-92B5-3352C8016275}" presName="nodeTx" presStyleLbl="node1" presStyleIdx="0" presStyleCnt="3">
        <dgm:presLayoutVars>
          <dgm:bulletEnabled val="1"/>
        </dgm:presLayoutVars>
      </dgm:prSet>
      <dgm:spPr/>
      <dgm:t>
        <a:bodyPr/>
        <a:lstStyle/>
        <a:p>
          <a:endParaRPr lang="en-US"/>
        </a:p>
      </dgm:t>
    </dgm:pt>
    <dgm:pt modelId="{1C6D56A9-CD11-45E0-B06D-B1F9A6212A71}" type="pres">
      <dgm:prSet presAssocID="{FD1BB90D-8949-4346-92B5-3352C8016275}" presName="invisiNode" presStyleLbl="node1" presStyleIdx="0" presStyleCnt="3"/>
      <dgm:spPr/>
    </dgm:pt>
    <dgm:pt modelId="{7FCE4BB0-1D04-4E45-BA32-F125AE4EB0FC}" type="pres">
      <dgm:prSet presAssocID="{FD1BB90D-8949-4346-92B5-3352C8016275}" presName="imagNode" presStyleLbl="fgImgPlace1" presStyleIdx="0" presStyleCnt="3"/>
      <dgm:spPr>
        <a:blipFill rotWithShape="0">
          <a:blip xmlns:r="http://schemas.openxmlformats.org/officeDocument/2006/relationships" r:embed="rId1"/>
          <a:stretch>
            <a:fillRect/>
          </a:stretch>
        </a:blipFill>
      </dgm:spPr>
    </dgm:pt>
    <dgm:pt modelId="{765F9EB4-6AC1-40F5-9F68-C4ED7AC29819}" type="pres">
      <dgm:prSet presAssocID="{F7332096-FD9D-4B46-BA87-13E5608DF0FE}" presName="sibTrans" presStyleLbl="sibTrans2D1" presStyleIdx="0" presStyleCnt="0"/>
      <dgm:spPr/>
      <dgm:t>
        <a:bodyPr/>
        <a:lstStyle/>
        <a:p>
          <a:endParaRPr lang="en-US"/>
        </a:p>
      </dgm:t>
    </dgm:pt>
    <dgm:pt modelId="{DF151D52-0025-441E-8C8D-B0A2243BF312}" type="pres">
      <dgm:prSet presAssocID="{D68E82B4-0644-41F5-B669-F8DBAAAE4225}" presName="compNode" presStyleCnt="0"/>
      <dgm:spPr/>
    </dgm:pt>
    <dgm:pt modelId="{0ED6EFD4-7A33-4E45-9070-E9AC7BDDAE92}" type="pres">
      <dgm:prSet presAssocID="{D68E82B4-0644-41F5-B669-F8DBAAAE4225}" presName="bkgdShape" presStyleLbl="node1" presStyleIdx="1" presStyleCnt="3"/>
      <dgm:spPr/>
      <dgm:t>
        <a:bodyPr/>
        <a:lstStyle/>
        <a:p>
          <a:endParaRPr lang="en-US"/>
        </a:p>
      </dgm:t>
    </dgm:pt>
    <dgm:pt modelId="{66137ED9-223A-43FE-84D6-8B6C8A6CACDA}" type="pres">
      <dgm:prSet presAssocID="{D68E82B4-0644-41F5-B669-F8DBAAAE4225}" presName="nodeTx" presStyleLbl="node1" presStyleIdx="1" presStyleCnt="3">
        <dgm:presLayoutVars>
          <dgm:bulletEnabled val="1"/>
        </dgm:presLayoutVars>
      </dgm:prSet>
      <dgm:spPr/>
      <dgm:t>
        <a:bodyPr/>
        <a:lstStyle/>
        <a:p>
          <a:endParaRPr lang="en-US"/>
        </a:p>
      </dgm:t>
    </dgm:pt>
    <dgm:pt modelId="{B77B54D2-27BA-42B7-9781-A5F30F4D53EE}" type="pres">
      <dgm:prSet presAssocID="{D68E82B4-0644-41F5-B669-F8DBAAAE4225}" presName="invisiNode" presStyleLbl="node1" presStyleIdx="1" presStyleCnt="3"/>
      <dgm:spPr/>
    </dgm:pt>
    <dgm:pt modelId="{B530FCB6-2409-431D-8DCA-08ADE602A936}" type="pres">
      <dgm:prSet presAssocID="{D68E82B4-0644-41F5-B669-F8DBAAAE4225}" presName="imagNode" presStyleLbl="fgImgPlace1" presStyleIdx="1" presStyleCnt="3"/>
      <dgm:spPr>
        <a:blipFill rotWithShape="0">
          <a:blip xmlns:r="http://schemas.openxmlformats.org/officeDocument/2006/relationships" r:embed="rId2"/>
          <a:stretch>
            <a:fillRect/>
          </a:stretch>
        </a:blipFill>
      </dgm:spPr>
    </dgm:pt>
    <dgm:pt modelId="{0279FE80-3E21-4E7F-BCD3-E66E52A21E18}" type="pres">
      <dgm:prSet presAssocID="{2729D9BE-F683-4070-9920-F4879D83DE61}" presName="sibTrans" presStyleLbl="sibTrans2D1" presStyleIdx="0" presStyleCnt="0"/>
      <dgm:spPr/>
      <dgm:t>
        <a:bodyPr/>
        <a:lstStyle/>
        <a:p>
          <a:endParaRPr lang="en-US"/>
        </a:p>
      </dgm:t>
    </dgm:pt>
    <dgm:pt modelId="{2B2743F6-1418-43D9-9FB1-5B36A42FCA15}" type="pres">
      <dgm:prSet presAssocID="{63E3F43F-4620-4EE9-9531-18FB5A18FFAD}" presName="compNode" presStyleCnt="0"/>
      <dgm:spPr/>
    </dgm:pt>
    <dgm:pt modelId="{700E0FE3-A110-4E3D-8899-9578A3321544}" type="pres">
      <dgm:prSet presAssocID="{63E3F43F-4620-4EE9-9531-18FB5A18FFAD}" presName="bkgdShape" presStyleLbl="node1" presStyleIdx="2" presStyleCnt="3"/>
      <dgm:spPr/>
      <dgm:t>
        <a:bodyPr/>
        <a:lstStyle/>
        <a:p>
          <a:endParaRPr lang="en-US"/>
        </a:p>
      </dgm:t>
    </dgm:pt>
    <dgm:pt modelId="{622F20BD-5DDF-4519-9723-B0B68C0F59C9}" type="pres">
      <dgm:prSet presAssocID="{63E3F43F-4620-4EE9-9531-18FB5A18FFAD}" presName="nodeTx" presStyleLbl="node1" presStyleIdx="2" presStyleCnt="3">
        <dgm:presLayoutVars>
          <dgm:bulletEnabled val="1"/>
        </dgm:presLayoutVars>
      </dgm:prSet>
      <dgm:spPr/>
      <dgm:t>
        <a:bodyPr/>
        <a:lstStyle/>
        <a:p>
          <a:endParaRPr lang="en-US"/>
        </a:p>
      </dgm:t>
    </dgm:pt>
    <dgm:pt modelId="{B78E6040-9FDA-460A-A367-D7706558ED00}" type="pres">
      <dgm:prSet presAssocID="{63E3F43F-4620-4EE9-9531-18FB5A18FFAD}" presName="invisiNode" presStyleLbl="node1" presStyleIdx="2" presStyleCnt="3"/>
      <dgm:spPr/>
    </dgm:pt>
    <dgm:pt modelId="{619A151F-C4A4-4E0F-9F4C-C656F5AC3FA5}" type="pres">
      <dgm:prSet presAssocID="{63E3F43F-4620-4EE9-9531-18FB5A18FFAD}" presName="imagNode" presStyleLbl="fgImgPlace1" presStyleIdx="2" presStyleCnt="3"/>
      <dgm:spPr>
        <a:blipFill rotWithShape="0">
          <a:blip xmlns:r="http://schemas.openxmlformats.org/officeDocument/2006/relationships" r:embed="rId3"/>
          <a:stretch>
            <a:fillRect/>
          </a:stretch>
        </a:blipFill>
      </dgm:spPr>
    </dgm:pt>
  </dgm:ptLst>
  <dgm:cxnLst>
    <dgm:cxn modelId="{2DCF7C60-E131-44DD-8AF0-93A2553618EF}" srcId="{C67A2C31-B524-45DE-9158-E8EFA11B42DC}" destId="{FD1BB90D-8949-4346-92B5-3352C8016275}" srcOrd="0" destOrd="0" parTransId="{CC3F204C-3F9D-4CFF-9B09-B1933F36292A}" sibTransId="{F7332096-FD9D-4B46-BA87-13E5608DF0FE}"/>
    <dgm:cxn modelId="{E70F2D63-35BC-4118-A5E9-60A8775EF712}" type="presOf" srcId="{FD1BB90D-8949-4346-92B5-3352C8016275}" destId="{251A347E-C298-413F-8F0E-33FE6E212674}" srcOrd="1" destOrd="0" presId="urn:microsoft.com/office/officeart/2005/8/layout/hList7"/>
    <dgm:cxn modelId="{AD77CBA2-251E-4D72-8A7F-15E3A633AF8E}" type="presOf" srcId="{2729D9BE-F683-4070-9920-F4879D83DE61}" destId="{0279FE80-3E21-4E7F-BCD3-E66E52A21E18}" srcOrd="0" destOrd="0" presId="urn:microsoft.com/office/officeart/2005/8/layout/hList7"/>
    <dgm:cxn modelId="{A34B0BCF-CDF5-42BD-9242-334B05BD01F2}" type="presOf" srcId="{63E3F43F-4620-4EE9-9531-18FB5A18FFAD}" destId="{700E0FE3-A110-4E3D-8899-9578A3321544}" srcOrd="0" destOrd="0" presId="urn:microsoft.com/office/officeart/2005/8/layout/hList7"/>
    <dgm:cxn modelId="{15817080-9A2C-42BC-AD2A-70812ABE9748}" srcId="{C67A2C31-B524-45DE-9158-E8EFA11B42DC}" destId="{D68E82B4-0644-41F5-B669-F8DBAAAE4225}" srcOrd="1" destOrd="0" parTransId="{BEB8A8E1-18B6-495E-B5CA-0569F5A7869C}" sibTransId="{2729D9BE-F683-4070-9920-F4879D83DE61}"/>
    <dgm:cxn modelId="{B4283422-3290-4EB2-9994-86A35F1326F3}" srcId="{C67A2C31-B524-45DE-9158-E8EFA11B42DC}" destId="{63E3F43F-4620-4EE9-9531-18FB5A18FFAD}" srcOrd="2" destOrd="0" parTransId="{B9E28E20-D6FF-47DE-9DB9-EC3FCDC3B33E}" sibTransId="{9C09CB8F-BC16-46AF-8A7B-284EC05ECB86}"/>
    <dgm:cxn modelId="{800BB911-07A5-4ABD-BB89-F1621F609BBE}" type="presOf" srcId="{D68E82B4-0644-41F5-B669-F8DBAAAE4225}" destId="{66137ED9-223A-43FE-84D6-8B6C8A6CACDA}" srcOrd="1" destOrd="0" presId="urn:microsoft.com/office/officeart/2005/8/layout/hList7"/>
    <dgm:cxn modelId="{8F85BDF9-5CA6-445D-82C5-3E2E6BC4B1DB}" type="presOf" srcId="{F7332096-FD9D-4B46-BA87-13E5608DF0FE}" destId="{765F9EB4-6AC1-40F5-9F68-C4ED7AC29819}" srcOrd="0" destOrd="0" presId="urn:microsoft.com/office/officeart/2005/8/layout/hList7"/>
    <dgm:cxn modelId="{A8FAFD11-4F35-4646-B990-C07C4F89E8DA}" type="presOf" srcId="{FD1BB90D-8949-4346-92B5-3352C8016275}" destId="{CCE09B5B-3303-4ED4-B8D6-8F676FEFCA21}" srcOrd="0" destOrd="0" presId="urn:microsoft.com/office/officeart/2005/8/layout/hList7"/>
    <dgm:cxn modelId="{57163409-E024-465E-9FAC-6E130246711E}" type="presOf" srcId="{C67A2C31-B524-45DE-9158-E8EFA11B42DC}" destId="{D9E8C41B-12B5-4739-9866-0158B297258E}" srcOrd="0" destOrd="0" presId="urn:microsoft.com/office/officeart/2005/8/layout/hList7"/>
    <dgm:cxn modelId="{C54C27C6-F594-4928-9C07-A38B5106787C}" type="presOf" srcId="{63E3F43F-4620-4EE9-9531-18FB5A18FFAD}" destId="{622F20BD-5DDF-4519-9723-B0B68C0F59C9}" srcOrd="1" destOrd="0" presId="urn:microsoft.com/office/officeart/2005/8/layout/hList7"/>
    <dgm:cxn modelId="{BE17D289-CACF-4E6E-BAD9-BA71C3BC3868}" type="presOf" srcId="{D68E82B4-0644-41F5-B669-F8DBAAAE4225}" destId="{0ED6EFD4-7A33-4E45-9070-E9AC7BDDAE92}" srcOrd="0" destOrd="0" presId="urn:microsoft.com/office/officeart/2005/8/layout/hList7"/>
    <dgm:cxn modelId="{4C01E8CA-E2AF-49AC-A122-5E99D3AB1E08}" type="presParOf" srcId="{D9E8C41B-12B5-4739-9866-0158B297258E}" destId="{FEE541DB-4A2D-4CE5-B203-96DD9DF3872E}" srcOrd="0" destOrd="0" presId="urn:microsoft.com/office/officeart/2005/8/layout/hList7"/>
    <dgm:cxn modelId="{B1D92613-DDEB-4B82-A4D0-24F3243286AF}" type="presParOf" srcId="{D9E8C41B-12B5-4739-9866-0158B297258E}" destId="{1846AE08-AACC-489D-928C-87CEF907F7D0}" srcOrd="1" destOrd="0" presId="urn:microsoft.com/office/officeart/2005/8/layout/hList7"/>
    <dgm:cxn modelId="{17294230-355B-435A-8526-51E62C10EEF2}" type="presParOf" srcId="{1846AE08-AACC-489D-928C-87CEF907F7D0}" destId="{D3D50606-5585-4728-B505-F7D74B7B009A}" srcOrd="0" destOrd="0" presId="urn:microsoft.com/office/officeart/2005/8/layout/hList7"/>
    <dgm:cxn modelId="{6A1FCA27-46D1-4B17-B764-2EFEB970478A}" type="presParOf" srcId="{D3D50606-5585-4728-B505-F7D74B7B009A}" destId="{CCE09B5B-3303-4ED4-B8D6-8F676FEFCA21}" srcOrd="0" destOrd="0" presId="urn:microsoft.com/office/officeart/2005/8/layout/hList7"/>
    <dgm:cxn modelId="{AB1DCA69-37CC-445B-B920-5FE4C08E5E9A}" type="presParOf" srcId="{D3D50606-5585-4728-B505-F7D74B7B009A}" destId="{251A347E-C298-413F-8F0E-33FE6E212674}" srcOrd="1" destOrd="0" presId="urn:microsoft.com/office/officeart/2005/8/layout/hList7"/>
    <dgm:cxn modelId="{78D9E173-259F-4F8E-B8D2-1566D5731F17}" type="presParOf" srcId="{D3D50606-5585-4728-B505-F7D74B7B009A}" destId="{1C6D56A9-CD11-45E0-B06D-B1F9A6212A71}" srcOrd="2" destOrd="0" presId="urn:microsoft.com/office/officeart/2005/8/layout/hList7"/>
    <dgm:cxn modelId="{59F8C020-400B-43B7-8E64-7A85453EC9B6}" type="presParOf" srcId="{D3D50606-5585-4728-B505-F7D74B7B009A}" destId="{7FCE4BB0-1D04-4E45-BA32-F125AE4EB0FC}" srcOrd="3" destOrd="0" presId="urn:microsoft.com/office/officeart/2005/8/layout/hList7"/>
    <dgm:cxn modelId="{584DCD2D-0856-435A-AD7E-2FFC87399FB4}" type="presParOf" srcId="{1846AE08-AACC-489D-928C-87CEF907F7D0}" destId="{765F9EB4-6AC1-40F5-9F68-C4ED7AC29819}" srcOrd="1" destOrd="0" presId="urn:microsoft.com/office/officeart/2005/8/layout/hList7"/>
    <dgm:cxn modelId="{DD18FF3A-53B9-4EDA-BE0E-F1C9E845C2F9}" type="presParOf" srcId="{1846AE08-AACC-489D-928C-87CEF907F7D0}" destId="{DF151D52-0025-441E-8C8D-B0A2243BF312}" srcOrd="2" destOrd="0" presId="urn:microsoft.com/office/officeart/2005/8/layout/hList7"/>
    <dgm:cxn modelId="{34969CD9-5997-4B7C-A44B-F8F11F68C5FB}" type="presParOf" srcId="{DF151D52-0025-441E-8C8D-B0A2243BF312}" destId="{0ED6EFD4-7A33-4E45-9070-E9AC7BDDAE92}" srcOrd="0" destOrd="0" presId="urn:microsoft.com/office/officeart/2005/8/layout/hList7"/>
    <dgm:cxn modelId="{48131527-589E-48CF-9832-6562B4481D09}" type="presParOf" srcId="{DF151D52-0025-441E-8C8D-B0A2243BF312}" destId="{66137ED9-223A-43FE-84D6-8B6C8A6CACDA}" srcOrd="1" destOrd="0" presId="urn:microsoft.com/office/officeart/2005/8/layout/hList7"/>
    <dgm:cxn modelId="{828DAEEF-33DD-43A1-B6AB-DB8341DD24D4}" type="presParOf" srcId="{DF151D52-0025-441E-8C8D-B0A2243BF312}" destId="{B77B54D2-27BA-42B7-9781-A5F30F4D53EE}" srcOrd="2" destOrd="0" presId="urn:microsoft.com/office/officeart/2005/8/layout/hList7"/>
    <dgm:cxn modelId="{82D63D8B-8A7B-4E86-9C43-B6D3166D3BE9}" type="presParOf" srcId="{DF151D52-0025-441E-8C8D-B0A2243BF312}" destId="{B530FCB6-2409-431D-8DCA-08ADE602A936}" srcOrd="3" destOrd="0" presId="urn:microsoft.com/office/officeart/2005/8/layout/hList7"/>
    <dgm:cxn modelId="{3372FA3B-8299-4B55-94DB-3161D01110C0}" type="presParOf" srcId="{1846AE08-AACC-489D-928C-87CEF907F7D0}" destId="{0279FE80-3E21-4E7F-BCD3-E66E52A21E18}" srcOrd="3" destOrd="0" presId="urn:microsoft.com/office/officeart/2005/8/layout/hList7"/>
    <dgm:cxn modelId="{34E6AF2F-3A29-4ABA-8975-C4E0B53C7267}" type="presParOf" srcId="{1846AE08-AACC-489D-928C-87CEF907F7D0}" destId="{2B2743F6-1418-43D9-9FB1-5B36A42FCA15}" srcOrd="4" destOrd="0" presId="urn:microsoft.com/office/officeart/2005/8/layout/hList7"/>
    <dgm:cxn modelId="{7D596A24-60CB-4EDB-B51E-F994BFE6F89C}" type="presParOf" srcId="{2B2743F6-1418-43D9-9FB1-5B36A42FCA15}" destId="{700E0FE3-A110-4E3D-8899-9578A3321544}" srcOrd="0" destOrd="0" presId="urn:microsoft.com/office/officeart/2005/8/layout/hList7"/>
    <dgm:cxn modelId="{5FBAFDE5-A050-4C00-906A-B71CD3AA5A43}" type="presParOf" srcId="{2B2743F6-1418-43D9-9FB1-5B36A42FCA15}" destId="{622F20BD-5DDF-4519-9723-B0B68C0F59C9}" srcOrd="1" destOrd="0" presId="urn:microsoft.com/office/officeart/2005/8/layout/hList7"/>
    <dgm:cxn modelId="{3883839C-39B3-4E2F-9211-B3EA144944ED}" type="presParOf" srcId="{2B2743F6-1418-43D9-9FB1-5B36A42FCA15}" destId="{B78E6040-9FDA-460A-A367-D7706558ED00}" srcOrd="2" destOrd="0" presId="urn:microsoft.com/office/officeart/2005/8/layout/hList7"/>
    <dgm:cxn modelId="{4B43B559-72AE-44EA-9804-9E62C4FC6E88}" type="presParOf" srcId="{2B2743F6-1418-43D9-9FB1-5B36A42FCA15}" destId="{619A151F-C4A4-4E0F-9F4C-C656F5AC3FA5}"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C93EF5-9E60-49D1-892B-8A3FC0E1A7A1}" type="doc">
      <dgm:prSet loTypeId="urn:microsoft.com/office/officeart/2005/8/layout/hList7" loCatId="list" qsTypeId="urn:microsoft.com/office/officeart/2005/8/quickstyle/simple5" qsCatId="simple" csTypeId="urn:microsoft.com/office/officeart/2005/8/colors/accent0_3" csCatId="mainScheme" phldr="1"/>
      <dgm:spPr/>
      <dgm:t>
        <a:bodyPr/>
        <a:lstStyle/>
        <a:p>
          <a:endParaRPr lang="en-US"/>
        </a:p>
      </dgm:t>
    </dgm:pt>
    <dgm:pt modelId="{1953E767-D587-4777-8C8A-68FBDF29066C}">
      <dgm:prSet custT="1"/>
      <dgm:spPr>
        <a:solidFill>
          <a:srgbClr val="263F6A"/>
        </a:solidFill>
      </dgm:spPr>
      <dgm:t>
        <a:bodyPr/>
        <a:lstStyle/>
        <a:p>
          <a:pPr rtl="0"/>
          <a:r>
            <a:rPr lang="en-US" sz="2800" b="1" dirty="0" smtClean="0"/>
            <a:t>Encourage the use of victim/witness advocates</a:t>
          </a:r>
          <a:endParaRPr lang="en-US" sz="2800" dirty="0"/>
        </a:p>
      </dgm:t>
    </dgm:pt>
    <dgm:pt modelId="{6479963D-0C6F-479F-8A2D-9D092B2005DD}" type="parTrans" cxnId="{E230817F-9A00-475B-93CA-EFB864CDEE6E}">
      <dgm:prSet/>
      <dgm:spPr/>
      <dgm:t>
        <a:bodyPr/>
        <a:lstStyle/>
        <a:p>
          <a:endParaRPr lang="en-US" sz="2800"/>
        </a:p>
      </dgm:t>
    </dgm:pt>
    <dgm:pt modelId="{189E908A-C662-4B90-B5F2-2F0A761882F3}" type="sibTrans" cxnId="{E230817F-9A00-475B-93CA-EFB864CDEE6E}">
      <dgm:prSet/>
      <dgm:spPr/>
      <dgm:t>
        <a:bodyPr/>
        <a:lstStyle/>
        <a:p>
          <a:endParaRPr lang="en-US" sz="2800"/>
        </a:p>
      </dgm:t>
    </dgm:pt>
    <dgm:pt modelId="{DC0CDA4A-29F9-43D4-83AD-46CECD1E22AD}">
      <dgm:prSet custT="1"/>
      <dgm:spPr>
        <a:solidFill>
          <a:srgbClr val="263F6A"/>
        </a:solidFill>
      </dgm:spPr>
      <dgm:t>
        <a:bodyPr/>
        <a:lstStyle/>
        <a:p>
          <a:pPr rtl="0"/>
          <a:r>
            <a:rPr lang="en-US" sz="2800" b="1" dirty="0" smtClean="0"/>
            <a:t>Provide opportunity for impact statement</a:t>
          </a:r>
          <a:endParaRPr lang="en-US" sz="2800" dirty="0"/>
        </a:p>
      </dgm:t>
    </dgm:pt>
    <dgm:pt modelId="{D9AB4D38-F6C4-4D2D-B273-8EB8DF3090B5}" type="parTrans" cxnId="{6431095C-4E27-4DD5-B486-0F1D92686EE6}">
      <dgm:prSet/>
      <dgm:spPr/>
      <dgm:t>
        <a:bodyPr/>
        <a:lstStyle/>
        <a:p>
          <a:endParaRPr lang="en-US" sz="2800"/>
        </a:p>
      </dgm:t>
    </dgm:pt>
    <dgm:pt modelId="{2EB4417A-205A-46FE-9B89-9D88AE7605A1}" type="sibTrans" cxnId="{6431095C-4E27-4DD5-B486-0F1D92686EE6}">
      <dgm:prSet/>
      <dgm:spPr/>
      <dgm:t>
        <a:bodyPr/>
        <a:lstStyle/>
        <a:p>
          <a:endParaRPr lang="en-US" sz="2800"/>
        </a:p>
      </dgm:t>
    </dgm:pt>
    <dgm:pt modelId="{3C45E2D5-0170-4FE0-BF8B-7AAC7FFF6A53}">
      <dgm:prSet custT="1"/>
      <dgm:spPr>
        <a:solidFill>
          <a:srgbClr val="263F6A"/>
        </a:solidFill>
      </dgm:spPr>
      <dgm:t>
        <a:bodyPr/>
        <a:lstStyle/>
        <a:p>
          <a:pPr rtl="0"/>
          <a:r>
            <a:rPr lang="en-US" sz="2800" b="1" dirty="0" smtClean="0">
              <a:latin typeface="+mn-lt"/>
              <a:cs typeface="Arial" pitchFamily="34" charset="0"/>
            </a:rPr>
            <a:t>Be creative in sentencing &amp; use of alternative sanctions</a:t>
          </a:r>
          <a:endParaRPr lang="en-US" sz="2800" dirty="0">
            <a:latin typeface="+mn-lt"/>
          </a:endParaRPr>
        </a:p>
      </dgm:t>
    </dgm:pt>
    <dgm:pt modelId="{C7C0F2F8-46BB-446E-B9C5-A827CD75FFD1}" type="parTrans" cxnId="{05D4C1ED-6122-4C32-99B5-5C87898B66F0}">
      <dgm:prSet/>
      <dgm:spPr/>
      <dgm:t>
        <a:bodyPr/>
        <a:lstStyle/>
        <a:p>
          <a:endParaRPr lang="en-US" sz="2800"/>
        </a:p>
      </dgm:t>
    </dgm:pt>
    <dgm:pt modelId="{BE6290F2-DBEC-4BEE-A563-BDCF07007992}" type="sibTrans" cxnId="{05D4C1ED-6122-4C32-99B5-5C87898B66F0}">
      <dgm:prSet/>
      <dgm:spPr/>
      <dgm:t>
        <a:bodyPr/>
        <a:lstStyle/>
        <a:p>
          <a:endParaRPr lang="en-US" sz="2800"/>
        </a:p>
      </dgm:t>
    </dgm:pt>
    <dgm:pt modelId="{96E4BDA0-43BA-4D51-B9E6-4BE60BD21BA3}" type="pres">
      <dgm:prSet presAssocID="{2EC93EF5-9E60-49D1-892B-8A3FC0E1A7A1}" presName="Name0" presStyleCnt="0">
        <dgm:presLayoutVars>
          <dgm:dir/>
          <dgm:resizeHandles val="exact"/>
        </dgm:presLayoutVars>
      </dgm:prSet>
      <dgm:spPr/>
      <dgm:t>
        <a:bodyPr/>
        <a:lstStyle/>
        <a:p>
          <a:endParaRPr lang="en-US"/>
        </a:p>
      </dgm:t>
    </dgm:pt>
    <dgm:pt modelId="{B5BDE392-5471-41EB-B8B2-6095503E65EC}" type="pres">
      <dgm:prSet presAssocID="{2EC93EF5-9E60-49D1-892B-8A3FC0E1A7A1}" presName="fgShape" presStyleLbl="fgShp" presStyleIdx="0" presStyleCnt="1"/>
      <dgm:spPr/>
    </dgm:pt>
    <dgm:pt modelId="{26A9D79A-FEDC-4E5C-883F-A5A8C2172DFE}" type="pres">
      <dgm:prSet presAssocID="{2EC93EF5-9E60-49D1-892B-8A3FC0E1A7A1}" presName="linComp" presStyleCnt="0"/>
      <dgm:spPr/>
    </dgm:pt>
    <dgm:pt modelId="{6CA50CFC-FE67-457C-92BF-8A763B794075}" type="pres">
      <dgm:prSet presAssocID="{1953E767-D587-4777-8C8A-68FBDF29066C}" presName="compNode" presStyleCnt="0"/>
      <dgm:spPr/>
    </dgm:pt>
    <dgm:pt modelId="{688DC359-192F-468B-BAC9-1A41FF4F1442}" type="pres">
      <dgm:prSet presAssocID="{1953E767-D587-4777-8C8A-68FBDF29066C}" presName="bkgdShape" presStyleLbl="node1" presStyleIdx="0" presStyleCnt="3"/>
      <dgm:spPr/>
      <dgm:t>
        <a:bodyPr/>
        <a:lstStyle/>
        <a:p>
          <a:endParaRPr lang="en-US"/>
        </a:p>
      </dgm:t>
    </dgm:pt>
    <dgm:pt modelId="{FC9C9123-3474-4407-B031-9954640CF4CE}" type="pres">
      <dgm:prSet presAssocID="{1953E767-D587-4777-8C8A-68FBDF29066C}" presName="nodeTx" presStyleLbl="node1" presStyleIdx="0" presStyleCnt="3">
        <dgm:presLayoutVars>
          <dgm:bulletEnabled val="1"/>
        </dgm:presLayoutVars>
      </dgm:prSet>
      <dgm:spPr/>
      <dgm:t>
        <a:bodyPr/>
        <a:lstStyle/>
        <a:p>
          <a:endParaRPr lang="en-US"/>
        </a:p>
      </dgm:t>
    </dgm:pt>
    <dgm:pt modelId="{3A915197-BB94-48A4-960D-B3FFA1005046}" type="pres">
      <dgm:prSet presAssocID="{1953E767-D587-4777-8C8A-68FBDF29066C}" presName="invisiNode" presStyleLbl="node1" presStyleIdx="0" presStyleCnt="3"/>
      <dgm:spPr/>
    </dgm:pt>
    <dgm:pt modelId="{51EFAAF8-FE27-4E67-8005-FD4A704110D7}" type="pres">
      <dgm:prSet presAssocID="{1953E767-D587-4777-8C8A-68FBDF29066C}" presName="imagNode" presStyleLbl="fgImgPlace1" presStyleIdx="0" presStyleCnt="3"/>
      <dgm:spPr>
        <a:blipFill rotWithShape="0">
          <a:blip xmlns:r="http://schemas.openxmlformats.org/officeDocument/2006/relationships" r:embed="rId1"/>
          <a:stretch>
            <a:fillRect/>
          </a:stretch>
        </a:blipFill>
      </dgm:spPr>
    </dgm:pt>
    <dgm:pt modelId="{0BD1EB50-3BBD-4802-AAF4-05AA0AB4C215}" type="pres">
      <dgm:prSet presAssocID="{189E908A-C662-4B90-B5F2-2F0A761882F3}" presName="sibTrans" presStyleLbl="sibTrans2D1" presStyleIdx="0" presStyleCnt="0"/>
      <dgm:spPr/>
      <dgm:t>
        <a:bodyPr/>
        <a:lstStyle/>
        <a:p>
          <a:endParaRPr lang="en-US"/>
        </a:p>
      </dgm:t>
    </dgm:pt>
    <dgm:pt modelId="{2EDA30FD-525E-4939-8B6B-CC7EF7FBFAF7}" type="pres">
      <dgm:prSet presAssocID="{DC0CDA4A-29F9-43D4-83AD-46CECD1E22AD}" presName="compNode" presStyleCnt="0"/>
      <dgm:spPr/>
    </dgm:pt>
    <dgm:pt modelId="{82056D3E-9F21-4549-940B-00D8BDB00112}" type="pres">
      <dgm:prSet presAssocID="{DC0CDA4A-29F9-43D4-83AD-46CECD1E22AD}" presName="bkgdShape" presStyleLbl="node1" presStyleIdx="1" presStyleCnt="3"/>
      <dgm:spPr/>
      <dgm:t>
        <a:bodyPr/>
        <a:lstStyle/>
        <a:p>
          <a:endParaRPr lang="en-US"/>
        </a:p>
      </dgm:t>
    </dgm:pt>
    <dgm:pt modelId="{0169BA03-7921-4989-8A40-F72F338613DD}" type="pres">
      <dgm:prSet presAssocID="{DC0CDA4A-29F9-43D4-83AD-46CECD1E22AD}" presName="nodeTx" presStyleLbl="node1" presStyleIdx="1" presStyleCnt="3">
        <dgm:presLayoutVars>
          <dgm:bulletEnabled val="1"/>
        </dgm:presLayoutVars>
      </dgm:prSet>
      <dgm:spPr/>
      <dgm:t>
        <a:bodyPr/>
        <a:lstStyle/>
        <a:p>
          <a:endParaRPr lang="en-US"/>
        </a:p>
      </dgm:t>
    </dgm:pt>
    <dgm:pt modelId="{67E4EC9D-8AE7-4557-ACEC-414570ED8803}" type="pres">
      <dgm:prSet presAssocID="{DC0CDA4A-29F9-43D4-83AD-46CECD1E22AD}" presName="invisiNode" presStyleLbl="node1" presStyleIdx="1" presStyleCnt="3"/>
      <dgm:spPr/>
    </dgm:pt>
    <dgm:pt modelId="{5868C428-CA4A-4F61-B5DF-3FF8942BA098}" type="pres">
      <dgm:prSet presAssocID="{DC0CDA4A-29F9-43D4-83AD-46CECD1E22AD}" presName="imagNode" presStyleLbl="fgImgPlace1" presStyleIdx="1" presStyleCnt="3"/>
      <dgm:spPr>
        <a:blipFill rotWithShape="0">
          <a:blip xmlns:r="http://schemas.openxmlformats.org/officeDocument/2006/relationships" r:embed="rId2"/>
          <a:stretch>
            <a:fillRect/>
          </a:stretch>
        </a:blipFill>
      </dgm:spPr>
    </dgm:pt>
    <dgm:pt modelId="{8C151E71-801D-4DBC-A44E-A0FDD6BFD53E}" type="pres">
      <dgm:prSet presAssocID="{2EB4417A-205A-46FE-9B89-9D88AE7605A1}" presName="sibTrans" presStyleLbl="sibTrans2D1" presStyleIdx="0" presStyleCnt="0"/>
      <dgm:spPr/>
      <dgm:t>
        <a:bodyPr/>
        <a:lstStyle/>
        <a:p>
          <a:endParaRPr lang="en-US"/>
        </a:p>
      </dgm:t>
    </dgm:pt>
    <dgm:pt modelId="{C0BC6EBB-60A1-4844-968C-6824B9357576}" type="pres">
      <dgm:prSet presAssocID="{3C45E2D5-0170-4FE0-BF8B-7AAC7FFF6A53}" presName="compNode" presStyleCnt="0"/>
      <dgm:spPr/>
    </dgm:pt>
    <dgm:pt modelId="{2A4E46DA-D6A9-4836-B285-9A723A6C72F7}" type="pres">
      <dgm:prSet presAssocID="{3C45E2D5-0170-4FE0-BF8B-7AAC7FFF6A53}" presName="bkgdShape" presStyleLbl="node1" presStyleIdx="2" presStyleCnt="3"/>
      <dgm:spPr/>
      <dgm:t>
        <a:bodyPr/>
        <a:lstStyle/>
        <a:p>
          <a:endParaRPr lang="en-US"/>
        </a:p>
      </dgm:t>
    </dgm:pt>
    <dgm:pt modelId="{1CCB22EB-4AEF-42C0-ABC9-D2C8E270D09E}" type="pres">
      <dgm:prSet presAssocID="{3C45E2D5-0170-4FE0-BF8B-7AAC7FFF6A53}" presName="nodeTx" presStyleLbl="node1" presStyleIdx="2" presStyleCnt="3">
        <dgm:presLayoutVars>
          <dgm:bulletEnabled val="1"/>
        </dgm:presLayoutVars>
      </dgm:prSet>
      <dgm:spPr/>
      <dgm:t>
        <a:bodyPr/>
        <a:lstStyle/>
        <a:p>
          <a:endParaRPr lang="en-US"/>
        </a:p>
      </dgm:t>
    </dgm:pt>
    <dgm:pt modelId="{495F1094-D561-4800-86AB-C436DAC2B688}" type="pres">
      <dgm:prSet presAssocID="{3C45E2D5-0170-4FE0-BF8B-7AAC7FFF6A53}" presName="invisiNode" presStyleLbl="node1" presStyleIdx="2" presStyleCnt="3"/>
      <dgm:spPr/>
    </dgm:pt>
    <dgm:pt modelId="{20639F5E-EBE3-454C-B74A-9E285F37C643}" type="pres">
      <dgm:prSet presAssocID="{3C45E2D5-0170-4FE0-BF8B-7AAC7FFF6A53}" presName="imagNode" presStyleLbl="fgImgPlace1" presStyleIdx="2" presStyleCnt="3"/>
      <dgm:spPr>
        <a:blipFill rotWithShape="0">
          <a:blip xmlns:r="http://schemas.openxmlformats.org/officeDocument/2006/relationships" r:embed="rId3"/>
          <a:stretch>
            <a:fillRect/>
          </a:stretch>
        </a:blipFill>
      </dgm:spPr>
    </dgm:pt>
  </dgm:ptLst>
  <dgm:cxnLst>
    <dgm:cxn modelId="{54FDF60C-56A5-416E-A4DB-738E56E4106E}" type="presOf" srcId="{2EC93EF5-9E60-49D1-892B-8A3FC0E1A7A1}" destId="{96E4BDA0-43BA-4D51-B9E6-4BE60BD21BA3}" srcOrd="0" destOrd="0" presId="urn:microsoft.com/office/officeart/2005/8/layout/hList7"/>
    <dgm:cxn modelId="{FD80E58C-C31C-4E5E-9B85-AC236C871BEF}" type="presOf" srcId="{1953E767-D587-4777-8C8A-68FBDF29066C}" destId="{688DC359-192F-468B-BAC9-1A41FF4F1442}" srcOrd="0" destOrd="0" presId="urn:microsoft.com/office/officeart/2005/8/layout/hList7"/>
    <dgm:cxn modelId="{BC3499A9-24BF-4327-B8ED-A00FECCE69E3}" type="presOf" srcId="{3C45E2D5-0170-4FE0-BF8B-7AAC7FFF6A53}" destId="{2A4E46DA-D6A9-4836-B285-9A723A6C72F7}" srcOrd="0" destOrd="0" presId="urn:microsoft.com/office/officeart/2005/8/layout/hList7"/>
    <dgm:cxn modelId="{885F5414-3B7C-4B71-AF2F-F90CD1E2A94A}" type="presOf" srcId="{DC0CDA4A-29F9-43D4-83AD-46CECD1E22AD}" destId="{82056D3E-9F21-4549-940B-00D8BDB00112}" srcOrd="0" destOrd="0" presId="urn:microsoft.com/office/officeart/2005/8/layout/hList7"/>
    <dgm:cxn modelId="{96B357B6-B918-464B-9D66-8D281CC912E6}" type="presOf" srcId="{DC0CDA4A-29F9-43D4-83AD-46CECD1E22AD}" destId="{0169BA03-7921-4989-8A40-F72F338613DD}" srcOrd="1" destOrd="0" presId="urn:microsoft.com/office/officeart/2005/8/layout/hList7"/>
    <dgm:cxn modelId="{92EC7CF5-6E19-4111-8FBA-025D92504E15}" type="presOf" srcId="{2EB4417A-205A-46FE-9B89-9D88AE7605A1}" destId="{8C151E71-801D-4DBC-A44E-A0FDD6BFD53E}" srcOrd="0" destOrd="0" presId="urn:microsoft.com/office/officeart/2005/8/layout/hList7"/>
    <dgm:cxn modelId="{8689E940-4236-4915-B156-49A58320FE11}" type="presOf" srcId="{189E908A-C662-4B90-B5F2-2F0A761882F3}" destId="{0BD1EB50-3BBD-4802-AAF4-05AA0AB4C215}" srcOrd="0" destOrd="0" presId="urn:microsoft.com/office/officeart/2005/8/layout/hList7"/>
    <dgm:cxn modelId="{E230817F-9A00-475B-93CA-EFB864CDEE6E}" srcId="{2EC93EF5-9E60-49D1-892B-8A3FC0E1A7A1}" destId="{1953E767-D587-4777-8C8A-68FBDF29066C}" srcOrd="0" destOrd="0" parTransId="{6479963D-0C6F-479F-8A2D-9D092B2005DD}" sibTransId="{189E908A-C662-4B90-B5F2-2F0A761882F3}"/>
    <dgm:cxn modelId="{05D4C1ED-6122-4C32-99B5-5C87898B66F0}" srcId="{2EC93EF5-9E60-49D1-892B-8A3FC0E1A7A1}" destId="{3C45E2D5-0170-4FE0-BF8B-7AAC7FFF6A53}" srcOrd="2" destOrd="0" parTransId="{C7C0F2F8-46BB-446E-B9C5-A827CD75FFD1}" sibTransId="{BE6290F2-DBEC-4BEE-A563-BDCF07007992}"/>
    <dgm:cxn modelId="{C834E863-7681-4F3A-9E00-01676990D271}" type="presOf" srcId="{3C45E2D5-0170-4FE0-BF8B-7AAC7FFF6A53}" destId="{1CCB22EB-4AEF-42C0-ABC9-D2C8E270D09E}" srcOrd="1" destOrd="0" presId="urn:microsoft.com/office/officeart/2005/8/layout/hList7"/>
    <dgm:cxn modelId="{360BE36D-7E1C-4C20-AEBD-594ADA36AA96}" type="presOf" srcId="{1953E767-D587-4777-8C8A-68FBDF29066C}" destId="{FC9C9123-3474-4407-B031-9954640CF4CE}" srcOrd="1" destOrd="0" presId="urn:microsoft.com/office/officeart/2005/8/layout/hList7"/>
    <dgm:cxn modelId="{6431095C-4E27-4DD5-B486-0F1D92686EE6}" srcId="{2EC93EF5-9E60-49D1-892B-8A3FC0E1A7A1}" destId="{DC0CDA4A-29F9-43D4-83AD-46CECD1E22AD}" srcOrd="1" destOrd="0" parTransId="{D9AB4D38-F6C4-4D2D-B273-8EB8DF3090B5}" sibTransId="{2EB4417A-205A-46FE-9B89-9D88AE7605A1}"/>
    <dgm:cxn modelId="{05351308-F81F-4AB5-9B61-DB083ADA8D50}" type="presParOf" srcId="{96E4BDA0-43BA-4D51-B9E6-4BE60BD21BA3}" destId="{B5BDE392-5471-41EB-B8B2-6095503E65EC}" srcOrd="0" destOrd="0" presId="urn:microsoft.com/office/officeart/2005/8/layout/hList7"/>
    <dgm:cxn modelId="{7397A83B-B2D7-4486-AD05-B913ED371249}" type="presParOf" srcId="{96E4BDA0-43BA-4D51-B9E6-4BE60BD21BA3}" destId="{26A9D79A-FEDC-4E5C-883F-A5A8C2172DFE}" srcOrd="1" destOrd="0" presId="urn:microsoft.com/office/officeart/2005/8/layout/hList7"/>
    <dgm:cxn modelId="{57DEC73F-12AC-4E2C-8574-05B5B042C962}" type="presParOf" srcId="{26A9D79A-FEDC-4E5C-883F-A5A8C2172DFE}" destId="{6CA50CFC-FE67-457C-92BF-8A763B794075}" srcOrd="0" destOrd="0" presId="urn:microsoft.com/office/officeart/2005/8/layout/hList7"/>
    <dgm:cxn modelId="{476F2BB0-7142-47D9-B381-BAA387ABE2CC}" type="presParOf" srcId="{6CA50CFC-FE67-457C-92BF-8A763B794075}" destId="{688DC359-192F-468B-BAC9-1A41FF4F1442}" srcOrd="0" destOrd="0" presId="urn:microsoft.com/office/officeart/2005/8/layout/hList7"/>
    <dgm:cxn modelId="{411CE57D-6961-4A8C-B3A1-DE376730078E}" type="presParOf" srcId="{6CA50CFC-FE67-457C-92BF-8A763B794075}" destId="{FC9C9123-3474-4407-B031-9954640CF4CE}" srcOrd="1" destOrd="0" presId="urn:microsoft.com/office/officeart/2005/8/layout/hList7"/>
    <dgm:cxn modelId="{FF855886-AD2E-4DDF-86E5-D4EF610DF58E}" type="presParOf" srcId="{6CA50CFC-FE67-457C-92BF-8A763B794075}" destId="{3A915197-BB94-48A4-960D-B3FFA1005046}" srcOrd="2" destOrd="0" presId="urn:microsoft.com/office/officeart/2005/8/layout/hList7"/>
    <dgm:cxn modelId="{8A4FCAC7-4606-424D-B6D1-F2C08B7B32A5}" type="presParOf" srcId="{6CA50CFC-FE67-457C-92BF-8A763B794075}" destId="{51EFAAF8-FE27-4E67-8005-FD4A704110D7}" srcOrd="3" destOrd="0" presId="urn:microsoft.com/office/officeart/2005/8/layout/hList7"/>
    <dgm:cxn modelId="{B6ADA3CF-986A-4680-8447-9B7FC7727267}" type="presParOf" srcId="{26A9D79A-FEDC-4E5C-883F-A5A8C2172DFE}" destId="{0BD1EB50-3BBD-4802-AAF4-05AA0AB4C215}" srcOrd="1" destOrd="0" presId="urn:microsoft.com/office/officeart/2005/8/layout/hList7"/>
    <dgm:cxn modelId="{2D58D3FE-7F18-47A8-8F9C-A52F25FF9349}" type="presParOf" srcId="{26A9D79A-FEDC-4E5C-883F-A5A8C2172DFE}" destId="{2EDA30FD-525E-4939-8B6B-CC7EF7FBFAF7}" srcOrd="2" destOrd="0" presId="urn:microsoft.com/office/officeart/2005/8/layout/hList7"/>
    <dgm:cxn modelId="{391F8294-98BF-47B1-BCE0-DBBD4444F489}" type="presParOf" srcId="{2EDA30FD-525E-4939-8B6B-CC7EF7FBFAF7}" destId="{82056D3E-9F21-4549-940B-00D8BDB00112}" srcOrd="0" destOrd="0" presId="urn:microsoft.com/office/officeart/2005/8/layout/hList7"/>
    <dgm:cxn modelId="{6995A01B-3A01-49A7-AE5A-4105C7B2AD25}" type="presParOf" srcId="{2EDA30FD-525E-4939-8B6B-CC7EF7FBFAF7}" destId="{0169BA03-7921-4989-8A40-F72F338613DD}" srcOrd="1" destOrd="0" presId="urn:microsoft.com/office/officeart/2005/8/layout/hList7"/>
    <dgm:cxn modelId="{275F737E-D15A-4F98-BFA4-53DC92B4F17E}" type="presParOf" srcId="{2EDA30FD-525E-4939-8B6B-CC7EF7FBFAF7}" destId="{67E4EC9D-8AE7-4557-ACEC-414570ED8803}" srcOrd="2" destOrd="0" presId="urn:microsoft.com/office/officeart/2005/8/layout/hList7"/>
    <dgm:cxn modelId="{B9AE2902-8958-4E9B-8190-F2B844C28228}" type="presParOf" srcId="{2EDA30FD-525E-4939-8B6B-CC7EF7FBFAF7}" destId="{5868C428-CA4A-4F61-B5DF-3FF8942BA098}" srcOrd="3" destOrd="0" presId="urn:microsoft.com/office/officeart/2005/8/layout/hList7"/>
    <dgm:cxn modelId="{2B1BCE8F-E56F-4C27-A36B-6D49833789D0}" type="presParOf" srcId="{26A9D79A-FEDC-4E5C-883F-A5A8C2172DFE}" destId="{8C151E71-801D-4DBC-A44E-A0FDD6BFD53E}" srcOrd="3" destOrd="0" presId="urn:microsoft.com/office/officeart/2005/8/layout/hList7"/>
    <dgm:cxn modelId="{9082C2AC-FA45-42BF-A6BF-462FD99D55BD}" type="presParOf" srcId="{26A9D79A-FEDC-4E5C-883F-A5A8C2172DFE}" destId="{C0BC6EBB-60A1-4844-968C-6824B9357576}" srcOrd="4" destOrd="0" presId="urn:microsoft.com/office/officeart/2005/8/layout/hList7"/>
    <dgm:cxn modelId="{862CC592-5FE4-4599-A846-4EBB1F109CC5}" type="presParOf" srcId="{C0BC6EBB-60A1-4844-968C-6824B9357576}" destId="{2A4E46DA-D6A9-4836-B285-9A723A6C72F7}" srcOrd="0" destOrd="0" presId="urn:microsoft.com/office/officeart/2005/8/layout/hList7"/>
    <dgm:cxn modelId="{6926369A-69B6-498F-992B-40372E42C58D}" type="presParOf" srcId="{C0BC6EBB-60A1-4844-968C-6824B9357576}" destId="{1CCB22EB-4AEF-42C0-ABC9-D2C8E270D09E}" srcOrd="1" destOrd="0" presId="urn:microsoft.com/office/officeart/2005/8/layout/hList7"/>
    <dgm:cxn modelId="{C9C4B695-F90E-450F-A219-0B4ABF913DC3}" type="presParOf" srcId="{C0BC6EBB-60A1-4844-968C-6824B9357576}" destId="{495F1094-D561-4800-86AB-C436DAC2B688}" srcOrd="2" destOrd="0" presId="urn:microsoft.com/office/officeart/2005/8/layout/hList7"/>
    <dgm:cxn modelId="{D83140AB-BD4F-4824-A4AD-F144EADBB900}" type="presParOf" srcId="{C0BC6EBB-60A1-4844-968C-6824B9357576}" destId="{20639F5E-EBE3-454C-B74A-9E285F37C643}"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287D8B-FE06-4521-9C8E-F00E97246792}" type="doc">
      <dgm:prSet loTypeId="urn:microsoft.com/office/officeart/2005/8/layout/hList6" loCatId="list" qsTypeId="urn:microsoft.com/office/officeart/2005/8/quickstyle/3d7" qsCatId="3D" csTypeId="urn:microsoft.com/office/officeart/2005/8/colors/accent0_3" csCatId="mainScheme" phldr="1"/>
      <dgm:spPr/>
      <dgm:t>
        <a:bodyPr/>
        <a:lstStyle/>
        <a:p>
          <a:endParaRPr lang="en-US"/>
        </a:p>
      </dgm:t>
    </dgm:pt>
    <dgm:pt modelId="{BBEE2756-2536-4930-AB55-287B2EB7E47C}">
      <dgm:prSet phldrT="[Text]" custT="1"/>
      <dgm:spPr>
        <a:solidFill>
          <a:srgbClr val="263F6A"/>
        </a:solidFill>
      </dgm:spPr>
      <dgm:t>
        <a:bodyPr/>
        <a:lstStyle/>
        <a:p>
          <a:r>
            <a:rPr lang="en-US" sz="4000" b="1" dirty="0" smtClean="0">
              <a:solidFill>
                <a:schemeClr val="bg1"/>
              </a:solidFill>
            </a:rPr>
            <a:t>Consolidate cases</a:t>
          </a:r>
          <a:endParaRPr lang="en-US" sz="4000" b="1" dirty="0">
            <a:solidFill>
              <a:schemeClr val="bg1"/>
            </a:solidFill>
          </a:endParaRPr>
        </a:p>
      </dgm:t>
    </dgm:pt>
    <dgm:pt modelId="{89C8577D-42D8-4B2A-B277-2AEA0E907962}" type="parTrans" cxnId="{C2729877-38AF-4E99-A239-11985EAD3FB4}">
      <dgm:prSet/>
      <dgm:spPr/>
      <dgm:t>
        <a:bodyPr/>
        <a:lstStyle/>
        <a:p>
          <a:endParaRPr lang="en-US" sz="4000"/>
        </a:p>
      </dgm:t>
    </dgm:pt>
    <dgm:pt modelId="{651ECE4F-711A-42DA-BAFB-FF46E86EC89F}" type="sibTrans" cxnId="{C2729877-38AF-4E99-A239-11985EAD3FB4}">
      <dgm:prSet/>
      <dgm:spPr/>
      <dgm:t>
        <a:bodyPr/>
        <a:lstStyle/>
        <a:p>
          <a:endParaRPr lang="en-US" sz="4000"/>
        </a:p>
      </dgm:t>
    </dgm:pt>
    <dgm:pt modelId="{1ECA13C4-A591-4225-9D56-7E2A24C61830}">
      <dgm:prSet phldrT="[Text]" custT="1"/>
      <dgm:spPr>
        <a:solidFill>
          <a:srgbClr val="263F6A"/>
        </a:solidFill>
      </dgm:spPr>
      <dgm:t>
        <a:bodyPr/>
        <a:lstStyle/>
        <a:p>
          <a:r>
            <a:rPr lang="en-US" sz="4000" b="1" dirty="0" smtClean="0">
              <a:solidFill>
                <a:schemeClr val="bg1"/>
              </a:solidFill>
            </a:rPr>
            <a:t>Ensure accessibility</a:t>
          </a:r>
          <a:endParaRPr lang="en-US" sz="4000" b="1" dirty="0">
            <a:solidFill>
              <a:schemeClr val="bg1"/>
            </a:solidFill>
          </a:endParaRPr>
        </a:p>
      </dgm:t>
    </dgm:pt>
    <dgm:pt modelId="{BC6EF1CC-0B42-4526-98A6-D5A865346C8C}" type="parTrans" cxnId="{18A533D0-9486-4862-ACE0-313DBB1A056D}">
      <dgm:prSet/>
      <dgm:spPr/>
      <dgm:t>
        <a:bodyPr/>
        <a:lstStyle/>
        <a:p>
          <a:endParaRPr lang="en-US" sz="4000"/>
        </a:p>
      </dgm:t>
    </dgm:pt>
    <dgm:pt modelId="{4272CCDB-7476-4E65-9D7C-A41FCEBED545}" type="sibTrans" cxnId="{18A533D0-9486-4862-ACE0-313DBB1A056D}">
      <dgm:prSet/>
      <dgm:spPr/>
      <dgm:t>
        <a:bodyPr/>
        <a:lstStyle/>
        <a:p>
          <a:endParaRPr lang="en-US" sz="4000"/>
        </a:p>
      </dgm:t>
    </dgm:pt>
    <dgm:pt modelId="{60CF40C2-B0A1-4F50-B687-8244D9FE5B4F}">
      <dgm:prSet phldrT="[Text]" custT="1"/>
      <dgm:spPr>
        <a:solidFill>
          <a:srgbClr val="263F6A"/>
        </a:solidFill>
      </dgm:spPr>
      <dgm:t>
        <a:bodyPr/>
        <a:lstStyle/>
        <a:p>
          <a:r>
            <a:rPr lang="en-US" sz="4000" b="1" dirty="0" smtClean="0">
              <a:solidFill>
                <a:schemeClr val="bg1"/>
              </a:solidFill>
            </a:rPr>
            <a:t>Expedite cases</a:t>
          </a:r>
          <a:endParaRPr lang="en-US" sz="4000" b="1" dirty="0">
            <a:solidFill>
              <a:schemeClr val="bg1"/>
            </a:solidFill>
          </a:endParaRPr>
        </a:p>
      </dgm:t>
    </dgm:pt>
    <dgm:pt modelId="{5374EB40-FFCA-4E42-90B7-C9964C7B89A9}" type="parTrans" cxnId="{8F74F5CB-214B-45A2-AA84-4B46022EA144}">
      <dgm:prSet/>
      <dgm:spPr/>
      <dgm:t>
        <a:bodyPr/>
        <a:lstStyle/>
        <a:p>
          <a:endParaRPr lang="en-US" sz="4000"/>
        </a:p>
      </dgm:t>
    </dgm:pt>
    <dgm:pt modelId="{9268AEC2-8E17-4C7E-81B7-E1B36988705A}" type="sibTrans" cxnId="{8F74F5CB-214B-45A2-AA84-4B46022EA144}">
      <dgm:prSet/>
      <dgm:spPr/>
      <dgm:t>
        <a:bodyPr/>
        <a:lstStyle/>
        <a:p>
          <a:endParaRPr lang="en-US" sz="4000"/>
        </a:p>
      </dgm:t>
    </dgm:pt>
    <dgm:pt modelId="{8589F849-8578-4D29-BD2A-50B5CB472091}" type="pres">
      <dgm:prSet presAssocID="{E7287D8B-FE06-4521-9C8E-F00E97246792}" presName="Name0" presStyleCnt="0">
        <dgm:presLayoutVars>
          <dgm:dir/>
          <dgm:resizeHandles val="exact"/>
        </dgm:presLayoutVars>
      </dgm:prSet>
      <dgm:spPr/>
      <dgm:t>
        <a:bodyPr/>
        <a:lstStyle/>
        <a:p>
          <a:endParaRPr lang="en-US"/>
        </a:p>
      </dgm:t>
    </dgm:pt>
    <dgm:pt modelId="{91D4BAA7-0EA9-4278-B2A9-6ABAAA35D6B4}" type="pres">
      <dgm:prSet presAssocID="{1ECA13C4-A591-4225-9D56-7E2A24C61830}" presName="node" presStyleLbl="node1" presStyleIdx="0" presStyleCnt="3">
        <dgm:presLayoutVars>
          <dgm:bulletEnabled val="1"/>
        </dgm:presLayoutVars>
      </dgm:prSet>
      <dgm:spPr/>
      <dgm:t>
        <a:bodyPr/>
        <a:lstStyle/>
        <a:p>
          <a:endParaRPr lang="en-US"/>
        </a:p>
      </dgm:t>
    </dgm:pt>
    <dgm:pt modelId="{6662088A-A079-474F-BA7C-A7B03EAE5B77}" type="pres">
      <dgm:prSet presAssocID="{4272CCDB-7476-4E65-9D7C-A41FCEBED545}" presName="sibTrans" presStyleCnt="0"/>
      <dgm:spPr/>
    </dgm:pt>
    <dgm:pt modelId="{CCF77899-A551-4B8F-9A37-1527CF66E558}" type="pres">
      <dgm:prSet presAssocID="{60CF40C2-B0A1-4F50-B687-8244D9FE5B4F}" presName="node" presStyleLbl="node1" presStyleIdx="1" presStyleCnt="3">
        <dgm:presLayoutVars>
          <dgm:bulletEnabled val="1"/>
        </dgm:presLayoutVars>
      </dgm:prSet>
      <dgm:spPr/>
      <dgm:t>
        <a:bodyPr/>
        <a:lstStyle/>
        <a:p>
          <a:endParaRPr lang="en-US"/>
        </a:p>
      </dgm:t>
    </dgm:pt>
    <dgm:pt modelId="{BE043288-CA3D-47D6-ACD6-389C9AB86158}" type="pres">
      <dgm:prSet presAssocID="{9268AEC2-8E17-4C7E-81B7-E1B36988705A}" presName="sibTrans" presStyleCnt="0"/>
      <dgm:spPr/>
    </dgm:pt>
    <dgm:pt modelId="{79DE6A0B-C149-450B-BBBE-90B251008388}" type="pres">
      <dgm:prSet presAssocID="{BBEE2756-2536-4930-AB55-287B2EB7E47C}" presName="node" presStyleLbl="node1" presStyleIdx="2" presStyleCnt="3">
        <dgm:presLayoutVars>
          <dgm:bulletEnabled val="1"/>
        </dgm:presLayoutVars>
      </dgm:prSet>
      <dgm:spPr/>
      <dgm:t>
        <a:bodyPr/>
        <a:lstStyle/>
        <a:p>
          <a:endParaRPr lang="en-US"/>
        </a:p>
      </dgm:t>
    </dgm:pt>
  </dgm:ptLst>
  <dgm:cxnLst>
    <dgm:cxn modelId="{31DD6780-9731-4A2F-BCC9-D015857233B8}" type="presOf" srcId="{60CF40C2-B0A1-4F50-B687-8244D9FE5B4F}" destId="{CCF77899-A551-4B8F-9A37-1527CF66E558}" srcOrd="0" destOrd="0" presId="urn:microsoft.com/office/officeart/2005/8/layout/hList6"/>
    <dgm:cxn modelId="{8F74F5CB-214B-45A2-AA84-4B46022EA144}" srcId="{E7287D8B-FE06-4521-9C8E-F00E97246792}" destId="{60CF40C2-B0A1-4F50-B687-8244D9FE5B4F}" srcOrd="1" destOrd="0" parTransId="{5374EB40-FFCA-4E42-90B7-C9964C7B89A9}" sibTransId="{9268AEC2-8E17-4C7E-81B7-E1B36988705A}"/>
    <dgm:cxn modelId="{C2729877-38AF-4E99-A239-11985EAD3FB4}" srcId="{E7287D8B-FE06-4521-9C8E-F00E97246792}" destId="{BBEE2756-2536-4930-AB55-287B2EB7E47C}" srcOrd="2" destOrd="0" parTransId="{89C8577D-42D8-4B2A-B277-2AEA0E907962}" sibTransId="{651ECE4F-711A-42DA-BAFB-FF46E86EC89F}"/>
    <dgm:cxn modelId="{18A533D0-9486-4862-ACE0-313DBB1A056D}" srcId="{E7287D8B-FE06-4521-9C8E-F00E97246792}" destId="{1ECA13C4-A591-4225-9D56-7E2A24C61830}" srcOrd="0" destOrd="0" parTransId="{BC6EF1CC-0B42-4526-98A6-D5A865346C8C}" sibTransId="{4272CCDB-7476-4E65-9D7C-A41FCEBED545}"/>
    <dgm:cxn modelId="{72A0EB0D-96C4-4D11-BCA4-DC44BC4486EA}" type="presOf" srcId="{E7287D8B-FE06-4521-9C8E-F00E97246792}" destId="{8589F849-8578-4D29-BD2A-50B5CB472091}" srcOrd="0" destOrd="0" presId="urn:microsoft.com/office/officeart/2005/8/layout/hList6"/>
    <dgm:cxn modelId="{A5E07182-7BEE-42CB-BF01-26DE8D8D64DD}" type="presOf" srcId="{BBEE2756-2536-4930-AB55-287B2EB7E47C}" destId="{79DE6A0B-C149-450B-BBBE-90B251008388}" srcOrd="0" destOrd="0" presId="urn:microsoft.com/office/officeart/2005/8/layout/hList6"/>
    <dgm:cxn modelId="{30216001-16B9-4763-AF46-6D1044953A82}" type="presOf" srcId="{1ECA13C4-A591-4225-9D56-7E2A24C61830}" destId="{91D4BAA7-0EA9-4278-B2A9-6ABAAA35D6B4}" srcOrd="0" destOrd="0" presId="urn:microsoft.com/office/officeart/2005/8/layout/hList6"/>
    <dgm:cxn modelId="{6AEFFCCE-13E6-4EEE-BFB9-A20A4DB96EEF}" type="presParOf" srcId="{8589F849-8578-4D29-BD2A-50B5CB472091}" destId="{91D4BAA7-0EA9-4278-B2A9-6ABAAA35D6B4}" srcOrd="0" destOrd="0" presId="urn:microsoft.com/office/officeart/2005/8/layout/hList6"/>
    <dgm:cxn modelId="{FBA144C8-CD24-40B1-BC75-7C672C8DEE83}" type="presParOf" srcId="{8589F849-8578-4D29-BD2A-50B5CB472091}" destId="{6662088A-A079-474F-BA7C-A7B03EAE5B77}" srcOrd="1" destOrd="0" presId="urn:microsoft.com/office/officeart/2005/8/layout/hList6"/>
    <dgm:cxn modelId="{293CAF5B-38C9-48F6-81D5-8E5FB6817108}" type="presParOf" srcId="{8589F849-8578-4D29-BD2A-50B5CB472091}" destId="{CCF77899-A551-4B8F-9A37-1527CF66E558}" srcOrd="2" destOrd="0" presId="urn:microsoft.com/office/officeart/2005/8/layout/hList6"/>
    <dgm:cxn modelId="{16FF8AEA-9619-4EF0-86AC-D507F2179D50}" type="presParOf" srcId="{8589F849-8578-4D29-BD2A-50B5CB472091}" destId="{BE043288-CA3D-47D6-ACD6-389C9AB86158}" srcOrd="3" destOrd="0" presId="urn:microsoft.com/office/officeart/2005/8/layout/hList6"/>
    <dgm:cxn modelId="{29FFE353-FCAA-45E2-AE75-3BFD564EC680}" type="presParOf" srcId="{8589F849-8578-4D29-BD2A-50B5CB472091}" destId="{79DE6A0B-C149-450B-BBBE-90B251008388}" srcOrd="4"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287D8B-FE06-4521-9C8E-F00E97246792}" type="doc">
      <dgm:prSet loTypeId="urn:microsoft.com/office/officeart/2005/8/layout/hList6" loCatId="list" qsTypeId="urn:microsoft.com/office/officeart/2005/8/quickstyle/3d7" qsCatId="3D" csTypeId="urn:microsoft.com/office/officeart/2005/8/colors/accent0_3" csCatId="mainScheme" phldr="1"/>
      <dgm:spPr/>
      <dgm:t>
        <a:bodyPr/>
        <a:lstStyle/>
        <a:p>
          <a:endParaRPr lang="en-US"/>
        </a:p>
      </dgm:t>
    </dgm:pt>
    <dgm:pt modelId="{F60879E6-7927-465E-9335-50457B87427E}">
      <dgm:prSet custT="1"/>
      <dgm:spPr>
        <a:solidFill>
          <a:srgbClr val="263F6A"/>
        </a:solidFill>
      </dgm:spPr>
      <dgm:t>
        <a:bodyPr/>
        <a:lstStyle/>
        <a:p>
          <a:r>
            <a:rPr lang="en-US" sz="4000" b="1" dirty="0" smtClean="0">
              <a:solidFill>
                <a:schemeClr val="bg1"/>
              </a:solidFill>
            </a:rPr>
            <a:t>Create elder protection court or docket</a:t>
          </a:r>
          <a:endParaRPr lang="en-US" sz="4000" b="1" dirty="0">
            <a:solidFill>
              <a:schemeClr val="bg1"/>
            </a:solidFill>
          </a:endParaRPr>
        </a:p>
      </dgm:t>
    </dgm:pt>
    <dgm:pt modelId="{EF8848C4-F6F7-4848-8F9F-E2DBA6BC0406}" type="parTrans" cxnId="{B3D2BFAF-6E61-4AD1-B0AE-BB238161170A}">
      <dgm:prSet/>
      <dgm:spPr/>
      <dgm:t>
        <a:bodyPr/>
        <a:lstStyle/>
        <a:p>
          <a:endParaRPr lang="en-US" sz="4000">
            <a:solidFill>
              <a:schemeClr val="bg1"/>
            </a:solidFill>
          </a:endParaRPr>
        </a:p>
      </dgm:t>
    </dgm:pt>
    <dgm:pt modelId="{C81B62AF-5C84-4501-87C0-4DCC06852EA6}" type="sibTrans" cxnId="{B3D2BFAF-6E61-4AD1-B0AE-BB238161170A}">
      <dgm:prSet/>
      <dgm:spPr/>
      <dgm:t>
        <a:bodyPr/>
        <a:lstStyle/>
        <a:p>
          <a:endParaRPr lang="en-US" sz="4000">
            <a:solidFill>
              <a:schemeClr val="bg1"/>
            </a:solidFill>
          </a:endParaRPr>
        </a:p>
      </dgm:t>
    </dgm:pt>
    <dgm:pt modelId="{BBEE2756-2536-4930-AB55-287B2EB7E47C}">
      <dgm:prSet phldrT="[Text]" custT="1"/>
      <dgm:spPr>
        <a:solidFill>
          <a:srgbClr val="263F6A"/>
        </a:solidFill>
      </dgm:spPr>
      <dgm:t>
        <a:bodyPr/>
        <a:lstStyle/>
        <a:p>
          <a:r>
            <a:rPr lang="en-US" sz="4000" b="1" dirty="0" smtClean="0">
              <a:solidFill>
                <a:schemeClr val="bg1"/>
              </a:solidFill>
            </a:rPr>
            <a:t>M</a:t>
          </a:r>
          <a:r>
            <a:rPr lang="en-US" sz="3900" b="1" dirty="0" smtClean="0">
              <a:solidFill>
                <a:schemeClr val="bg1"/>
              </a:solidFill>
            </a:rPr>
            <a:t>emorialize</a:t>
          </a:r>
          <a:r>
            <a:rPr lang="en-US" sz="4000" b="1" dirty="0" smtClean="0">
              <a:solidFill>
                <a:schemeClr val="bg1"/>
              </a:solidFill>
            </a:rPr>
            <a:t> testimony</a:t>
          </a:r>
          <a:endParaRPr lang="en-US" sz="4000" b="1" dirty="0">
            <a:solidFill>
              <a:schemeClr val="bg1"/>
            </a:solidFill>
          </a:endParaRPr>
        </a:p>
      </dgm:t>
    </dgm:pt>
    <dgm:pt modelId="{89C8577D-42D8-4B2A-B277-2AEA0E907962}" type="parTrans" cxnId="{C2729877-38AF-4E99-A239-11985EAD3FB4}">
      <dgm:prSet/>
      <dgm:spPr/>
      <dgm:t>
        <a:bodyPr/>
        <a:lstStyle/>
        <a:p>
          <a:endParaRPr lang="en-US" sz="4000">
            <a:solidFill>
              <a:schemeClr val="bg1"/>
            </a:solidFill>
          </a:endParaRPr>
        </a:p>
      </dgm:t>
    </dgm:pt>
    <dgm:pt modelId="{651ECE4F-711A-42DA-BAFB-FF46E86EC89F}" type="sibTrans" cxnId="{C2729877-38AF-4E99-A239-11985EAD3FB4}">
      <dgm:prSet/>
      <dgm:spPr/>
      <dgm:t>
        <a:bodyPr/>
        <a:lstStyle/>
        <a:p>
          <a:endParaRPr lang="en-US" sz="4000">
            <a:solidFill>
              <a:schemeClr val="bg1"/>
            </a:solidFill>
          </a:endParaRPr>
        </a:p>
      </dgm:t>
    </dgm:pt>
    <dgm:pt modelId="{51D61AA2-A535-4C19-99EE-F3EA3D265C5A}">
      <dgm:prSet phldrT="[Text]" custT="1"/>
      <dgm:spPr>
        <a:solidFill>
          <a:srgbClr val="263F6A"/>
        </a:solidFill>
      </dgm:spPr>
      <dgm:t>
        <a:bodyPr/>
        <a:lstStyle/>
        <a:p>
          <a:r>
            <a:rPr lang="en-US" sz="4000" b="1" dirty="0" smtClean="0">
              <a:solidFill>
                <a:schemeClr val="bg1"/>
              </a:solidFill>
            </a:rPr>
            <a:t>Calendar cases</a:t>
          </a:r>
          <a:endParaRPr lang="en-US" sz="4000" b="1" dirty="0">
            <a:solidFill>
              <a:schemeClr val="bg1"/>
            </a:solidFill>
          </a:endParaRPr>
        </a:p>
      </dgm:t>
    </dgm:pt>
    <dgm:pt modelId="{BECC8359-9078-4E61-8322-9DEFF9D47F54}" type="parTrans" cxnId="{70A7A9AC-4B62-443F-A90C-80372F044E6D}">
      <dgm:prSet/>
      <dgm:spPr/>
      <dgm:t>
        <a:bodyPr/>
        <a:lstStyle/>
        <a:p>
          <a:endParaRPr lang="en-US" sz="4000">
            <a:solidFill>
              <a:schemeClr val="bg1"/>
            </a:solidFill>
          </a:endParaRPr>
        </a:p>
      </dgm:t>
    </dgm:pt>
    <dgm:pt modelId="{98C625CE-5B34-44C6-94F0-3131C3AC552D}" type="sibTrans" cxnId="{70A7A9AC-4B62-443F-A90C-80372F044E6D}">
      <dgm:prSet/>
      <dgm:spPr/>
      <dgm:t>
        <a:bodyPr/>
        <a:lstStyle/>
        <a:p>
          <a:endParaRPr lang="en-US" sz="4000">
            <a:solidFill>
              <a:schemeClr val="bg1"/>
            </a:solidFill>
          </a:endParaRPr>
        </a:p>
      </dgm:t>
    </dgm:pt>
    <dgm:pt modelId="{8589F849-8578-4D29-BD2A-50B5CB472091}" type="pres">
      <dgm:prSet presAssocID="{E7287D8B-FE06-4521-9C8E-F00E97246792}" presName="Name0" presStyleCnt="0">
        <dgm:presLayoutVars>
          <dgm:dir/>
          <dgm:resizeHandles val="exact"/>
        </dgm:presLayoutVars>
      </dgm:prSet>
      <dgm:spPr/>
      <dgm:t>
        <a:bodyPr/>
        <a:lstStyle/>
        <a:p>
          <a:endParaRPr lang="en-US"/>
        </a:p>
      </dgm:t>
    </dgm:pt>
    <dgm:pt modelId="{5E5DA29F-80FF-4BF6-97BD-CFEBD77495BF}" type="pres">
      <dgm:prSet presAssocID="{51D61AA2-A535-4C19-99EE-F3EA3D265C5A}" presName="node" presStyleLbl="node1" presStyleIdx="0" presStyleCnt="3">
        <dgm:presLayoutVars>
          <dgm:bulletEnabled val="1"/>
        </dgm:presLayoutVars>
      </dgm:prSet>
      <dgm:spPr/>
      <dgm:t>
        <a:bodyPr/>
        <a:lstStyle/>
        <a:p>
          <a:endParaRPr lang="en-US"/>
        </a:p>
      </dgm:t>
    </dgm:pt>
    <dgm:pt modelId="{B381490E-857A-4385-B6E3-1ACEAB3726F9}" type="pres">
      <dgm:prSet presAssocID="{98C625CE-5B34-44C6-94F0-3131C3AC552D}" presName="sibTrans" presStyleCnt="0"/>
      <dgm:spPr/>
    </dgm:pt>
    <dgm:pt modelId="{79DE6A0B-C149-450B-BBBE-90B251008388}" type="pres">
      <dgm:prSet presAssocID="{BBEE2756-2536-4930-AB55-287B2EB7E47C}" presName="node" presStyleLbl="node1" presStyleIdx="1" presStyleCnt="3">
        <dgm:presLayoutVars>
          <dgm:bulletEnabled val="1"/>
        </dgm:presLayoutVars>
      </dgm:prSet>
      <dgm:spPr/>
      <dgm:t>
        <a:bodyPr/>
        <a:lstStyle/>
        <a:p>
          <a:endParaRPr lang="en-US"/>
        </a:p>
      </dgm:t>
    </dgm:pt>
    <dgm:pt modelId="{21120E3A-4959-4BF9-A625-DF87C1EA543F}" type="pres">
      <dgm:prSet presAssocID="{651ECE4F-711A-42DA-BAFB-FF46E86EC89F}" presName="sibTrans" presStyleCnt="0"/>
      <dgm:spPr/>
    </dgm:pt>
    <dgm:pt modelId="{CE8C24BC-7B59-4F16-A3E5-A36E655D7029}" type="pres">
      <dgm:prSet presAssocID="{F60879E6-7927-465E-9335-50457B87427E}" presName="node" presStyleLbl="node1" presStyleIdx="2" presStyleCnt="3" custLinFactNeighborX="47046" custLinFactNeighborY="33333">
        <dgm:presLayoutVars>
          <dgm:bulletEnabled val="1"/>
        </dgm:presLayoutVars>
      </dgm:prSet>
      <dgm:spPr/>
      <dgm:t>
        <a:bodyPr/>
        <a:lstStyle/>
        <a:p>
          <a:endParaRPr lang="en-US"/>
        </a:p>
      </dgm:t>
    </dgm:pt>
  </dgm:ptLst>
  <dgm:cxnLst>
    <dgm:cxn modelId="{909EE6A8-6269-497D-9639-7202B97FB5E9}" type="presOf" srcId="{E7287D8B-FE06-4521-9C8E-F00E97246792}" destId="{8589F849-8578-4D29-BD2A-50B5CB472091}" srcOrd="0" destOrd="0" presId="urn:microsoft.com/office/officeart/2005/8/layout/hList6"/>
    <dgm:cxn modelId="{C2729877-38AF-4E99-A239-11985EAD3FB4}" srcId="{E7287D8B-FE06-4521-9C8E-F00E97246792}" destId="{BBEE2756-2536-4930-AB55-287B2EB7E47C}" srcOrd="1" destOrd="0" parTransId="{89C8577D-42D8-4B2A-B277-2AEA0E907962}" sibTransId="{651ECE4F-711A-42DA-BAFB-FF46E86EC89F}"/>
    <dgm:cxn modelId="{70A7A9AC-4B62-443F-A90C-80372F044E6D}" srcId="{E7287D8B-FE06-4521-9C8E-F00E97246792}" destId="{51D61AA2-A535-4C19-99EE-F3EA3D265C5A}" srcOrd="0" destOrd="0" parTransId="{BECC8359-9078-4E61-8322-9DEFF9D47F54}" sibTransId="{98C625CE-5B34-44C6-94F0-3131C3AC552D}"/>
    <dgm:cxn modelId="{BF9D999D-C52A-4AFF-B34B-5C6908A704A9}" type="presOf" srcId="{51D61AA2-A535-4C19-99EE-F3EA3D265C5A}" destId="{5E5DA29F-80FF-4BF6-97BD-CFEBD77495BF}" srcOrd="0" destOrd="0" presId="urn:microsoft.com/office/officeart/2005/8/layout/hList6"/>
    <dgm:cxn modelId="{6753DFE5-F02B-4195-BE42-A970F5F9465A}" type="presOf" srcId="{BBEE2756-2536-4930-AB55-287B2EB7E47C}" destId="{79DE6A0B-C149-450B-BBBE-90B251008388}" srcOrd="0" destOrd="0" presId="urn:microsoft.com/office/officeart/2005/8/layout/hList6"/>
    <dgm:cxn modelId="{EC199497-0DFD-411A-B4C0-FD05C713D0DF}" type="presOf" srcId="{F60879E6-7927-465E-9335-50457B87427E}" destId="{CE8C24BC-7B59-4F16-A3E5-A36E655D7029}" srcOrd="0" destOrd="0" presId="urn:microsoft.com/office/officeart/2005/8/layout/hList6"/>
    <dgm:cxn modelId="{B3D2BFAF-6E61-4AD1-B0AE-BB238161170A}" srcId="{E7287D8B-FE06-4521-9C8E-F00E97246792}" destId="{F60879E6-7927-465E-9335-50457B87427E}" srcOrd="2" destOrd="0" parTransId="{EF8848C4-F6F7-4848-8F9F-E2DBA6BC0406}" sibTransId="{C81B62AF-5C84-4501-87C0-4DCC06852EA6}"/>
    <dgm:cxn modelId="{20BD2C41-6F4C-4D1E-B07A-6E1C61A13608}" type="presParOf" srcId="{8589F849-8578-4D29-BD2A-50B5CB472091}" destId="{5E5DA29F-80FF-4BF6-97BD-CFEBD77495BF}" srcOrd="0" destOrd="0" presId="urn:microsoft.com/office/officeart/2005/8/layout/hList6"/>
    <dgm:cxn modelId="{53CB573C-E0D3-41CE-A26C-1DCFEA57F8CF}" type="presParOf" srcId="{8589F849-8578-4D29-BD2A-50B5CB472091}" destId="{B381490E-857A-4385-B6E3-1ACEAB3726F9}" srcOrd="1" destOrd="0" presId="urn:microsoft.com/office/officeart/2005/8/layout/hList6"/>
    <dgm:cxn modelId="{4FC3AD4A-FC09-4302-ABAE-C2014EE7F39B}" type="presParOf" srcId="{8589F849-8578-4D29-BD2A-50B5CB472091}" destId="{79DE6A0B-C149-450B-BBBE-90B251008388}" srcOrd="2" destOrd="0" presId="urn:microsoft.com/office/officeart/2005/8/layout/hList6"/>
    <dgm:cxn modelId="{8F99C99D-72D0-4106-A741-A273780A939D}" type="presParOf" srcId="{8589F849-8578-4D29-BD2A-50B5CB472091}" destId="{21120E3A-4959-4BF9-A625-DF87C1EA543F}" srcOrd="3" destOrd="0" presId="urn:microsoft.com/office/officeart/2005/8/layout/hList6"/>
    <dgm:cxn modelId="{87D45A82-6613-43F8-9D3D-296414F20685}" type="presParOf" srcId="{8589F849-8578-4D29-BD2A-50B5CB472091}" destId="{CE8C24BC-7B59-4F16-A3E5-A36E655D7029}" srcOrd="4"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7B7AE5-749B-49EA-BED7-902399FBE6C4}" type="doc">
      <dgm:prSet loTypeId="urn:microsoft.com/office/officeart/2005/8/layout/venn3" loCatId="relationship" qsTypeId="urn:microsoft.com/office/officeart/2005/8/quickstyle/simple5" qsCatId="simple" csTypeId="urn:microsoft.com/office/officeart/2005/8/colors/accent0_3" csCatId="mainScheme" phldr="1"/>
      <dgm:spPr/>
      <dgm:t>
        <a:bodyPr/>
        <a:lstStyle/>
        <a:p>
          <a:endParaRPr lang="en-US"/>
        </a:p>
      </dgm:t>
    </dgm:pt>
    <dgm:pt modelId="{55ABA5E8-05F9-423B-BC77-B1D24A99C352}">
      <dgm:prSet/>
      <dgm:spPr>
        <a:solidFill>
          <a:srgbClr val="263F6A"/>
        </a:solidFill>
      </dgm:spPr>
      <dgm:t>
        <a:bodyPr/>
        <a:lstStyle/>
        <a:p>
          <a:pPr rtl="0"/>
          <a:r>
            <a:rPr lang="en-US" b="1" dirty="0" smtClean="0">
              <a:solidFill>
                <a:schemeClr val="bg1"/>
              </a:solidFill>
            </a:rPr>
            <a:t>Family Violence</a:t>
          </a:r>
          <a:endParaRPr lang="en-US" b="1" dirty="0">
            <a:solidFill>
              <a:schemeClr val="bg1"/>
            </a:solidFill>
          </a:endParaRPr>
        </a:p>
      </dgm:t>
    </dgm:pt>
    <dgm:pt modelId="{AABD24B9-7555-466F-8FDA-6C52A3D80A9A}" type="parTrans" cxnId="{5C8711AB-470D-47C2-B06B-C9F8FA269CD1}">
      <dgm:prSet/>
      <dgm:spPr/>
      <dgm:t>
        <a:bodyPr/>
        <a:lstStyle/>
        <a:p>
          <a:endParaRPr lang="en-US" b="1">
            <a:solidFill>
              <a:schemeClr val="bg1"/>
            </a:solidFill>
          </a:endParaRPr>
        </a:p>
      </dgm:t>
    </dgm:pt>
    <dgm:pt modelId="{240CA1AF-2C7D-4428-BA54-370F28EFE8BA}" type="sibTrans" cxnId="{5C8711AB-470D-47C2-B06B-C9F8FA269CD1}">
      <dgm:prSet/>
      <dgm:spPr/>
      <dgm:t>
        <a:bodyPr/>
        <a:lstStyle/>
        <a:p>
          <a:endParaRPr lang="en-US" b="1">
            <a:solidFill>
              <a:schemeClr val="bg1"/>
            </a:solidFill>
          </a:endParaRPr>
        </a:p>
      </dgm:t>
    </dgm:pt>
    <dgm:pt modelId="{EF4826BA-7075-4D25-8686-A60A8A0C0964}">
      <dgm:prSet/>
      <dgm:spPr/>
      <dgm:t>
        <a:bodyPr/>
        <a:lstStyle/>
        <a:p>
          <a:pPr rtl="0"/>
          <a:r>
            <a:rPr lang="en-US" b="1" dirty="0" smtClean="0">
              <a:solidFill>
                <a:schemeClr val="bg1"/>
              </a:solidFill>
            </a:rPr>
            <a:t>Neglect</a:t>
          </a:r>
          <a:endParaRPr lang="en-US" b="1" dirty="0">
            <a:solidFill>
              <a:schemeClr val="bg1"/>
            </a:solidFill>
          </a:endParaRPr>
        </a:p>
      </dgm:t>
    </dgm:pt>
    <dgm:pt modelId="{3C695FBF-1D45-47CA-829F-6799954B9AF4}" type="parTrans" cxnId="{AA305248-7FA0-44D0-B0F9-07FA7C4534A5}">
      <dgm:prSet/>
      <dgm:spPr/>
      <dgm:t>
        <a:bodyPr/>
        <a:lstStyle/>
        <a:p>
          <a:endParaRPr lang="en-US" b="1">
            <a:solidFill>
              <a:schemeClr val="bg1"/>
            </a:solidFill>
          </a:endParaRPr>
        </a:p>
      </dgm:t>
    </dgm:pt>
    <dgm:pt modelId="{FBAE234F-722F-4FD8-9A98-C15A6596242F}" type="sibTrans" cxnId="{AA305248-7FA0-44D0-B0F9-07FA7C4534A5}">
      <dgm:prSet/>
      <dgm:spPr/>
      <dgm:t>
        <a:bodyPr/>
        <a:lstStyle/>
        <a:p>
          <a:endParaRPr lang="en-US" b="1">
            <a:solidFill>
              <a:schemeClr val="bg1"/>
            </a:solidFill>
          </a:endParaRPr>
        </a:p>
      </dgm:t>
    </dgm:pt>
    <dgm:pt modelId="{F8E1104F-623D-4651-90F8-29A4A92988A2}">
      <dgm:prSet/>
      <dgm:spPr>
        <a:solidFill>
          <a:srgbClr val="263F6A"/>
        </a:solidFill>
      </dgm:spPr>
      <dgm:t>
        <a:bodyPr/>
        <a:lstStyle/>
        <a:p>
          <a:pPr rtl="0">
            <a:spcAft>
              <a:spcPts val="0"/>
            </a:spcAft>
          </a:pPr>
          <a:r>
            <a:rPr lang="en-US" b="1" dirty="0" smtClean="0">
              <a:solidFill>
                <a:schemeClr val="bg1"/>
              </a:solidFill>
            </a:rPr>
            <a:t>Financial</a:t>
          </a:r>
        </a:p>
        <a:p>
          <a:pPr rtl="0">
            <a:spcAft>
              <a:spcPts val="0"/>
            </a:spcAft>
          </a:pPr>
          <a:r>
            <a:rPr lang="en-US" b="1" dirty="0" smtClean="0">
              <a:solidFill>
                <a:schemeClr val="bg1"/>
              </a:solidFill>
            </a:rPr>
            <a:t>Exploitation</a:t>
          </a:r>
          <a:endParaRPr lang="en-US" b="1" dirty="0">
            <a:solidFill>
              <a:schemeClr val="bg1"/>
            </a:solidFill>
          </a:endParaRPr>
        </a:p>
      </dgm:t>
    </dgm:pt>
    <dgm:pt modelId="{7BEDFF9E-A784-405B-BC28-F0F013B34A65}" type="parTrans" cxnId="{E651D46F-D93E-4644-B18B-D379A6F9B425}">
      <dgm:prSet/>
      <dgm:spPr/>
      <dgm:t>
        <a:bodyPr/>
        <a:lstStyle/>
        <a:p>
          <a:endParaRPr lang="en-US" b="1">
            <a:solidFill>
              <a:schemeClr val="bg1"/>
            </a:solidFill>
          </a:endParaRPr>
        </a:p>
      </dgm:t>
    </dgm:pt>
    <dgm:pt modelId="{7DE96C37-2531-40D8-9C03-F72A56166979}" type="sibTrans" cxnId="{E651D46F-D93E-4644-B18B-D379A6F9B425}">
      <dgm:prSet/>
      <dgm:spPr/>
      <dgm:t>
        <a:bodyPr/>
        <a:lstStyle/>
        <a:p>
          <a:endParaRPr lang="en-US" b="1">
            <a:solidFill>
              <a:schemeClr val="bg1"/>
            </a:solidFill>
          </a:endParaRPr>
        </a:p>
      </dgm:t>
    </dgm:pt>
    <dgm:pt modelId="{ADEA2BD0-0556-460F-B5DD-AEE07C1AB964}">
      <dgm:prSet/>
      <dgm:spPr/>
      <dgm:t>
        <a:bodyPr/>
        <a:lstStyle/>
        <a:p>
          <a:pPr rtl="0"/>
          <a:r>
            <a:rPr lang="en-US" b="1" dirty="0" smtClean="0">
              <a:solidFill>
                <a:schemeClr val="bg1"/>
              </a:solidFill>
            </a:rPr>
            <a:t>Guardianship</a:t>
          </a:r>
          <a:endParaRPr lang="en-US" b="1" dirty="0">
            <a:solidFill>
              <a:schemeClr val="bg1"/>
            </a:solidFill>
          </a:endParaRPr>
        </a:p>
      </dgm:t>
    </dgm:pt>
    <dgm:pt modelId="{269A8C0A-48E4-46D7-96BF-EA6FEF553672}" type="parTrans" cxnId="{88B61A08-C8C6-4CF2-833C-C52EC7C33985}">
      <dgm:prSet/>
      <dgm:spPr/>
      <dgm:t>
        <a:bodyPr/>
        <a:lstStyle/>
        <a:p>
          <a:endParaRPr lang="en-US" b="1">
            <a:solidFill>
              <a:schemeClr val="bg1"/>
            </a:solidFill>
          </a:endParaRPr>
        </a:p>
      </dgm:t>
    </dgm:pt>
    <dgm:pt modelId="{3C5706A0-7E5A-4496-AB4B-5AD7D15949A3}" type="sibTrans" cxnId="{88B61A08-C8C6-4CF2-833C-C52EC7C33985}">
      <dgm:prSet/>
      <dgm:spPr/>
      <dgm:t>
        <a:bodyPr/>
        <a:lstStyle/>
        <a:p>
          <a:endParaRPr lang="en-US" b="1">
            <a:solidFill>
              <a:schemeClr val="bg1"/>
            </a:solidFill>
          </a:endParaRPr>
        </a:p>
      </dgm:t>
    </dgm:pt>
    <dgm:pt modelId="{E67E7025-4BA7-41C1-B4C2-8B9B0EB0AF81}" type="pres">
      <dgm:prSet presAssocID="{B97B7AE5-749B-49EA-BED7-902399FBE6C4}" presName="Name0" presStyleCnt="0">
        <dgm:presLayoutVars>
          <dgm:dir/>
          <dgm:resizeHandles val="exact"/>
        </dgm:presLayoutVars>
      </dgm:prSet>
      <dgm:spPr/>
      <dgm:t>
        <a:bodyPr/>
        <a:lstStyle/>
        <a:p>
          <a:endParaRPr lang="en-US"/>
        </a:p>
      </dgm:t>
    </dgm:pt>
    <dgm:pt modelId="{0CD2ADC1-3867-4A25-AC6E-EF469F913188}" type="pres">
      <dgm:prSet presAssocID="{55ABA5E8-05F9-423B-BC77-B1D24A99C352}" presName="Name5" presStyleLbl="vennNode1" presStyleIdx="0" presStyleCnt="4">
        <dgm:presLayoutVars>
          <dgm:bulletEnabled val="1"/>
        </dgm:presLayoutVars>
      </dgm:prSet>
      <dgm:spPr/>
      <dgm:t>
        <a:bodyPr/>
        <a:lstStyle/>
        <a:p>
          <a:endParaRPr lang="en-US"/>
        </a:p>
      </dgm:t>
    </dgm:pt>
    <dgm:pt modelId="{67F3735E-9D10-4000-B202-89E31B6D20E7}" type="pres">
      <dgm:prSet presAssocID="{240CA1AF-2C7D-4428-BA54-370F28EFE8BA}" presName="space" presStyleCnt="0"/>
      <dgm:spPr/>
    </dgm:pt>
    <dgm:pt modelId="{D3F071AB-91EF-48B5-8E21-6B1B1373AFE0}" type="pres">
      <dgm:prSet presAssocID="{EF4826BA-7075-4D25-8686-A60A8A0C0964}" presName="Name5" presStyleLbl="vennNode1" presStyleIdx="1" presStyleCnt="4">
        <dgm:presLayoutVars>
          <dgm:bulletEnabled val="1"/>
        </dgm:presLayoutVars>
      </dgm:prSet>
      <dgm:spPr/>
      <dgm:t>
        <a:bodyPr/>
        <a:lstStyle/>
        <a:p>
          <a:endParaRPr lang="en-US"/>
        </a:p>
      </dgm:t>
    </dgm:pt>
    <dgm:pt modelId="{34BBE389-78F6-42C1-AD4E-9675EE780FF4}" type="pres">
      <dgm:prSet presAssocID="{FBAE234F-722F-4FD8-9A98-C15A6596242F}" presName="space" presStyleCnt="0"/>
      <dgm:spPr/>
    </dgm:pt>
    <dgm:pt modelId="{DCBCE349-EDF1-48B9-BAA8-371E6B3415FC}" type="pres">
      <dgm:prSet presAssocID="{F8E1104F-623D-4651-90F8-29A4A92988A2}" presName="Name5" presStyleLbl="vennNode1" presStyleIdx="2" presStyleCnt="4">
        <dgm:presLayoutVars>
          <dgm:bulletEnabled val="1"/>
        </dgm:presLayoutVars>
      </dgm:prSet>
      <dgm:spPr/>
      <dgm:t>
        <a:bodyPr/>
        <a:lstStyle/>
        <a:p>
          <a:endParaRPr lang="en-US"/>
        </a:p>
      </dgm:t>
    </dgm:pt>
    <dgm:pt modelId="{824B0FE7-A6FB-4AFE-874C-F1CF5B131925}" type="pres">
      <dgm:prSet presAssocID="{7DE96C37-2531-40D8-9C03-F72A56166979}" presName="space" presStyleCnt="0"/>
      <dgm:spPr/>
    </dgm:pt>
    <dgm:pt modelId="{14BB76CC-52D5-4CDB-A267-0151ED9ECFF9}" type="pres">
      <dgm:prSet presAssocID="{ADEA2BD0-0556-460F-B5DD-AEE07C1AB964}" presName="Name5" presStyleLbl="vennNode1" presStyleIdx="3" presStyleCnt="4">
        <dgm:presLayoutVars>
          <dgm:bulletEnabled val="1"/>
        </dgm:presLayoutVars>
      </dgm:prSet>
      <dgm:spPr/>
      <dgm:t>
        <a:bodyPr/>
        <a:lstStyle/>
        <a:p>
          <a:endParaRPr lang="en-US"/>
        </a:p>
      </dgm:t>
    </dgm:pt>
  </dgm:ptLst>
  <dgm:cxnLst>
    <dgm:cxn modelId="{E651D46F-D93E-4644-B18B-D379A6F9B425}" srcId="{B97B7AE5-749B-49EA-BED7-902399FBE6C4}" destId="{F8E1104F-623D-4651-90F8-29A4A92988A2}" srcOrd="2" destOrd="0" parTransId="{7BEDFF9E-A784-405B-BC28-F0F013B34A65}" sibTransId="{7DE96C37-2531-40D8-9C03-F72A56166979}"/>
    <dgm:cxn modelId="{AA305248-7FA0-44D0-B0F9-07FA7C4534A5}" srcId="{B97B7AE5-749B-49EA-BED7-902399FBE6C4}" destId="{EF4826BA-7075-4D25-8686-A60A8A0C0964}" srcOrd="1" destOrd="0" parTransId="{3C695FBF-1D45-47CA-829F-6799954B9AF4}" sibTransId="{FBAE234F-722F-4FD8-9A98-C15A6596242F}"/>
    <dgm:cxn modelId="{6C7D7270-7840-439C-BD35-2023CF640780}" type="presOf" srcId="{55ABA5E8-05F9-423B-BC77-B1D24A99C352}" destId="{0CD2ADC1-3867-4A25-AC6E-EF469F913188}" srcOrd="0" destOrd="0" presId="urn:microsoft.com/office/officeart/2005/8/layout/venn3"/>
    <dgm:cxn modelId="{455FB6F2-E936-40CF-B9D3-70B2EC048BB3}" type="presOf" srcId="{EF4826BA-7075-4D25-8686-A60A8A0C0964}" destId="{D3F071AB-91EF-48B5-8E21-6B1B1373AFE0}" srcOrd="0" destOrd="0" presId="urn:microsoft.com/office/officeart/2005/8/layout/venn3"/>
    <dgm:cxn modelId="{5C8711AB-470D-47C2-B06B-C9F8FA269CD1}" srcId="{B97B7AE5-749B-49EA-BED7-902399FBE6C4}" destId="{55ABA5E8-05F9-423B-BC77-B1D24A99C352}" srcOrd="0" destOrd="0" parTransId="{AABD24B9-7555-466F-8FDA-6C52A3D80A9A}" sibTransId="{240CA1AF-2C7D-4428-BA54-370F28EFE8BA}"/>
    <dgm:cxn modelId="{7D857C3B-A28F-4AB9-B377-C9EDB378BBE5}" type="presOf" srcId="{F8E1104F-623D-4651-90F8-29A4A92988A2}" destId="{DCBCE349-EDF1-48B9-BAA8-371E6B3415FC}" srcOrd="0" destOrd="0" presId="urn:microsoft.com/office/officeart/2005/8/layout/venn3"/>
    <dgm:cxn modelId="{88B61A08-C8C6-4CF2-833C-C52EC7C33985}" srcId="{B97B7AE5-749B-49EA-BED7-902399FBE6C4}" destId="{ADEA2BD0-0556-460F-B5DD-AEE07C1AB964}" srcOrd="3" destOrd="0" parTransId="{269A8C0A-48E4-46D7-96BF-EA6FEF553672}" sibTransId="{3C5706A0-7E5A-4496-AB4B-5AD7D15949A3}"/>
    <dgm:cxn modelId="{7759F1F6-FD1A-4DC9-9774-41E7E917D305}" type="presOf" srcId="{ADEA2BD0-0556-460F-B5DD-AEE07C1AB964}" destId="{14BB76CC-52D5-4CDB-A267-0151ED9ECFF9}" srcOrd="0" destOrd="0" presId="urn:microsoft.com/office/officeart/2005/8/layout/venn3"/>
    <dgm:cxn modelId="{D0470508-1F6B-4377-9C60-9794C62010FB}" type="presOf" srcId="{B97B7AE5-749B-49EA-BED7-902399FBE6C4}" destId="{E67E7025-4BA7-41C1-B4C2-8B9B0EB0AF81}" srcOrd="0" destOrd="0" presId="urn:microsoft.com/office/officeart/2005/8/layout/venn3"/>
    <dgm:cxn modelId="{58995CE3-CA48-4A46-949F-DC4C5BD0958E}" type="presParOf" srcId="{E67E7025-4BA7-41C1-B4C2-8B9B0EB0AF81}" destId="{0CD2ADC1-3867-4A25-AC6E-EF469F913188}" srcOrd="0" destOrd="0" presId="urn:microsoft.com/office/officeart/2005/8/layout/venn3"/>
    <dgm:cxn modelId="{CE608BA9-19D6-4ECC-AFF4-175EBA3E4F55}" type="presParOf" srcId="{E67E7025-4BA7-41C1-B4C2-8B9B0EB0AF81}" destId="{67F3735E-9D10-4000-B202-89E31B6D20E7}" srcOrd="1" destOrd="0" presId="urn:microsoft.com/office/officeart/2005/8/layout/venn3"/>
    <dgm:cxn modelId="{9C87C200-9259-4E22-B412-EC1D7F85D476}" type="presParOf" srcId="{E67E7025-4BA7-41C1-B4C2-8B9B0EB0AF81}" destId="{D3F071AB-91EF-48B5-8E21-6B1B1373AFE0}" srcOrd="2" destOrd="0" presId="urn:microsoft.com/office/officeart/2005/8/layout/venn3"/>
    <dgm:cxn modelId="{90497972-D96F-4F53-A2E1-84626C4C34AC}" type="presParOf" srcId="{E67E7025-4BA7-41C1-B4C2-8B9B0EB0AF81}" destId="{34BBE389-78F6-42C1-AD4E-9675EE780FF4}" srcOrd="3" destOrd="0" presId="urn:microsoft.com/office/officeart/2005/8/layout/venn3"/>
    <dgm:cxn modelId="{13F55F6E-C95C-44AB-9D92-2C71CEE89A37}" type="presParOf" srcId="{E67E7025-4BA7-41C1-B4C2-8B9B0EB0AF81}" destId="{DCBCE349-EDF1-48B9-BAA8-371E6B3415FC}" srcOrd="4" destOrd="0" presId="urn:microsoft.com/office/officeart/2005/8/layout/venn3"/>
    <dgm:cxn modelId="{C7875109-06DF-44DD-8938-D2D1D8CEAC29}" type="presParOf" srcId="{E67E7025-4BA7-41C1-B4C2-8B9B0EB0AF81}" destId="{824B0FE7-A6FB-4AFE-874C-F1CF5B131925}" srcOrd="5" destOrd="0" presId="urn:microsoft.com/office/officeart/2005/8/layout/venn3"/>
    <dgm:cxn modelId="{865B70C0-F3EA-42F7-9566-FB1C99C7BB48}" type="presParOf" srcId="{E67E7025-4BA7-41C1-B4C2-8B9B0EB0AF81}" destId="{14BB76CC-52D5-4CDB-A267-0151ED9ECFF9}" srcOrd="6"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7D4D86-1C46-4F02-99AC-606827A692C5}"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9291A7CA-F15A-4796-93B1-DD68792DE341}">
      <dgm:prSet custT="1"/>
      <dgm:spPr>
        <a:solidFill>
          <a:srgbClr val="263F6A"/>
        </a:solidFill>
      </dgm:spPr>
      <dgm:t>
        <a:bodyPr/>
        <a:lstStyle/>
        <a:p>
          <a:pPr algn="just" rtl="0"/>
          <a:r>
            <a:rPr lang="en-US" sz="2400" b="1" dirty="0" smtClean="0"/>
            <a:t>What issues does the scenario raise?</a:t>
          </a:r>
          <a:endParaRPr lang="en-US" sz="2400" b="1" dirty="0"/>
        </a:p>
      </dgm:t>
    </dgm:pt>
    <dgm:pt modelId="{31123DAB-D022-46B8-8915-BA70A8EBD5CE}" type="parTrans" cxnId="{38C6675F-520F-4C75-8393-DE4455532503}">
      <dgm:prSet/>
      <dgm:spPr/>
      <dgm:t>
        <a:bodyPr/>
        <a:lstStyle/>
        <a:p>
          <a:pPr algn="just"/>
          <a:endParaRPr lang="en-US" sz="2400" b="1"/>
        </a:p>
      </dgm:t>
    </dgm:pt>
    <dgm:pt modelId="{A0504088-3A73-4042-B086-142724727D9D}" type="sibTrans" cxnId="{38C6675F-520F-4C75-8393-DE4455532503}">
      <dgm:prSet/>
      <dgm:spPr/>
      <dgm:t>
        <a:bodyPr/>
        <a:lstStyle/>
        <a:p>
          <a:pPr algn="just"/>
          <a:endParaRPr lang="en-US" sz="2400" b="1"/>
        </a:p>
      </dgm:t>
    </dgm:pt>
    <dgm:pt modelId="{7DE6630B-FDF1-4519-ACEC-B432DCE15287}">
      <dgm:prSet custT="1"/>
      <dgm:spPr>
        <a:solidFill>
          <a:srgbClr val="263F6A"/>
        </a:solidFill>
      </dgm:spPr>
      <dgm:t>
        <a:bodyPr/>
        <a:lstStyle/>
        <a:p>
          <a:pPr algn="just" rtl="0"/>
          <a:r>
            <a:rPr lang="en-US" sz="2400" b="1" dirty="0" smtClean="0"/>
            <a:t>What information do you need?</a:t>
          </a:r>
          <a:endParaRPr lang="en-US" sz="2400" b="1" dirty="0"/>
        </a:p>
      </dgm:t>
    </dgm:pt>
    <dgm:pt modelId="{871FC5F6-13D0-4559-8F94-6B3E583AFC9B}" type="parTrans" cxnId="{FA934123-BC92-4F86-A28E-4024E81350B5}">
      <dgm:prSet/>
      <dgm:spPr/>
      <dgm:t>
        <a:bodyPr/>
        <a:lstStyle/>
        <a:p>
          <a:pPr algn="just"/>
          <a:endParaRPr lang="en-US" sz="2400" b="1"/>
        </a:p>
      </dgm:t>
    </dgm:pt>
    <dgm:pt modelId="{672ACC3E-D673-41EA-8775-30D92975BCB2}" type="sibTrans" cxnId="{FA934123-BC92-4F86-A28E-4024E81350B5}">
      <dgm:prSet/>
      <dgm:spPr/>
      <dgm:t>
        <a:bodyPr/>
        <a:lstStyle/>
        <a:p>
          <a:pPr algn="just"/>
          <a:endParaRPr lang="en-US" sz="2400" b="1"/>
        </a:p>
      </dgm:t>
    </dgm:pt>
    <dgm:pt modelId="{31B3F07B-4299-460B-8DCB-58D4F655DF16}">
      <dgm:prSet custT="1"/>
      <dgm:spPr>
        <a:solidFill>
          <a:srgbClr val="263F6A"/>
        </a:solidFill>
      </dgm:spPr>
      <dgm:t>
        <a:bodyPr/>
        <a:lstStyle/>
        <a:p>
          <a:pPr algn="just" rtl="0"/>
          <a:r>
            <a:rPr lang="en-US" sz="2400" b="1" dirty="0" smtClean="0"/>
            <a:t>How should you manage the case to maximize access to justice for the victim?</a:t>
          </a:r>
          <a:endParaRPr lang="en-US" sz="2400" b="1" dirty="0"/>
        </a:p>
      </dgm:t>
    </dgm:pt>
    <dgm:pt modelId="{B2CD7B55-12AE-4401-B5D9-D0C0D07586EE}" type="parTrans" cxnId="{6D8E8793-7BB0-4A18-9880-484AA355F2CC}">
      <dgm:prSet/>
      <dgm:spPr/>
      <dgm:t>
        <a:bodyPr/>
        <a:lstStyle/>
        <a:p>
          <a:pPr algn="just"/>
          <a:endParaRPr lang="en-US" sz="2400" b="1"/>
        </a:p>
      </dgm:t>
    </dgm:pt>
    <dgm:pt modelId="{E01E120D-0C4F-4845-B2B6-15FED9344B9F}" type="sibTrans" cxnId="{6D8E8793-7BB0-4A18-9880-484AA355F2CC}">
      <dgm:prSet/>
      <dgm:spPr/>
      <dgm:t>
        <a:bodyPr/>
        <a:lstStyle/>
        <a:p>
          <a:pPr algn="just"/>
          <a:endParaRPr lang="en-US" sz="2400" b="1"/>
        </a:p>
      </dgm:t>
    </dgm:pt>
    <dgm:pt modelId="{D658CD6A-D8FF-4241-B166-AE00789A5513}">
      <dgm:prSet custT="1"/>
      <dgm:spPr>
        <a:solidFill>
          <a:srgbClr val="263F6A"/>
        </a:solidFill>
      </dgm:spPr>
      <dgm:t>
        <a:bodyPr/>
        <a:lstStyle/>
        <a:p>
          <a:pPr algn="just" rtl="0"/>
          <a:r>
            <a:rPr lang="en-US" sz="2400" b="1" dirty="0" smtClean="0"/>
            <a:t>What remedies are likely to prioritize safety and well-being of the victim?</a:t>
          </a:r>
          <a:endParaRPr lang="en-US" sz="2400" b="1" dirty="0"/>
        </a:p>
      </dgm:t>
    </dgm:pt>
    <dgm:pt modelId="{F43832DD-6699-46B4-9641-FBCF86D6D47F}" type="parTrans" cxnId="{3329A998-FDDC-4222-B795-17273686CF6C}">
      <dgm:prSet/>
      <dgm:spPr/>
      <dgm:t>
        <a:bodyPr/>
        <a:lstStyle/>
        <a:p>
          <a:pPr algn="just"/>
          <a:endParaRPr lang="en-US" sz="2400" b="1"/>
        </a:p>
      </dgm:t>
    </dgm:pt>
    <dgm:pt modelId="{3C987954-8F86-4F1D-9FF1-2D4D3E375EF9}" type="sibTrans" cxnId="{3329A998-FDDC-4222-B795-17273686CF6C}">
      <dgm:prSet/>
      <dgm:spPr/>
      <dgm:t>
        <a:bodyPr/>
        <a:lstStyle/>
        <a:p>
          <a:pPr algn="just"/>
          <a:endParaRPr lang="en-US" sz="2400" b="1"/>
        </a:p>
      </dgm:t>
    </dgm:pt>
    <dgm:pt modelId="{D1A04C8F-D7AC-4022-9D95-A2F53B32F089}" type="pres">
      <dgm:prSet presAssocID="{CC7D4D86-1C46-4F02-99AC-606827A692C5}" presName="linear" presStyleCnt="0">
        <dgm:presLayoutVars>
          <dgm:dir/>
          <dgm:animLvl val="lvl"/>
          <dgm:resizeHandles val="exact"/>
        </dgm:presLayoutVars>
      </dgm:prSet>
      <dgm:spPr/>
      <dgm:t>
        <a:bodyPr/>
        <a:lstStyle/>
        <a:p>
          <a:endParaRPr lang="en-US"/>
        </a:p>
      </dgm:t>
    </dgm:pt>
    <dgm:pt modelId="{C1A239DD-1D6C-425E-8100-EE322B62E20E}" type="pres">
      <dgm:prSet presAssocID="{9291A7CA-F15A-4796-93B1-DD68792DE341}" presName="parentLin" presStyleCnt="0"/>
      <dgm:spPr/>
    </dgm:pt>
    <dgm:pt modelId="{09958755-0C73-4EF2-8A5F-1DCC82E7F8C3}" type="pres">
      <dgm:prSet presAssocID="{9291A7CA-F15A-4796-93B1-DD68792DE341}" presName="parentLeftMargin" presStyleLbl="node1" presStyleIdx="0" presStyleCnt="4"/>
      <dgm:spPr/>
      <dgm:t>
        <a:bodyPr/>
        <a:lstStyle/>
        <a:p>
          <a:endParaRPr lang="en-US"/>
        </a:p>
      </dgm:t>
    </dgm:pt>
    <dgm:pt modelId="{93368FF6-9883-4765-B0E6-41AB6C9AE2F2}" type="pres">
      <dgm:prSet presAssocID="{9291A7CA-F15A-4796-93B1-DD68792DE341}" presName="parentText" presStyleLbl="node1" presStyleIdx="0" presStyleCnt="4">
        <dgm:presLayoutVars>
          <dgm:chMax val="0"/>
          <dgm:bulletEnabled val="1"/>
        </dgm:presLayoutVars>
      </dgm:prSet>
      <dgm:spPr/>
      <dgm:t>
        <a:bodyPr/>
        <a:lstStyle/>
        <a:p>
          <a:endParaRPr lang="en-US"/>
        </a:p>
      </dgm:t>
    </dgm:pt>
    <dgm:pt modelId="{A935ED32-37BF-4788-9386-90548A24098A}" type="pres">
      <dgm:prSet presAssocID="{9291A7CA-F15A-4796-93B1-DD68792DE341}" presName="negativeSpace" presStyleCnt="0"/>
      <dgm:spPr/>
    </dgm:pt>
    <dgm:pt modelId="{B17876B9-B5D4-4E84-A38E-3B87A386A50B}" type="pres">
      <dgm:prSet presAssocID="{9291A7CA-F15A-4796-93B1-DD68792DE341}" presName="childText" presStyleLbl="conFgAcc1" presStyleIdx="0" presStyleCnt="4">
        <dgm:presLayoutVars>
          <dgm:bulletEnabled val="1"/>
        </dgm:presLayoutVars>
      </dgm:prSet>
      <dgm:spPr/>
    </dgm:pt>
    <dgm:pt modelId="{2825C81A-08F4-4D32-9698-594EAC815465}" type="pres">
      <dgm:prSet presAssocID="{A0504088-3A73-4042-B086-142724727D9D}" presName="spaceBetweenRectangles" presStyleCnt="0"/>
      <dgm:spPr/>
    </dgm:pt>
    <dgm:pt modelId="{703F63F0-365C-43FF-AF72-17FE5B3351C8}" type="pres">
      <dgm:prSet presAssocID="{7DE6630B-FDF1-4519-ACEC-B432DCE15287}" presName="parentLin" presStyleCnt="0"/>
      <dgm:spPr/>
    </dgm:pt>
    <dgm:pt modelId="{8FA37386-2CA7-41BD-8245-3D407901BE49}" type="pres">
      <dgm:prSet presAssocID="{7DE6630B-FDF1-4519-ACEC-B432DCE15287}" presName="parentLeftMargin" presStyleLbl="node1" presStyleIdx="0" presStyleCnt="4"/>
      <dgm:spPr/>
      <dgm:t>
        <a:bodyPr/>
        <a:lstStyle/>
        <a:p>
          <a:endParaRPr lang="en-US"/>
        </a:p>
      </dgm:t>
    </dgm:pt>
    <dgm:pt modelId="{F8AABA1A-D5AF-437B-BCF3-ED2FCAFE1DCF}" type="pres">
      <dgm:prSet presAssocID="{7DE6630B-FDF1-4519-ACEC-B432DCE15287}" presName="parentText" presStyleLbl="node1" presStyleIdx="1" presStyleCnt="4">
        <dgm:presLayoutVars>
          <dgm:chMax val="0"/>
          <dgm:bulletEnabled val="1"/>
        </dgm:presLayoutVars>
      </dgm:prSet>
      <dgm:spPr/>
      <dgm:t>
        <a:bodyPr/>
        <a:lstStyle/>
        <a:p>
          <a:endParaRPr lang="en-US"/>
        </a:p>
      </dgm:t>
    </dgm:pt>
    <dgm:pt modelId="{BC64A6A7-9B17-49E0-8062-98D104D2812F}" type="pres">
      <dgm:prSet presAssocID="{7DE6630B-FDF1-4519-ACEC-B432DCE15287}" presName="negativeSpace" presStyleCnt="0"/>
      <dgm:spPr/>
    </dgm:pt>
    <dgm:pt modelId="{DA8C3860-3ED2-4341-8920-6C2177097138}" type="pres">
      <dgm:prSet presAssocID="{7DE6630B-FDF1-4519-ACEC-B432DCE15287}" presName="childText" presStyleLbl="conFgAcc1" presStyleIdx="1" presStyleCnt="4">
        <dgm:presLayoutVars>
          <dgm:bulletEnabled val="1"/>
        </dgm:presLayoutVars>
      </dgm:prSet>
      <dgm:spPr/>
    </dgm:pt>
    <dgm:pt modelId="{15E75A20-E272-437F-8BE2-540F3959A8BF}" type="pres">
      <dgm:prSet presAssocID="{672ACC3E-D673-41EA-8775-30D92975BCB2}" presName="spaceBetweenRectangles" presStyleCnt="0"/>
      <dgm:spPr/>
    </dgm:pt>
    <dgm:pt modelId="{00DF4F1C-C76A-4EEC-94F4-764706DD38E3}" type="pres">
      <dgm:prSet presAssocID="{31B3F07B-4299-460B-8DCB-58D4F655DF16}" presName="parentLin" presStyleCnt="0"/>
      <dgm:spPr/>
    </dgm:pt>
    <dgm:pt modelId="{3459C442-237A-4B72-93AC-5565EC0E6A03}" type="pres">
      <dgm:prSet presAssocID="{31B3F07B-4299-460B-8DCB-58D4F655DF16}" presName="parentLeftMargin" presStyleLbl="node1" presStyleIdx="1" presStyleCnt="4"/>
      <dgm:spPr/>
      <dgm:t>
        <a:bodyPr/>
        <a:lstStyle/>
        <a:p>
          <a:endParaRPr lang="en-US"/>
        </a:p>
      </dgm:t>
    </dgm:pt>
    <dgm:pt modelId="{1AA7AB32-A822-4D9C-A3F3-AC18A5994D50}" type="pres">
      <dgm:prSet presAssocID="{31B3F07B-4299-460B-8DCB-58D4F655DF16}" presName="parentText" presStyleLbl="node1" presStyleIdx="2" presStyleCnt="4">
        <dgm:presLayoutVars>
          <dgm:chMax val="0"/>
          <dgm:bulletEnabled val="1"/>
        </dgm:presLayoutVars>
      </dgm:prSet>
      <dgm:spPr/>
      <dgm:t>
        <a:bodyPr/>
        <a:lstStyle/>
        <a:p>
          <a:endParaRPr lang="en-US"/>
        </a:p>
      </dgm:t>
    </dgm:pt>
    <dgm:pt modelId="{5790BA65-96CD-48CD-BA5D-8F749CB8039A}" type="pres">
      <dgm:prSet presAssocID="{31B3F07B-4299-460B-8DCB-58D4F655DF16}" presName="negativeSpace" presStyleCnt="0"/>
      <dgm:spPr/>
    </dgm:pt>
    <dgm:pt modelId="{2A923988-444F-4C2A-B053-251E0AB490F3}" type="pres">
      <dgm:prSet presAssocID="{31B3F07B-4299-460B-8DCB-58D4F655DF16}" presName="childText" presStyleLbl="conFgAcc1" presStyleIdx="2" presStyleCnt="4">
        <dgm:presLayoutVars>
          <dgm:bulletEnabled val="1"/>
        </dgm:presLayoutVars>
      </dgm:prSet>
      <dgm:spPr/>
    </dgm:pt>
    <dgm:pt modelId="{31786F1D-C4FB-43D6-BF01-ECF1743A5598}" type="pres">
      <dgm:prSet presAssocID="{E01E120D-0C4F-4845-B2B6-15FED9344B9F}" presName="spaceBetweenRectangles" presStyleCnt="0"/>
      <dgm:spPr/>
    </dgm:pt>
    <dgm:pt modelId="{31C0FA73-5579-4F98-ABCB-E82A68C1EB24}" type="pres">
      <dgm:prSet presAssocID="{D658CD6A-D8FF-4241-B166-AE00789A5513}" presName="parentLin" presStyleCnt="0"/>
      <dgm:spPr/>
    </dgm:pt>
    <dgm:pt modelId="{AED89153-D7F0-4200-9ECF-343F1975523D}" type="pres">
      <dgm:prSet presAssocID="{D658CD6A-D8FF-4241-B166-AE00789A5513}" presName="parentLeftMargin" presStyleLbl="node1" presStyleIdx="2" presStyleCnt="4"/>
      <dgm:spPr/>
      <dgm:t>
        <a:bodyPr/>
        <a:lstStyle/>
        <a:p>
          <a:endParaRPr lang="en-US"/>
        </a:p>
      </dgm:t>
    </dgm:pt>
    <dgm:pt modelId="{D0CAF178-F1AC-4597-A631-B08DF252D6B8}" type="pres">
      <dgm:prSet presAssocID="{D658CD6A-D8FF-4241-B166-AE00789A5513}" presName="parentText" presStyleLbl="node1" presStyleIdx="3" presStyleCnt="4">
        <dgm:presLayoutVars>
          <dgm:chMax val="0"/>
          <dgm:bulletEnabled val="1"/>
        </dgm:presLayoutVars>
      </dgm:prSet>
      <dgm:spPr/>
      <dgm:t>
        <a:bodyPr/>
        <a:lstStyle/>
        <a:p>
          <a:endParaRPr lang="en-US"/>
        </a:p>
      </dgm:t>
    </dgm:pt>
    <dgm:pt modelId="{003CA49F-AE43-42CF-8D48-8E99C58E3A94}" type="pres">
      <dgm:prSet presAssocID="{D658CD6A-D8FF-4241-B166-AE00789A5513}" presName="negativeSpace" presStyleCnt="0"/>
      <dgm:spPr/>
    </dgm:pt>
    <dgm:pt modelId="{9B51ADB7-0CDE-4D15-8760-E06BFA75D6C2}" type="pres">
      <dgm:prSet presAssocID="{D658CD6A-D8FF-4241-B166-AE00789A5513}" presName="childText" presStyleLbl="conFgAcc1" presStyleIdx="3" presStyleCnt="4">
        <dgm:presLayoutVars>
          <dgm:bulletEnabled val="1"/>
        </dgm:presLayoutVars>
      </dgm:prSet>
      <dgm:spPr/>
    </dgm:pt>
  </dgm:ptLst>
  <dgm:cxnLst>
    <dgm:cxn modelId="{00A50562-03A9-4B85-BAC8-EE673F793B93}" type="presOf" srcId="{7DE6630B-FDF1-4519-ACEC-B432DCE15287}" destId="{F8AABA1A-D5AF-437B-BCF3-ED2FCAFE1DCF}" srcOrd="1" destOrd="0" presId="urn:microsoft.com/office/officeart/2005/8/layout/list1"/>
    <dgm:cxn modelId="{54FF1370-848B-41A5-99EF-B4207F92C131}" type="presOf" srcId="{D658CD6A-D8FF-4241-B166-AE00789A5513}" destId="{AED89153-D7F0-4200-9ECF-343F1975523D}" srcOrd="0" destOrd="0" presId="urn:microsoft.com/office/officeart/2005/8/layout/list1"/>
    <dgm:cxn modelId="{99548B96-B154-4F7D-85B1-8B9DCB892E6B}" type="presOf" srcId="{CC7D4D86-1C46-4F02-99AC-606827A692C5}" destId="{D1A04C8F-D7AC-4022-9D95-A2F53B32F089}" srcOrd="0" destOrd="0" presId="urn:microsoft.com/office/officeart/2005/8/layout/list1"/>
    <dgm:cxn modelId="{38C6675F-520F-4C75-8393-DE4455532503}" srcId="{CC7D4D86-1C46-4F02-99AC-606827A692C5}" destId="{9291A7CA-F15A-4796-93B1-DD68792DE341}" srcOrd="0" destOrd="0" parTransId="{31123DAB-D022-46B8-8915-BA70A8EBD5CE}" sibTransId="{A0504088-3A73-4042-B086-142724727D9D}"/>
    <dgm:cxn modelId="{A7ED8A63-20E1-4EE8-8D50-516ED106429F}" type="presOf" srcId="{9291A7CA-F15A-4796-93B1-DD68792DE341}" destId="{09958755-0C73-4EF2-8A5F-1DCC82E7F8C3}" srcOrd="0" destOrd="0" presId="urn:microsoft.com/office/officeart/2005/8/layout/list1"/>
    <dgm:cxn modelId="{C2BB542B-8ADC-4389-8269-140210B52DBE}" type="presOf" srcId="{D658CD6A-D8FF-4241-B166-AE00789A5513}" destId="{D0CAF178-F1AC-4597-A631-B08DF252D6B8}" srcOrd="1" destOrd="0" presId="urn:microsoft.com/office/officeart/2005/8/layout/list1"/>
    <dgm:cxn modelId="{6D8E8793-7BB0-4A18-9880-484AA355F2CC}" srcId="{CC7D4D86-1C46-4F02-99AC-606827A692C5}" destId="{31B3F07B-4299-460B-8DCB-58D4F655DF16}" srcOrd="2" destOrd="0" parTransId="{B2CD7B55-12AE-4401-B5D9-D0C0D07586EE}" sibTransId="{E01E120D-0C4F-4845-B2B6-15FED9344B9F}"/>
    <dgm:cxn modelId="{3E65A265-3B2B-4A00-A8E7-E94B90A8A2A4}" type="presOf" srcId="{7DE6630B-FDF1-4519-ACEC-B432DCE15287}" destId="{8FA37386-2CA7-41BD-8245-3D407901BE49}" srcOrd="0" destOrd="0" presId="urn:microsoft.com/office/officeart/2005/8/layout/list1"/>
    <dgm:cxn modelId="{2B6FEF4E-86AF-4629-ABEA-31D585107A4F}" type="presOf" srcId="{9291A7CA-F15A-4796-93B1-DD68792DE341}" destId="{93368FF6-9883-4765-B0E6-41AB6C9AE2F2}" srcOrd="1" destOrd="0" presId="urn:microsoft.com/office/officeart/2005/8/layout/list1"/>
    <dgm:cxn modelId="{FA934123-BC92-4F86-A28E-4024E81350B5}" srcId="{CC7D4D86-1C46-4F02-99AC-606827A692C5}" destId="{7DE6630B-FDF1-4519-ACEC-B432DCE15287}" srcOrd="1" destOrd="0" parTransId="{871FC5F6-13D0-4559-8F94-6B3E583AFC9B}" sibTransId="{672ACC3E-D673-41EA-8775-30D92975BCB2}"/>
    <dgm:cxn modelId="{3329A998-FDDC-4222-B795-17273686CF6C}" srcId="{CC7D4D86-1C46-4F02-99AC-606827A692C5}" destId="{D658CD6A-D8FF-4241-B166-AE00789A5513}" srcOrd="3" destOrd="0" parTransId="{F43832DD-6699-46B4-9641-FBCF86D6D47F}" sibTransId="{3C987954-8F86-4F1D-9FF1-2D4D3E375EF9}"/>
    <dgm:cxn modelId="{9A39172F-2406-4EAE-9517-0CFBE5450956}" type="presOf" srcId="{31B3F07B-4299-460B-8DCB-58D4F655DF16}" destId="{1AA7AB32-A822-4D9C-A3F3-AC18A5994D50}" srcOrd="1" destOrd="0" presId="urn:microsoft.com/office/officeart/2005/8/layout/list1"/>
    <dgm:cxn modelId="{941D8A99-64D0-4D1D-BF9E-9E629F7F7283}" type="presOf" srcId="{31B3F07B-4299-460B-8DCB-58D4F655DF16}" destId="{3459C442-237A-4B72-93AC-5565EC0E6A03}" srcOrd="0" destOrd="0" presId="urn:microsoft.com/office/officeart/2005/8/layout/list1"/>
    <dgm:cxn modelId="{6E34D12B-4A1A-45B6-9649-0C75EFEDB0A1}" type="presParOf" srcId="{D1A04C8F-D7AC-4022-9D95-A2F53B32F089}" destId="{C1A239DD-1D6C-425E-8100-EE322B62E20E}" srcOrd="0" destOrd="0" presId="urn:microsoft.com/office/officeart/2005/8/layout/list1"/>
    <dgm:cxn modelId="{D8FF4A04-D93B-48C6-8DFF-11770F540F42}" type="presParOf" srcId="{C1A239DD-1D6C-425E-8100-EE322B62E20E}" destId="{09958755-0C73-4EF2-8A5F-1DCC82E7F8C3}" srcOrd="0" destOrd="0" presId="urn:microsoft.com/office/officeart/2005/8/layout/list1"/>
    <dgm:cxn modelId="{9E7C25E4-93C6-4C21-B3C5-EA6193196DDF}" type="presParOf" srcId="{C1A239DD-1D6C-425E-8100-EE322B62E20E}" destId="{93368FF6-9883-4765-B0E6-41AB6C9AE2F2}" srcOrd="1" destOrd="0" presId="urn:microsoft.com/office/officeart/2005/8/layout/list1"/>
    <dgm:cxn modelId="{ED22CF94-F033-4DFD-B90C-AFDB7E42A863}" type="presParOf" srcId="{D1A04C8F-D7AC-4022-9D95-A2F53B32F089}" destId="{A935ED32-37BF-4788-9386-90548A24098A}" srcOrd="1" destOrd="0" presId="urn:microsoft.com/office/officeart/2005/8/layout/list1"/>
    <dgm:cxn modelId="{54670CBA-0287-437A-848D-4B1B3E1F187F}" type="presParOf" srcId="{D1A04C8F-D7AC-4022-9D95-A2F53B32F089}" destId="{B17876B9-B5D4-4E84-A38E-3B87A386A50B}" srcOrd="2" destOrd="0" presId="urn:microsoft.com/office/officeart/2005/8/layout/list1"/>
    <dgm:cxn modelId="{CE30B1E1-31DD-4F14-BB25-ADA090C52B9E}" type="presParOf" srcId="{D1A04C8F-D7AC-4022-9D95-A2F53B32F089}" destId="{2825C81A-08F4-4D32-9698-594EAC815465}" srcOrd="3" destOrd="0" presId="urn:microsoft.com/office/officeart/2005/8/layout/list1"/>
    <dgm:cxn modelId="{A10CA78C-8199-4997-9EAA-EF3F72A20F09}" type="presParOf" srcId="{D1A04C8F-D7AC-4022-9D95-A2F53B32F089}" destId="{703F63F0-365C-43FF-AF72-17FE5B3351C8}" srcOrd="4" destOrd="0" presId="urn:microsoft.com/office/officeart/2005/8/layout/list1"/>
    <dgm:cxn modelId="{A05C1242-06A5-4C65-95F3-11CE1964729A}" type="presParOf" srcId="{703F63F0-365C-43FF-AF72-17FE5B3351C8}" destId="{8FA37386-2CA7-41BD-8245-3D407901BE49}" srcOrd="0" destOrd="0" presId="urn:microsoft.com/office/officeart/2005/8/layout/list1"/>
    <dgm:cxn modelId="{5BFAD14B-8B2E-44D4-A7DB-65D46F55B38F}" type="presParOf" srcId="{703F63F0-365C-43FF-AF72-17FE5B3351C8}" destId="{F8AABA1A-D5AF-437B-BCF3-ED2FCAFE1DCF}" srcOrd="1" destOrd="0" presId="urn:microsoft.com/office/officeart/2005/8/layout/list1"/>
    <dgm:cxn modelId="{BF8CEC72-7693-4057-94D4-4145423F14B4}" type="presParOf" srcId="{D1A04C8F-D7AC-4022-9D95-A2F53B32F089}" destId="{BC64A6A7-9B17-49E0-8062-98D104D2812F}" srcOrd="5" destOrd="0" presId="urn:microsoft.com/office/officeart/2005/8/layout/list1"/>
    <dgm:cxn modelId="{577C2D5F-27BE-4579-9558-0C1935DD3BA4}" type="presParOf" srcId="{D1A04C8F-D7AC-4022-9D95-A2F53B32F089}" destId="{DA8C3860-3ED2-4341-8920-6C2177097138}" srcOrd="6" destOrd="0" presId="urn:microsoft.com/office/officeart/2005/8/layout/list1"/>
    <dgm:cxn modelId="{F3182730-30E1-43C2-A760-E3D010F362A2}" type="presParOf" srcId="{D1A04C8F-D7AC-4022-9D95-A2F53B32F089}" destId="{15E75A20-E272-437F-8BE2-540F3959A8BF}" srcOrd="7" destOrd="0" presId="urn:microsoft.com/office/officeart/2005/8/layout/list1"/>
    <dgm:cxn modelId="{1F707CA8-C1B5-4E6C-9A08-70C05D018060}" type="presParOf" srcId="{D1A04C8F-D7AC-4022-9D95-A2F53B32F089}" destId="{00DF4F1C-C76A-4EEC-94F4-764706DD38E3}" srcOrd="8" destOrd="0" presId="urn:microsoft.com/office/officeart/2005/8/layout/list1"/>
    <dgm:cxn modelId="{C6E3E5BA-ED60-4DF6-8F10-A203D8AFC807}" type="presParOf" srcId="{00DF4F1C-C76A-4EEC-94F4-764706DD38E3}" destId="{3459C442-237A-4B72-93AC-5565EC0E6A03}" srcOrd="0" destOrd="0" presId="urn:microsoft.com/office/officeart/2005/8/layout/list1"/>
    <dgm:cxn modelId="{2D0D1229-82FF-42BE-81BF-7DED8F20EA16}" type="presParOf" srcId="{00DF4F1C-C76A-4EEC-94F4-764706DD38E3}" destId="{1AA7AB32-A822-4D9C-A3F3-AC18A5994D50}" srcOrd="1" destOrd="0" presId="urn:microsoft.com/office/officeart/2005/8/layout/list1"/>
    <dgm:cxn modelId="{2ADC28FF-407B-4B42-8990-56DB66B147F5}" type="presParOf" srcId="{D1A04C8F-D7AC-4022-9D95-A2F53B32F089}" destId="{5790BA65-96CD-48CD-BA5D-8F749CB8039A}" srcOrd="9" destOrd="0" presId="urn:microsoft.com/office/officeart/2005/8/layout/list1"/>
    <dgm:cxn modelId="{842EBCC8-DBC1-44A9-9D2D-1D4C3C177607}" type="presParOf" srcId="{D1A04C8F-D7AC-4022-9D95-A2F53B32F089}" destId="{2A923988-444F-4C2A-B053-251E0AB490F3}" srcOrd="10" destOrd="0" presId="urn:microsoft.com/office/officeart/2005/8/layout/list1"/>
    <dgm:cxn modelId="{FA470643-39F9-470C-B839-128215392870}" type="presParOf" srcId="{D1A04C8F-D7AC-4022-9D95-A2F53B32F089}" destId="{31786F1D-C4FB-43D6-BF01-ECF1743A5598}" srcOrd="11" destOrd="0" presId="urn:microsoft.com/office/officeart/2005/8/layout/list1"/>
    <dgm:cxn modelId="{A247978F-57C0-4DA3-91EC-9DEF8C2D9FB3}" type="presParOf" srcId="{D1A04C8F-D7AC-4022-9D95-A2F53B32F089}" destId="{31C0FA73-5579-4F98-ABCB-E82A68C1EB24}" srcOrd="12" destOrd="0" presId="urn:microsoft.com/office/officeart/2005/8/layout/list1"/>
    <dgm:cxn modelId="{81B2ED58-C84E-4E96-8A88-76025F03111C}" type="presParOf" srcId="{31C0FA73-5579-4F98-ABCB-E82A68C1EB24}" destId="{AED89153-D7F0-4200-9ECF-343F1975523D}" srcOrd="0" destOrd="0" presId="urn:microsoft.com/office/officeart/2005/8/layout/list1"/>
    <dgm:cxn modelId="{0B358BB8-52C0-4541-969C-FB2DD1A5532E}" type="presParOf" srcId="{31C0FA73-5579-4F98-ABCB-E82A68C1EB24}" destId="{D0CAF178-F1AC-4597-A631-B08DF252D6B8}" srcOrd="1" destOrd="0" presId="urn:microsoft.com/office/officeart/2005/8/layout/list1"/>
    <dgm:cxn modelId="{80199A65-EF9E-4E5B-9313-A9323EECA8FE}" type="presParOf" srcId="{D1A04C8F-D7AC-4022-9D95-A2F53B32F089}" destId="{003CA49F-AE43-42CF-8D48-8E99C58E3A94}" srcOrd="13" destOrd="0" presId="urn:microsoft.com/office/officeart/2005/8/layout/list1"/>
    <dgm:cxn modelId="{34456C3B-7DE6-4478-9707-57C8E0EA14A5}" type="presParOf" srcId="{D1A04C8F-D7AC-4022-9D95-A2F53B32F089}" destId="{9B51ADB7-0CDE-4D15-8760-E06BFA75D6C2}"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2B259CB-05D0-4190-996E-A4648310F419}">
      <dsp:nvSpPr>
        <dsp:cNvPr id="0" name=""/>
        <dsp:cNvSpPr/>
      </dsp:nvSpPr>
      <dsp:spPr>
        <a:xfrm rot="16200000">
          <a:off x="-1680762" y="2671544"/>
          <a:ext cx="4041648" cy="607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13924" bIns="0" numCol="1" spcCol="1270" anchor="t" anchorCtr="0">
          <a:noAutofit/>
        </a:bodyPr>
        <a:lstStyle/>
        <a:p>
          <a:pPr lvl="0" algn="r" defTabSz="1511300">
            <a:lnSpc>
              <a:spcPct val="90000"/>
            </a:lnSpc>
            <a:spcBef>
              <a:spcPct val="0"/>
            </a:spcBef>
            <a:spcAft>
              <a:spcPct val="35000"/>
            </a:spcAft>
          </a:pPr>
          <a:r>
            <a:rPr lang="en-US" sz="3400" kern="1200" dirty="0" smtClean="0">
              <a:effectLst>
                <a:outerShdw blurRad="38100" dist="38100" dir="2700000" algn="tl">
                  <a:srgbClr val="000000">
                    <a:alpha val="43137"/>
                  </a:srgbClr>
                </a:outerShdw>
              </a:effectLst>
            </a:rPr>
            <a:t>Judicial Leadership</a:t>
          </a:r>
          <a:endParaRPr lang="en-US" sz="3400" kern="1200" dirty="0">
            <a:effectLst>
              <a:outerShdw blurRad="38100" dist="38100" dir="2700000" algn="tl">
                <a:srgbClr val="000000">
                  <a:alpha val="43137"/>
                </a:srgbClr>
              </a:outerShdw>
            </a:effectLst>
          </a:endParaRPr>
        </a:p>
      </dsp:txBody>
      <dsp:txXfrm rot="16200000">
        <a:off x="-1680762" y="2671544"/>
        <a:ext cx="4041648" cy="607697"/>
      </dsp:txXfrm>
    </dsp:sp>
    <dsp:sp modelId="{1C2FE371-D2D0-4057-ABB7-AC22A8FE924E}">
      <dsp:nvSpPr>
        <dsp:cNvPr id="0" name=""/>
        <dsp:cNvSpPr/>
      </dsp:nvSpPr>
      <dsp:spPr>
        <a:xfrm>
          <a:off x="631419" y="954568"/>
          <a:ext cx="2902546" cy="40416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513924" rIns="227584"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smtClean="0"/>
            <a:t>ABA Code of Judicial Conduct</a:t>
          </a:r>
          <a:endParaRPr lang="en-US" sz="3200" kern="1200" dirty="0"/>
        </a:p>
        <a:p>
          <a:pPr marL="285750" lvl="1" indent="-285750" algn="l" defTabSz="1422400">
            <a:lnSpc>
              <a:spcPct val="90000"/>
            </a:lnSpc>
            <a:spcBef>
              <a:spcPct val="0"/>
            </a:spcBef>
            <a:spcAft>
              <a:spcPct val="15000"/>
            </a:spcAft>
            <a:buChar char="••"/>
          </a:pPr>
          <a:r>
            <a:rPr lang="en-US" sz="3200" kern="1200" dirty="0" smtClean="0"/>
            <a:t>State Code of Conduct</a:t>
          </a:r>
          <a:endParaRPr lang="en-US" sz="3200" kern="1200" dirty="0"/>
        </a:p>
      </dsp:txBody>
      <dsp:txXfrm>
        <a:off x="631419" y="954568"/>
        <a:ext cx="2902546" cy="4041648"/>
      </dsp:txXfrm>
    </dsp:sp>
    <dsp:sp modelId="{917099FB-FDFE-494B-83F7-DE74F7AAB2B2}">
      <dsp:nvSpPr>
        <dsp:cNvPr id="0" name=""/>
        <dsp:cNvSpPr/>
      </dsp:nvSpPr>
      <dsp:spPr>
        <a:xfrm>
          <a:off x="48703" y="185383"/>
          <a:ext cx="1165433" cy="1165433"/>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B07DD5-1639-4B9C-AB71-D547E35D8DBB}">
      <dsp:nvSpPr>
        <dsp:cNvPr id="0" name=""/>
        <dsp:cNvSpPr/>
      </dsp:nvSpPr>
      <dsp:spPr>
        <a:xfrm rot="16200000">
          <a:off x="2597658" y="2627449"/>
          <a:ext cx="4041648" cy="695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13924" bIns="0" numCol="1" spcCol="1270" anchor="t" anchorCtr="0">
          <a:noAutofit/>
        </a:bodyPr>
        <a:lstStyle/>
        <a:p>
          <a:pPr lvl="0" algn="r" defTabSz="1333500">
            <a:lnSpc>
              <a:spcPct val="90000"/>
            </a:lnSpc>
            <a:spcBef>
              <a:spcPct val="0"/>
            </a:spcBef>
            <a:spcAft>
              <a:spcPct val="35000"/>
            </a:spcAft>
          </a:pPr>
          <a:r>
            <a:rPr lang="en-US" sz="3000" kern="1200" dirty="0" smtClean="0">
              <a:effectLst>
                <a:outerShdw blurRad="38100" dist="38100" dir="2700000" algn="tl">
                  <a:srgbClr val="000000">
                    <a:alpha val="43137"/>
                  </a:srgbClr>
                </a:outerShdw>
              </a:effectLst>
            </a:rPr>
            <a:t>Community Resources</a:t>
          </a:r>
          <a:endParaRPr lang="en-US" sz="3000" kern="1200" dirty="0">
            <a:effectLst>
              <a:outerShdw blurRad="38100" dist="38100" dir="2700000" algn="tl">
                <a:srgbClr val="000000">
                  <a:alpha val="43137"/>
                </a:srgbClr>
              </a:outerShdw>
            </a:effectLst>
          </a:endParaRPr>
        </a:p>
      </dsp:txBody>
      <dsp:txXfrm rot="16200000">
        <a:off x="2597658" y="2627449"/>
        <a:ext cx="4041648" cy="695886"/>
      </dsp:txXfrm>
    </dsp:sp>
    <dsp:sp modelId="{0E048BCA-7B05-4E39-93DD-76A6CAAB83DB}">
      <dsp:nvSpPr>
        <dsp:cNvPr id="0" name=""/>
        <dsp:cNvSpPr/>
      </dsp:nvSpPr>
      <dsp:spPr>
        <a:xfrm>
          <a:off x="4909840" y="954568"/>
          <a:ext cx="2902546" cy="40416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513924" rIns="227584"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smtClean="0"/>
            <a:t>Task Forces</a:t>
          </a:r>
          <a:endParaRPr lang="en-US" sz="3200" kern="1200" dirty="0"/>
        </a:p>
        <a:p>
          <a:pPr marL="285750" lvl="1" indent="-285750" algn="l" defTabSz="1422400">
            <a:lnSpc>
              <a:spcPct val="90000"/>
            </a:lnSpc>
            <a:spcBef>
              <a:spcPct val="0"/>
            </a:spcBef>
            <a:spcAft>
              <a:spcPct val="15000"/>
            </a:spcAft>
            <a:buChar char="••"/>
          </a:pPr>
          <a:r>
            <a:rPr lang="en-US" sz="3200" kern="1200" dirty="0" smtClean="0"/>
            <a:t>Multi-Agency Responses</a:t>
          </a:r>
          <a:endParaRPr lang="en-US" sz="3200" kern="1200" dirty="0"/>
        </a:p>
      </dsp:txBody>
      <dsp:txXfrm>
        <a:off x="4909840" y="954568"/>
        <a:ext cx="2902546" cy="4041648"/>
      </dsp:txXfrm>
    </dsp:sp>
    <dsp:sp modelId="{65B8BB96-FFA0-49D9-80AB-961D09078BB6}">
      <dsp:nvSpPr>
        <dsp:cNvPr id="0" name=""/>
        <dsp:cNvSpPr/>
      </dsp:nvSpPr>
      <dsp:spPr>
        <a:xfrm>
          <a:off x="4327123" y="185383"/>
          <a:ext cx="1165433" cy="1165433"/>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FB313C-5D0A-4376-9534-384A7964FF51}">
      <dsp:nvSpPr>
        <dsp:cNvPr id="0" name=""/>
        <dsp:cNvSpPr/>
      </dsp:nvSpPr>
      <dsp:spPr>
        <a:xfrm>
          <a:off x="0" y="466260"/>
          <a:ext cx="8610600" cy="7308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6F27780-CC9B-4D73-841F-8C860E1435D9}">
      <dsp:nvSpPr>
        <dsp:cNvPr id="0" name=""/>
        <dsp:cNvSpPr/>
      </dsp:nvSpPr>
      <dsp:spPr>
        <a:xfrm>
          <a:off x="430530" y="38220"/>
          <a:ext cx="6027420" cy="85608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822" tIns="0" rIns="227822" bIns="0" numCol="1" spcCol="1270" anchor="ctr" anchorCtr="0">
          <a:noAutofit/>
        </a:bodyPr>
        <a:lstStyle/>
        <a:p>
          <a:pPr lvl="0" algn="l" defTabSz="1600200" rtl="0">
            <a:lnSpc>
              <a:spcPct val="90000"/>
            </a:lnSpc>
            <a:spcBef>
              <a:spcPct val="0"/>
            </a:spcBef>
            <a:spcAft>
              <a:spcPct val="35000"/>
            </a:spcAft>
          </a:pPr>
          <a:r>
            <a:rPr lang="en-US" sz="3600" b="1" kern="1200" dirty="0" smtClean="0"/>
            <a:t>What are the red flags?</a:t>
          </a:r>
          <a:endParaRPr lang="en-US" sz="3600" b="1" kern="1200" dirty="0"/>
        </a:p>
      </dsp:txBody>
      <dsp:txXfrm>
        <a:off x="430530" y="38220"/>
        <a:ext cx="6027420" cy="856080"/>
      </dsp:txXfrm>
    </dsp:sp>
    <dsp:sp modelId="{79757F5A-C146-42A6-94B9-03BC8F55869D}">
      <dsp:nvSpPr>
        <dsp:cNvPr id="0" name=""/>
        <dsp:cNvSpPr/>
      </dsp:nvSpPr>
      <dsp:spPr>
        <a:xfrm>
          <a:off x="0" y="1781700"/>
          <a:ext cx="8610600" cy="7308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F12FBE-9E49-4799-9A28-BBB1BA2A7B7D}">
      <dsp:nvSpPr>
        <dsp:cNvPr id="0" name=""/>
        <dsp:cNvSpPr/>
      </dsp:nvSpPr>
      <dsp:spPr>
        <a:xfrm>
          <a:off x="430530" y="1353660"/>
          <a:ext cx="6027420" cy="85608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822" tIns="0" rIns="227822" bIns="0" numCol="1" spcCol="1270" anchor="ctr" anchorCtr="0">
          <a:noAutofit/>
        </a:bodyPr>
        <a:lstStyle/>
        <a:p>
          <a:pPr lvl="0" algn="l" defTabSz="1600200" rtl="0">
            <a:lnSpc>
              <a:spcPct val="90000"/>
            </a:lnSpc>
            <a:spcBef>
              <a:spcPct val="0"/>
            </a:spcBef>
            <a:spcAft>
              <a:spcPct val="35000"/>
            </a:spcAft>
          </a:pPr>
          <a:r>
            <a:rPr lang="en-US" sz="3600" b="1" kern="1200" dirty="0" smtClean="0"/>
            <a:t>What issues are raised?</a:t>
          </a:r>
          <a:endParaRPr lang="en-US" sz="3600" b="1" kern="1200" dirty="0"/>
        </a:p>
      </dsp:txBody>
      <dsp:txXfrm>
        <a:off x="430530" y="1353660"/>
        <a:ext cx="6027420" cy="856080"/>
      </dsp:txXfrm>
    </dsp:sp>
    <dsp:sp modelId="{DF9ADB28-B587-4FDC-B417-697E27374654}">
      <dsp:nvSpPr>
        <dsp:cNvPr id="0" name=""/>
        <dsp:cNvSpPr/>
      </dsp:nvSpPr>
      <dsp:spPr>
        <a:xfrm>
          <a:off x="0" y="3097140"/>
          <a:ext cx="8610600" cy="7308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5AAE308-086A-4E64-BB06-AA200278D22C}">
      <dsp:nvSpPr>
        <dsp:cNvPr id="0" name=""/>
        <dsp:cNvSpPr/>
      </dsp:nvSpPr>
      <dsp:spPr>
        <a:xfrm>
          <a:off x="430530" y="2669100"/>
          <a:ext cx="6027420" cy="85608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822" tIns="0" rIns="227822" bIns="0" numCol="1" spcCol="1270" anchor="ctr" anchorCtr="0">
          <a:noAutofit/>
        </a:bodyPr>
        <a:lstStyle/>
        <a:p>
          <a:pPr lvl="0" algn="l" defTabSz="1600200" rtl="0">
            <a:lnSpc>
              <a:spcPct val="90000"/>
            </a:lnSpc>
            <a:spcBef>
              <a:spcPct val="0"/>
            </a:spcBef>
            <a:spcAft>
              <a:spcPct val="35000"/>
            </a:spcAft>
          </a:pPr>
          <a:r>
            <a:rPr lang="en-US" sz="3600" b="1" kern="1200" dirty="0" smtClean="0"/>
            <a:t>What information do I need?</a:t>
          </a:r>
          <a:endParaRPr lang="en-US" sz="3600" b="1" kern="1200" dirty="0"/>
        </a:p>
      </dsp:txBody>
      <dsp:txXfrm>
        <a:off x="430530" y="2669100"/>
        <a:ext cx="6027420" cy="856080"/>
      </dsp:txXfrm>
    </dsp:sp>
    <dsp:sp modelId="{0E94C73B-BF1B-4306-B2A5-64DBE3BEA998}">
      <dsp:nvSpPr>
        <dsp:cNvPr id="0" name=""/>
        <dsp:cNvSpPr/>
      </dsp:nvSpPr>
      <dsp:spPr>
        <a:xfrm>
          <a:off x="0" y="4412580"/>
          <a:ext cx="8610600" cy="7308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89820D6-CD34-4147-9C3E-42D4C4F0EFE6}">
      <dsp:nvSpPr>
        <dsp:cNvPr id="0" name=""/>
        <dsp:cNvSpPr/>
      </dsp:nvSpPr>
      <dsp:spPr>
        <a:xfrm>
          <a:off x="430530" y="3984540"/>
          <a:ext cx="6027420" cy="85608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822" tIns="0" rIns="227822" bIns="0" numCol="1" spcCol="1270" anchor="ctr" anchorCtr="0">
          <a:noAutofit/>
        </a:bodyPr>
        <a:lstStyle/>
        <a:p>
          <a:pPr lvl="0" algn="l" defTabSz="1600200" rtl="0">
            <a:lnSpc>
              <a:spcPct val="90000"/>
            </a:lnSpc>
            <a:spcBef>
              <a:spcPct val="0"/>
            </a:spcBef>
            <a:spcAft>
              <a:spcPct val="35000"/>
            </a:spcAft>
          </a:pPr>
          <a:r>
            <a:rPr lang="en-US" sz="3600" b="1" kern="1200" dirty="0" smtClean="0"/>
            <a:t>What should I do now?</a:t>
          </a:r>
          <a:endParaRPr lang="en-US" sz="3600" b="1" kern="1200" dirty="0"/>
        </a:p>
      </dsp:txBody>
      <dsp:txXfrm>
        <a:off x="430530" y="3984540"/>
        <a:ext cx="6027420" cy="85608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400ABC9-13D7-4B85-B6FA-B9D71A786368}">
      <dsp:nvSpPr>
        <dsp:cNvPr id="0" name=""/>
        <dsp:cNvSpPr/>
      </dsp:nvSpPr>
      <dsp:spPr>
        <a:xfrm>
          <a:off x="0" y="0"/>
          <a:ext cx="8534400" cy="1214437"/>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ts val="600"/>
            </a:spcAft>
          </a:pPr>
          <a:r>
            <a:rPr lang="en-US" sz="2400" kern="1200" dirty="0" smtClean="0"/>
            <a:t>Know your state’s mandatory reporting requirements</a:t>
          </a:r>
          <a:endParaRPr lang="en-US" sz="2400" kern="1200" dirty="0"/>
        </a:p>
      </dsp:txBody>
      <dsp:txXfrm>
        <a:off x="1828323" y="0"/>
        <a:ext cx="6706076" cy="1214437"/>
      </dsp:txXfrm>
    </dsp:sp>
    <dsp:sp modelId="{F8D462C6-97C9-436B-8966-6A9E5D940E5F}">
      <dsp:nvSpPr>
        <dsp:cNvPr id="0" name=""/>
        <dsp:cNvSpPr/>
      </dsp:nvSpPr>
      <dsp:spPr>
        <a:xfrm>
          <a:off x="157168" y="79312"/>
          <a:ext cx="1107765" cy="1055812"/>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765A872-9F78-4257-B82F-C5423218B954}">
      <dsp:nvSpPr>
        <dsp:cNvPr id="0" name=""/>
        <dsp:cNvSpPr/>
      </dsp:nvSpPr>
      <dsp:spPr>
        <a:xfrm>
          <a:off x="0" y="1335881"/>
          <a:ext cx="8534400" cy="1214437"/>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Develop APS and law enforcement points of contact for the court</a:t>
          </a:r>
          <a:endParaRPr lang="en-US" sz="2400" kern="1200" dirty="0"/>
        </a:p>
      </dsp:txBody>
      <dsp:txXfrm>
        <a:off x="1828323" y="1335881"/>
        <a:ext cx="6706076" cy="1214437"/>
      </dsp:txXfrm>
    </dsp:sp>
    <dsp:sp modelId="{F5AD0F3B-7D89-450F-99D5-018F9613180B}">
      <dsp:nvSpPr>
        <dsp:cNvPr id="0" name=""/>
        <dsp:cNvSpPr/>
      </dsp:nvSpPr>
      <dsp:spPr>
        <a:xfrm>
          <a:off x="157168" y="1427585"/>
          <a:ext cx="1107765" cy="1031028"/>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F5F2959-4D12-47BC-8398-7278407436D7}">
      <dsp:nvSpPr>
        <dsp:cNvPr id="0" name=""/>
        <dsp:cNvSpPr/>
      </dsp:nvSpPr>
      <dsp:spPr>
        <a:xfrm>
          <a:off x="0" y="2671762"/>
          <a:ext cx="8534400" cy="1214437"/>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Assign court staff to collaborate on the creation of a reporting and investigation protocol between the courts, local justice agencies &amp; APS</a:t>
          </a:r>
          <a:endParaRPr lang="en-US" sz="2400" kern="1200" dirty="0"/>
        </a:p>
      </dsp:txBody>
      <dsp:txXfrm>
        <a:off x="1828323" y="2671762"/>
        <a:ext cx="6706076" cy="1214437"/>
      </dsp:txXfrm>
    </dsp:sp>
    <dsp:sp modelId="{D7477AE2-22EC-4C2A-886C-07222135DC9C}">
      <dsp:nvSpPr>
        <dsp:cNvPr id="0" name=""/>
        <dsp:cNvSpPr/>
      </dsp:nvSpPr>
      <dsp:spPr>
        <a:xfrm>
          <a:off x="157168" y="2775859"/>
          <a:ext cx="1107765" cy="1006244"/>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E09B5B-3303-4ED4-B8D6-8F676FEFCA21}">
      <dsp:nvSpPr>
        <dsp:cNvPr id="0" name=""/>
        <dsp:cNvSpPr/>
      </dsp:nvSpPr>
      <dsp:spPr>
        <a:xfrm>
          <a:off x="1791" y="0"/>
          <a:ext cx="2787848" cy="5410200"/>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rtl="0">
            <a:lnSpc>
              <a:spcPct val="90000"/>
            </a:lnSpc>
            <a:spcBef>
              <a:spcPct val="0"/>
            </a:spcBef>
            <a:spcAft>
              <a:spcPct val="35000"/>
            </a:spcAft>
          </a:pPr>
          <a:r>
            <a:rPr lang="en-US" sz="3000" b="1" kern="1200" dirty="0" smtClean="0"/>
            <a:t>Tailored restraining or “no contact” orders</a:t>
          </a:r>
          <a:endParaRPr lang="en-US" sz="3000" kern="1200" dirty="0"/>
        </a:p>
      </dsp:txBody>
      <dsp:txXfrm>
        <a:off x="1791" y="2164080"/>
        <a:ext cx="2787848" cy="2164080"/>
      </dsp:txXfrm>
    </dsp:sp>
    <dsp:sp modelId="{7FCE4BB0-1D04-4E45-BA32-F125AE4EB0FC}">
      <dsp:nvSpPr>
        <dsp:cNvPr id="0" name=""/>
        <dsp:cNvSpPr/>
      </dsp:nvSpPr>
      <dsp:spPr>
        <a:xfrm>
          <a:off x="494917" y="324611"/>
          <a:ext cx="1801596" cy="1801596"/>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ED6EFD4-7A33-4E45-9070-E9AC7BDDAE92}">
      <dsp:nvSpPr>
        <dsp:cNvPr id="0" name=""/>
        <dsp:cNvSpPr/>
      </dsp:nvSpPr>
      <dsp:spPr>
        <a:xfrm>
          <a:off x="2873275" y="0"/>
          <a:ext cx="2787848" cy="5410200"/>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rtl="0">
            <a:lnSpc>
              <a:spcPct val="90000"/>
            </a:lnSpc>
            <a:spcBef>
              <a:spcPct val="0"/>
            </a:spcBef>
            <a:spcAft>
              <a:spcPct val="35000"/>
            </a:spcAft>
          </a:pPr>
          <a:r>
            <a:rPr lang="en-US" sz="3000" b="1" kern="1200" dirty="0" smtClean="0">
              <a:latin typeface="+mn-lt"/>
              <a:cs typeface="Arial" pitchFamily="34" charset="0"/>
            </a:rPr>
            <a:t>Review hearings</a:t>
          </a:r>
          <a:endParaRPr lang="en-US" sz="3000" b="1" kern="1200" dirty="0">
            <a:latin typeface="+mn-lt"/>
          </a:endParaRPr>
        </a:p>
      </dsp:txBody>
      <dsp:txXfrm>
        <a:off x="2873275" y="2164080"/>
        <a:ext cx="2787848" cy="2164080"/>
      </dsp:txXfrm>
    </dsp:sp>
    <dsp:sp modelId="{B530FCB6-2409-431D-8DCA-08ADE602A936}">
      <dsp:nvSpPr>
        <dsp:cNvPr id="0" name=""/>
        <dsp:cNvSpPr/>
      </dsp:nvSpPr>
      <dsp:spPr>
        <a:xfrm>
          <a:off x="3366401" y="324611"/>
          <a:ext cx="1801596" cy="1801596"/>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00E0FE3-A110-4E3D-8899-9578A3321544}">
      <dsp:nvSpPr>
        <dsp:cNvPr id="0" name=""/>
        <dsp:cNvSpPr/>
      </dsp:nvSpPr>
      <dsp:spPr>
        <a:xfrm>
          <a:off x="5744759" y="0"/>
          <a:ext cx="2787848" cy="5410200"/>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rtl="0">
            <a:lnSpc>
              <a:spcPct val="90000"/>
            </a:lnSpc>
            <a:spcBef>
              <a:spcPct val="0"/>
            </a:spcBef>
            <a:spcAft>
              <a:spcPct val="35000"/>
            </a:spcAft>
          </a:pPr>
          <a:r>
            <a:rPr lang="en-US" sz="3000" b="1" kern="1200" dirty="0" smtClean="0">
              <a:latin typeface="+mn-lt"/>
              <a:cs typeface="Arial" pitchFamily="34" charset="0"/>
            </a:rPr>
            <a:t>Appointment of guardian ad litem</a:t>
          </a:r>
          <a:endParaRPr lang="en-US" sz="3000" b="1" kern="1200" dirty="0">
            <a:latin typeface="+mn-lt"/>
          </a:endParaRPr>
        </a:p>
      </dsp:txBody>
      <dsp:txXfrm>
        <a:off x="5744759" y="2164080"/>
        <a:ext cx="2787848" cy="2164080"/>
      </dsp:txXfrm>
    </dsp:sp>
    <dsp:sp modelId="{619A151F-C4A4-4E0F-9F4C-C656F5AC3FA5}">
      <dsp:nvSpPr>
        <dsp:cNvPr id="0" name=""/>
        <dsp:cNvSpPr/>
      </dsp:nvSpPr>
      <dsp:spPr>
        <a:xfrm>
          <a:off x="6237885" y="324611"/>
          <a:ext cx="1801596" cy="1801596"/>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EE541DB-4A2D-4CE5-B203-96DD9DF3872E}">
      <dsp:nvSpPr>
        <dsp:cNvPr id="0" name=""/>
        <dsp:cNvSpPr/>
      </dsp:nvSpPr>
      <dsp:spPr>
        <a:xfrm>
          <a:off x="341375" y="4328160"/>
          <a:ext cx="7851648" cy="811530"/>
        </a:xfrm>
        <a:prstGeom prst="leftRightArrow">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8DC359-192F-468B-BAC9-1A41FF4F1442}">
      <dsp:nvSpPr>
        <dsp:cNvPr id="0" name=""/>
        <dsp:cNvSpPr/>
      </dsp:nvSpPr>
      <dsp:spPr>
        <a:xfrm>
          <a:off x="1791" y="0"/>
          <a:ext cx="2787848" cy="5410200"/>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b="1" kern="1200" dirty="0" smtClean="0"/>
            <a:t>Encourage the use of victim/witness advocates</a:t>
          </a:r>
          <a:endParaRPr lang="en-US" sz="2800" kern="1200" dirty="0"/>
        </a:p>
      </dsp:txBody>
      <dsp:txXfrm>
        <a:off x="1791" y="2164080"/>
        <a:ext cx="2787848" cy="2164080"/>
      </dsp:txXfrm>
    </dsp:sp>
    <dsp:sp modelId="{51EFAAF8-FE27-4E67-8005-FD4A704110D7}">
      <dsp:nvSpPr>
        <dsp:cNvPr id="0" name=""/>
        <dsp:cNvSpPr/>
      </dsp:nvSpPr>
      <dsp:spPr>
        <a:xfrm>
          <a:off x="494917" y="324611"/>
          <a:ext cx="1801596" cy="1801596"/>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2056D3E-9F21-4549-940B-00D8BDB00112}">
      <dsp:nvSpPr>
        <dsp:cNvPr id="0" name=""/>
        <dsp:cNvSpPr/>
      </dsp:nvSpPr>
      <dsp:spPr>
        <a:xfrm>
          <a:off x="2873275" y="0"/>
          <a:ext cx="2787848" cy="5410200"/>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b="1" kern="1200" dirty="0" smtClean="0"/>
            <a:t>Provide opportunity for impact statement</a:t>
          </a:r>
          <a:endParaRPr lang="en-US" sz="2800" kern="1200" dirty="0"/>
        </a:p>
      </dsp:txBody>
      <dsp:txXfrm>
        <a:off x="2873275" y="2164080"/>
        <a:ext cx="2787848" cy="2164080"/>
      </dsp:txXfrm>
    </dsp:sp>
    <dsp:sp modelId="{5868C428-CA4A-4F61-B5DF-3FF8942BA098}">
      <dsp:nvSpPr>
        <dsp:cNvPr id="0" name=""/>
        <dsp:cNvSpPr/>
      </dsp:nvSpPr>
      <dsp:spPr>
        <a:xfrm>
          <a:off x="3366401" y="324611"/>
          <a:ext cx="1801596" cy="1801596"/>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A4E46DA-D6A9-4836-B285-9A723A6C72F7}">
      <dsp:nvSpPr>
        <dsp:cNvPr id="0" name=""/>
        <dsp:cNvSpPr/>
      </dsp:nvSpPr>
      <dsp:spPr>
        <a:xfrm>
          <a:off x="5744759" y="0"/>
          <a:ext cx="2787848" cy="5410200"/>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b="1" kern="1200" dirty="0" smtClean="0">
              <a:latin typeface="+mn-lt"/>
              <a:cs typeface="Arial" pitchFamily="34" charset="0"/>
            </a:rPr>
            <a:t>Be creative in sentencing &amp; use of alternative sanctions</a:t>
          </a:r>
          <a:endParaRPr lang="en-US" sz="2800" kern="1200" dirty="0">
            <a:latin typeface="+mn-lt"/>
          </a:endParaRPr>
        </a:p>
      </dsp:txBody>
      <dsp:txXfrm>
        <a:off x="5744759" y="2164080"/>
        <a:ext cx="2787848" cy="2164080"/>
      </dsp:txXfrm>
    </dsp:sp>
    <dsp:sp modelId="{20639F5E-EBE3-454C-B74A-9E285F37C643}">
      <dsp:nvSpPr>
        <dsp:cNvPr id="0" name=""/>
        <dsp:cNvSpPr/>
      </dsp:nvSpPr>
      <dsp:spPr>
        <a:xfrm>
          <a:off x="6237885" y="324611"/>
          <a:ext cx="1801596" cy="1801596"/>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5BDE392-5471-41EB-B8B2-6095503E65EC}">
      <dsp:nvSpPr>
        <dsp:cNvPr id="0" name=""/>
        <dsp:cNvSpPr/>
      </dsp:nvSpPr>
      <dsp:spPr>
        <a:xfrm>
          <a:off x="341375" y="4328160"/>
          <a:ext cx="7851648" cy="811530"/>
        </a:xfrm>
        <a:prstGeom prst="leftRightArrow">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D4BAA7-0EA9-4278-B2A9-6ABAAA35D6B4}">
      <dsp:nvSpPr>
        <dsp:cNvPr id="0" name=""/>
        <dsp:cNvSpPr/>
      </dsp:nvSpPr>
      <dsp:spPr>
        <a:xfrm rot="16200000">
          <a:off x="-1563095" y="1564295"/>
          <a:ext cx="6248400" cy="3119809"/>
        </a:xfrm>
        <a:prstGeom prst="flowChartManualOperation">
          <a:avLst/>
        </a:prstGeom>
        <a:solidFill>
          <a:srgbClr val="263F6A"/>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0" tIns="0" rIns="254000" bIns="0" numCol="1" spcCol="1270" anchor="ctr" anchorCtr="0">
          <a:noAutofit/>
        </a:bodyPr>
        <a:lstStyle/>
        <a:p>
          <a:pPr lvl="0" algn="ctr" defTabSz="1778000">
            <a:lnSpc>
              <a:spcPct val="90000"/>
            </a:lnSpc>
            <a:spcBef>
              <a:spcPct val="0"/>
            </a:spcBef>
            <a:spcAft>
              <a:spcPct val="35000"/>
            </a:spcAft>
          </a:pPr>
          <a:r>
            <a:rPr lang="en-US" sz="4000" b="1" kern="1200" dirty="0" smtClean="0">
              <a:solidFill>
                <a:schemeClr val="bg1"/>
              </a:solidFill>
            </a:rPr>
            <a:t>Ensure accessibility</a:t>
          </a:r>
          <a:endParaRPr lang="en-US" sz="4000" b="1" kern="1200" dirty="0">
            <a:solidFill>
              <a:schemeClr val="bg1"/>
            </a:solidFill>
          </a:endParaRPr>
        </a:p>
      </dsp:txBody>
      <dsp:txXfrm rot="16200000">
        <a:off x="-1563095" y="1564295"/>
        <a:ext cx="6248400" cy="3119809"/>
      </dsp:txXfrm>
    </dsp:sp>
    <dsp:sp modelId="{CCF77899-A551-4B8F-9A37-1527CF66E558}">
      <dsp:nvSpPr>
        <dsp:cNvPr id="0" name=""/>
        <dsp:cNvSpPr/>
      </dsp:nvSpPr>
      <dsp:spPr>
        <a:xfrm rot="16200000">
          <a:off x="1790700" y="1564295"/>
          <a:ext cx="6248400" cy="3119809"/>
        </a:xfrm>
        <a:prstGeom prst="flowChartManualOperation">
          <a:avLst/>
        </a:prstGeom>
        <a:solidFill>
          <a:srgbClr val="263F6A"/>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0" tIns="0" rIns="254000" bIns="0" numCol="1" spcCol="1270" anchor="ctr" anchorCtr="0">
          <a:noAutofit/>
        </a:bodyPr>
        <a:lstStyle/>
        <a:p>
          <a:pPr lvl="0" algn="ctr" defTabSz="1778000">
            <a:lnSpc>
              <a:spcPct val="90000"/>
            </a:lnSpc>
            <a:spcBef>
              <a:spcPct val="0"/>
            </a:spcBef>
            <a:spcAft>
              <a:spcPct val="35000"/>
            </a:spcAft>
          </a:pPr>
          <a:r>
            <a:rPr lang="en-US" sz="4000" b="1" kern="1200" dirty="0" smtClean="0">
              <a:solidFill>
                <a:schemeClr val="bg1"/>
              </a:solidFill>
            </a:rPr>
            <a:t>Expedite cases</a:t>
          </a:r>
          <a:endParaRPr lang="en-US" sz="4000" b="1" kern="1200" dirty="0">
            <a:solidFill>
              <a:schemeClr val="bg1"/>
            </a:solidFill>
          </a:endParaRPr>
        </a:p>
      </dsp:txBody>
      <dsp:txXfrm rot="16200000">
        <a:off x="1790700" y="1564295"/>
        <a:ext cx="6248400" cy="3119809"/>
      </dsp:txXfrm>
    </dsp:sp>
    <dsp:sp modelId="{79DE6A0B-C149-450B-BBBE-90B251008388}">
      <dsp:nvSpPr>
        <dsp:cNvPr id="0" name=""/>
        <dsp:cNvSpPr/>
      </dsp:nvSpPr>
      <dsp:spPr>
        <a:xfrm rot="16200000">
          <a:off x="5144495" y="1564295"/>
          <a:ext cx="6248400" cy="3119809"/>
        </a:xfrm>
        <a:prstGeom prst="flowChartManualOperation">
          <a:avLst/>
        </a:prstGeom>
        <a:solidFill>
          <a:srgbClr val="263F6A"/>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0" tIns="0" rIns="254000" bIns="0" numCol="1" spcCol="1270" anchor="ctr" anchorCtr="0">
          <a:noAutofit/>
        </a:bodyPr>
        <a:lstStyle/>
        <a:p>
          <a:pPr lvl="0" algn="ctr" defTabSz="1778000">
            <a:lnSpc>
              <a:spcPct val="90000"/>
            </a:lnSpc>
            <a:spcBef>
              <a:spcPct val="0"/>
            </a:spcBef>
            <a:spcAft>
              <a:spcPct val="35000"/>
            </a:spcAft>
          </a:pPr>
          <a:r>
            <a:rPr lang="en-US" sz="4000" b="1" kern="1200" dirty="0" smtClean="0">
              <a:solidFill>
                <a:schemeClr val="bg1"/>
              </a:solidFill>
            </a:rPr>
            <a:t>Consolidate cases</a:t>
          </a:r>
          <a:endParaRPr lang="en-US" sz="4000" b="1" kern="1200" dirty="0">
            <a:solidFill>
              <a:schemeClr val="bg1"/>
            </a:solidFill>
          </a:endParaRPr>
        </a:p>
      </dsp:txBody>
      <dsp:txXfrm rot="16200000">
        <a:off x="5144495" y="1564295"/>
        <a:ext cx="6248400" cy="3119809"/>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5DA29F-80FF-4BF6-97BD-CFEBD77495BF}">
      <dsp:nvSpPr>
        <dsp:cNvPr id="0" name=""/>
        <dsp:cNvSpPr/>
      </dsp:nvSpPr>
      <dsp:spPr>
        <a:xfrm rot="16200000">
          <a:off x="-1563095" y="1564295"/>
          <a:ext cx="6248400" cy="3119809"/>
        </a:xfrm>
        <a:prstGeom prst="flowChartManualOperation">
          <a:avLst/>
        </a:prstGeom>
        <a:solidFill>
          <a:srgbClr val="263F6A"/>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0" tIns="0" rIns="254000" bIns="0" numCol="1" spcCol="1270" anchor="ctr" anchorCtr="0">
          <a:noAutofit/>
        </a:bodyPr>
        <a:lstStyle/>
        <a:p>
          <a:pPr lvl="0" algn="ctr" defTabSz="1778000">
            <a:lnSpc>
              <a:spcPct val="90000"/>
            </a:lnSpc>
            <a:spcBef>
              <a:spcPct val="0"/>
            </a:spcBef>
            <a:spcAft>
              <a:spcPct val="35000"/>
            </a:spcAft>
          </a:pPr>
          <a:r>
            <a:rPr lang="en-US" sz="4000" b="1" kern="1200" dirty="0" smtClean="0">
              <a:solidFill>
                <a:schemeClr val="bg1"/>
              </a:solidFill>
            </a:rPr>
            <a:t>Calendar cases</a:t>
          </a:r>
          <a:endParaRPr lang="en-US" sz="4000" b="1" kern="1200" dirty="0">
            <a:solidFill>
              <a:schemeClr val="bg1"/>
            </a:solidFill>
          </a:endParaRPr>
        </a:p>
      </dsp:txBody>
      <dsp:txXfrm rot="16200000">
        <a:off x="-1563095" y="1564295"/>
        <a:ext cx="6248400" cy="3119809"/>
      </dsp:txXfrm>
    </dsp:sp>
    <dsp:sp modelId="{79DE6A0B-C149-450B-BBBE-90B251008388}">
      <dsp:nvSpPr>
        <dsp:cNvPr id="0" name=""/>
        <dsp:cNvSpPr/>
      </dsp:nvSpPr>
      <dsp:spPr>
        <a:xfrm rot="16200000">
          <a:off x="1790700" y="1564295"/>
          <a:ext cx="6248400" cy="3119809"/>
        </a:xfrm>
        <a:prstGeom prst="flowChartManualOperation">
          <a:avLst/>
        </a:prstGeom>
        <a:solidFill>
          <a:srgbClr val="263F6A"/>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0" tIns="0" rIns="254000" bIns="0" numCol="1" spcCol="1270" anchor="ctr" anchorCtr="0">
          <a:noAutofit/>
        </a:bodyPr>
        <a:lstStyle/>
        <a:p>
          <a:pPr lvl="0" algn="ctr" defTabSz="1778000">
            <a:lnSpc>
              <a:spcPct val="90000"/>
            </a:lnSpc>
            <a:spcBef>
              <a:spcPct val="0"/>
            </a:spcBef>
            <a:spcAft>
              <a:spcPct val="35000"/>
            </a:spcAft>
          </a:pPr>
          <a:r>
            <a:rPr lang="en-US" sz="4000" b="1" kern="1200" dirty="0" smtClean="0">
              <a:solidFill>
                <a:schemeClr val="bg1"/>
              </a:solidFill>
            </a:rPr>
            <a:t>M</a:t>
          </a:r>
          <a:r>
            <a:rPr lang="en-US" sz="3900" b="1" kern="1200" dirty="0" smtClean="0">
              <a:solidFill>
                <a:schemeClr val="bg1"/>
              </a:solidFill>
            </a:rPr>
            <a:t>emorialize</a:t>
          </a:r>
          <a:r>
            <a:rPr lang="en-US" sz="4000" b="1" kern="1200" dirty="0" smtClean="0">
              <a:solidFill>
                <a:schemeClr val="bg1"/>
              </a:solidFill>
            </a:rPr>
            <a:t> testimony</a:t>
          </a:r>
          <a:endParaRPr lang="en-US" sz="4000" b="1" kern="1200" dirty="0">
            <a:solidFill>
              <a:schemeClr val="bg1"/>
            </a:solidFill>
          </a:endParaRPr>
        </a:p>
      </dsp:txBody>
      <dsp:txXfrm rot="16200000">
        <a:off x="1790700" y="1564295"/>
        <a:ext cx="6248400" cy="3119809"/>
      </dsp:txXfrm>
    </dsp:sp>
    <dsp:sp modelId="{CE8C24BC-7B59-4F16-A3E5-A36E655D7029}">
      <dsp:nvSpPr>
        <dsp:cNvPr id="0" name=""/>
        <dsp:cNvSpPr/>
      </dsp:nvSpPr>
      <dsp:spPr>
        <a:xfrm rot="16200000">
          <a:off x="5145695" y="1564295"/>
          <a:ext cx="6248400" cy="3119809"/>
        </a:xfrm>
        <a:prstGeom prst="flowChartManualOperation">
          <a:avLst/>
        </a:prstGeom>
        <a:solidFill>
          <a:srgbClr val="263F6A"/>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0" tIns="0" rIns="254000" bIns="0" numCol="1" spcCol="1270" anchor="ctr" anchorCtr="0">
          <a:noAutofit/>
        </a:bodyPr>
        <a:lstStyle/>
        <a:p>
          <a:pPr lvl="0" algn="ctr" defTabSz="1778000">
            <a:lnSpc>
              <a:spcPct val="90000"/>
            </a:lnSpc>
            <a:spcBef>
              <a:spcPct val="0"/>
            </a:spcBef>
            <a:spcAft>
              <a:spcPct val="35000"/>
            </a:spcAft>
          </a:pPr>
          <a:r>
            <a:rPr lang="en-US" sz="4000" b="1" kern="1200" dirty="0" smtClean="0">
              <a:solidFill>
                <a:schemeClr val="bg1"/>
              </a:solidFill>
            </a:rPr>
            <a:t>Create elder protection court or docket</a:t>
          </a:r>
          <a:endParaRPr lang="en-US" sz="4000" b="1" kern="1200" dirty="0">
            <a:solidFill>
              <a:schemeClr val="bg1"/>
            </a:solidFill>
          </a:endParaRPr>
        </a:p>
      </dsp:txBody>
      <dsp:txXfrm rot="16200000">
        <a:off x="5145695" y="1564295"/>
        <a:ext cx="6248400" cy="3119809"/>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D2ADC1-3867-4A25-AC6E-EF469F913188}">
      <dsp:nvSpPr>
        <dsp:cNvPr id="0" name=""/>
        <dsp:cNvSpPr/>
      </dsp:nvSpPr>
      <dsp:spPr>
        <a:xfrm>
          <a:off x="2477" y="1614375"/>
          <a:ext cx="2486248" cy="2486248"/>
        </a:xfrm>
        <a:prstGeom prst="ellipse">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36827" tIns="26670" rIns="136827" bIns="26670" numCol="1" spcCol="1270" anchor="ctr" anchorCtr="0">
          <a:noAutofit/>
        </a:bodyPr>
        <a:lstStyle/>
        <a:p>
          <a:pPr lvl="0" algn="ctr" defTabSz="933450" rtl="0">
            <a:lnSpc>
              <a:spcPct val="90000"/>
            </a:lnSpc>
            <a:spcBef>
              <a:spcPct val="0"/>
            </a:spcBef>
            <a:spcAft>
              <a:spcPct val="35000"/>
            </a:spcAft>
          </a:pPr>
          <a:r>
            <a:rPr lang="en-US" sz="2100" b="1" kern="1200" dirty="0" smtClean="0">
              <a:solidFill>
                <a:schemeClr val="bg1"/>
              </a:solidFill>
            </a:rPr>
            <a:t>Family Violence</a:t>
          </a:r>
          <a:endParaRPr lang="en-US" sz="2100" b="1" kern="1200" dirty="0">
            <a:solidFill>
              <a:schemeClr val="bg1"/>
            </a:solidFill>
          </a:endParaRPr>
        </a:p>
      </dsp:txBody>
      <dsp:txXfrm>
        <a:off x="2477" y="1614375"/>
        <a:ext cx="2486248" cy="2486248"/>
      </dsp:txXfrm>
    </dsp:sp>
    <dsp:sp modelId="{D3F071AB-91EF-48B5-8E21-6B1B1373AFE0}">
      <dsp:nvSpPr>
        <dsp:cNvPr id="0" name=""/>
        <dsp:cNvSpPr/>
      </dsp:nvSpPr>
      <dsp:spPr>
        <a:xfrm>
          <a:off x="1991476" y="1614375"/>
          <a:ext cx="2486248" cy="2486248"/>
        </a:xfrm>
        <a:prstGeom prst="ellipse">
          <a:avLst/>
        </a:prstGeom>
        <a:gradFill rotWithShape="0">
          <a:gsLst>
            <a:gs pos="0">
              <a:schemeClr val="dk2">
                <a:alpha val="50000"/>
                <a:hueOff val="0"/>
                <a:satOff val="0"/>
                <a:lumOff val="0"/>
                <a:alphaOff val="0"/>
                <a:shade val="51000"/>
                <a:satMod val="130000"/>
              </a:schemeClr>
            </a:gs>
            <a:gs pos="80000">
              <a:schemeClr val="dk2">
                <a:alpha val="50000"/>
                <a:hueOff val="0"/>
                <a:satOff val="0"/>
                <a:lumOff val="0"/>
                <a:alphaOff val="0"/>
                <a:shade val="93000"/>
                <a:satMod val="130000"/>
              </a:schemeClr>
            </a:gs>
            <a:gs pos="100000">
              <a:schemeClr val="dk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36827" tIns="26670" rIns="136827" bIns="26670" numCol="1" spcCol="1270" anchor="ctr" anchorCtr="0">
          <a:noAutofit/>
        </a:bodyPr>
        <a:lstStyle/>
        <a:p>
          <a:pPr lvl="0" algn="ctr" defTabSz="933450" rtl="0">
            <a:lnSpc>
              <a:spcPct val="90000"/>
            </a:lnSpc>
            <a:spcBef>
              <a:spcPct val="0"/>
            </a:spcBef>
            <a:spcAft>
              <a:spcPct val="35000"/>
            </a:spcAft>
          </a:pPr>
          <a:r>
            <a:rPr lang="en-US" sz="2100" b="1" kern="1200" dirty="0" smtClean="0">
              <a:solidFill>
                <a:schemeClr val="bg1"/>
              </a:solidFill>
            </a:rPr>
            <a:t>Neglect</a:t>
          </a:r>
          <a:endParaRPr lang="en-US" sz="2100" b="1" kern="1200" dirty="0">
            <a:solidFill>
              <a:schemeClr val="bg1"/>
            </a:solidFill>
          </a:endParaRPr>
        </a:p>
      </dsp:txBody>
      <dsp:txXfrm>
        <a:off x="1991476" y="1614375"/>
        <a:ext cx="2486248" cy="2486248"/>
      </dsp:txXfrm>
    </dsp:sp>
    <dsp:sp modelId="{DCBCE349-EDF1-48B9-BAA8-371E6B3415FC}">
      <dsp:nvSpPr>
        <dsp:cNvPr id="0" name=""/>
        <dsp:cNvSpPr/>
      </dsp:nvSpPr>
      <dsp:spPr>
        <a:xfrm>
          <a:off x="3980475" y="1614375"/>
          <a:ext cx="2486248" cy="2486248"/>
        </a:xfrm>
        <a:prstGeom prst="ellipse">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36827" tIns="26670" rIns="136827" bIns="26670" numCol="1" spcCol="1270" anchor="ctr" anchorCtr="0">
          <a:noAutofit/>
        </a:bodyPr>
        <a:lstStyle/>
        <a:p>
          <a:pPr lvl="0" algn="ctr" defTabSz="933450" rtl="0">
            <a:lnSpc>
              <a:spcPct val="90000"/>
            </a:lnSpc>
            <a:spcBef>
              <a:spcPct val="0"/>
            </a:spcBef>
            <a:spcAft>
              <a:spcPts val="0"/>
            </a:spcAft>
          </a:pPr>
          <a:r>
            <a:rPr lang="en-US" sz="2100" b="1" kern="1200" dirty="0" smtClean="0">
              <a:solidFill>
                <a:schemeClr val="bg1"/>
              </a:solidFill>
            </a:rPr>
            <a:t>Financial</a:t>
          </a:r>
        </a:p>
        <a:p>
          <a:pPr lvl="0" algn="ctr" defTabSz="933450" rtl="0">
            <a:lnSpc>
              <a:spcPct val="90000"/>
            </a:lnSpc>
            <a:spcBef>
              <a:spcPct val="0"/>
            </a:spcBef>
            <a:spcAft>
              <a:spcPts val="0"/>
            </a:spcAft>
          </a:pPr>
          <a:r>
            <a:rPr lang="en-US" sz="2100" b="1" kern="1200" dirty="0" smtClean="0">
              <a:solidFill>
                <a:schemeClr val="bg1"/>
              </a:solidFill>
            </a:rPr>
            <a:t>Exploitation</a:t>
          </a:r>
          <a:endParaRPr lang="en-US" sz="2100" b="1" kern="1200" dirty="0">
            <a:solidFill>
              <a:schemeClr val="bg1"/>
            </a:solidFill>
          </a:endParaRPr>
        </a:p>
      </dsp:txBody>
      <dsp:txXfrm>
        <a:off x="3980475" y="1614375"/>
        <a:ext cx="2486248" cy="2486248"/>
      </dsp:txXfrm>
    </dsp:sp>
    <dsp:sp modelId="{14BB76CC-52D5-4CDB-A267-0151ED9ECFF9}">
      <dsp:nvSpPr>
        <dsp:cNvPr id="0" name=""/>
        <dsp:cNvSpPr/>
      </dsp:nvSpPr>
      <dsp:spPr>
        <a:xfrm>
          <a:off x="5969473" y="1614375"/>
          <a:ext cx="2486248" cy="2486248"/>
        </a:xfrm>
        <a:prstGeom prst="ellipse">
          <a:avLst/>
        </a:prstGeom>
        <a:gradFill rotWithShape="0">
          <a:gsLst>
            <a:gs pos="0">
              <a:schemeClr val="dk2">
                <a:alpha val="50000"/>
                <a:hueOff val="0"/>
                <a:satOff val="0"/>
                <a:lumOff val="0"/>
                <a:alphaOff val="0"/>
                <a:shade val="51000"/>
                <a:satMod val="130000"/>
              </a:schemeClr>
            </a:gs>
            <a:gs pos="80000">
              <a:schemeClr val="dk2">
                <a:alpha val="50000"/>
                <a:hueOff val="0"/>
                <a:satOff val="0"/>
                <a:lumOff val="0"/>
                <a:alphaOff val="0"/>
                <a:shade val="93000"/>
                <a:satMod val="130000"/>
              </a:schemeClr>
            </a:gs>
            <a:gs pos="100000">
              <a:schemeClr val="dk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36827" tIns="26670" rIns="136827" bIns="26670" numCol="1" spcCol="1270" anchor="ctr" anchorCtr="0">
          <a:noAutofit/>
        </a:bodyPr>
        <a:lstStyle/>
        <a:p>
          <a:pPr lvl="0" algn="ctr" defTabSz="933450" rtl="0">
            <a:lnSpc>
              <a:spcPct val="90000"/>
            </a:lnSpc>
            <a:spcBef>
              <a:spcPct val="0"/>
            </a:spcBef>
            <a:spcAft>
              <a:spcPct val="35000"/>
            </a:spcAft>
          </a:pPr>
          <a:r>
            <a:rPr lang="en-US" sz="2100" b="1" kern="1200" dirty="0" smtClean="0">
              <a:solidFill>
                <a:schemeClr val="bg1"/>
              </a:solidFill>
            </a:rPr>
            <a:t>Guardianship</a:t>
          </a:r>
          <a:endParaRPr lang="en-US" sz="2100" b="1" kern="1200" dirty="0">
            <a:solidFill>
              <a:schemeClr val="bg1"/>
            </a:solidFill>
          </a:endParaRPr>
        </a:p>
      </dsp:txBody>
      <dsp:txXfrm>
        <a:off x="5969473" y="1614375"/>
        <a:ext cx="2486248" cy="2486248"/>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7876B9-B5D4-4E84-A38E-3B87A386A50B}">
      <dsp:nvSpPr>
        <dsp:cNvPr id="0" name=""/>
        <dsp:cNvSpPr/>
      </dsp:nvSpPr>
      <dsp:spPr>
        <a:xfrm>
          <a:off x="0" y="469199"/>
          <a:ext cx="8610600"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3368FF6-9883-4765-B0E6-41AB6C9AE2F2}">
      <dsp:nvSpPr>
        <dsp:cNvPr id="0" name=""/>
        <dsp:cNvSpPr/>
      </dsp:nvSpPr>
      <dsp:spPr>
        <a:xfrm>
          <a:off x="430530" y="26399"/>
          <a:ext cx="6027420" cy="88560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7822" tIns="0" rIns="227822" bIns="0" numCol="1" spcCol="1270" anchor="ctr" anchorCtr="0">
          <a:noAutofit/>
        </a:bodyPr>
        <a:lstStyle/>
        <a:p>
          <a:pPr lvl="0" algn="just" defTabSz="1066800" rtl="0">
            <a:lnSpc>
              <a:spcPct val="90000"/>
            </a:lnSpc>
            <a:spcBef>
              <a:spcPct val="0"/>
            </a:spcBef>
            <a:spcAft>
              <a:spcPct val="35000"/>
            </a:spcAft>
          </a:pPr>
          <a:r>
            <a:rPr lang="en-US" sz="2400" b="1" kern="1200" dirty="0" smtClean="0"/>
            <a:t>What issues does the scenario raise?</a:t>
          </a:r>
          <a:endParaRPr lang="en-US" sz="2400" b="1" kern="1200" dirty="0"/>
        </a:p>
      </dsp:txBody>
      <dsp:txXfrm>
        <a:off x="430530" y="26399"/>
        <a:ext cx="6027420" cy="885600"/>
      </dsp:txXfrm>
    </dsp:sp>
    <dsp:sp modelId="{DA8C3860-3ED2-4341-8920-6C2177097138}">
      <dsp:nvSpPr>
        <dsp:cNvPr id="0" name=""/>
        <dsp:cNvSpPr/>
      </dsp:nvSpPr>
      <dsp:spPr>
        <a:xfrm>
          <a:off x="0" y="1829999"/>
          <a:ext cx="8610600"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8AABA1A-D5AF-437B-BCF3-ED2FCAFE1DCF}">
      <dsp:nvSpPr>
        <dsp:cNvPr id="0" name=""/>
        <dsp:cNvSpPr/>
      </dsp:nvSpPr>
      <dsp:spPr>
        <a:xfrm>
          <a:off x="430530" y="1387199"/>
          <a:ext cx="6027420" cy="88560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7822" tIns="0" rIns="227822" bIns="0" numCol="1" spcCol="1270" anchor="ctr" anchorCtr="0">
          <a:noAutofit/>
        </a:bodyPr>
        <a:lstStyle/>
        <a:p>
          <a:pPr lvl="0" algn="just" defTabSz="1066800" rtl="0">
            <a:lnSpc>
              <a:spcPct val="90000"/>
            </a:lnSpc>
            <a:spcBef>
              <a:spcPct val="0"/>
            </a:spcBef>
            <a:spcAft>
              <a:spcPct val="35000"/>
            </a:spcAft>
          </a:pPr>
          <a:r>
            <a:rPr lang="en-US" sz="2400" b="1" kern="1200" dirty="0" smtClean="0"/>
            <a:t>What information do you need?</a:t>
          </a:r>
          <a:endParaRPr lang="en-US" sz="2400" b="1" kern="1200" dirty="0"/>
        </a:p>
      </dsp:txBody>
      <dsp:txXfrm>
        <a:off x="430530" y="1387199"/>
        <a:ext cx="6027420" cy="885600"/>
      </dsp:txXfrm>
    </dsp:sp>
    <dsp:sp modelId="{2A923988-444F-4C2A-B053-251E0AB490F3}">
      <dsp:nvSpPr>
        <dsp:cNvPr id="0" name=""/>
        <dsp:cNvSpPr/>
      </dsp:nvSpPr>
      <dsp:spPr>
        <a:xfrm>
          <a:off x="0" y="3190799"/>
          <a:ext cx="8610600"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AA7AB32-A822-4D9C-A3F3-AC18A5994D50}">
      <dsp:nvSpPr>
        <dsp:cNvPr id="0" name=""/>
        <dsp:cNvSpPr/>
      </dsp:nvSpPr>
      <dsp:spPr>
        <a:xfrm>
          <a:off x="430530" y="2747999"/>
          <a:ext cx="6027420" cy="88560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7822" tIns="0" rIns="227822" bIns="0" numCol="1" spcCol="1270" anchor="ctr" anchorCtr="0">
          <a:noAutofit/>
        </a:bodyPr>
        <a:lstStyle/>
        <a:p>
          <a:pPr lvl="0" algn="just" defTabSz="1066800" rtl="0">
            <a:lnSpc>
              <a:spcPct val="90000"/>
            </a:lnSpc>
            <a:spcBef>
              <a:spcPct val="0"/>
            </a:spcBef>
            <a:spcAft>
              <a:spcPct val="35000"/>
            </a:spcAft>
          </a:pPr>
          <a:r>
            <a:rPr lang="en-US" sz="2400" b="1" kern="1200" dirty="0" smtClean="0"/>
            <a:t>How should you manage the case to maximize access to justice for the victim?</a:t>
          </a:r>
          <a:endParaRPr lang="en-US" sz="2400" b="1" kern="1200" dirty="0"/>
        </a:p>
      </dsp:txBody>
      <dsp:txXfrm>
        <a:off x="430530" y="2747999"/>
        <a:ext cx="6027420" cy="885600"/>
      </dsp:txXfrm>
    </dsp:sp>
    <dsp:sp modelId="{9B51ADB7-0CDE-4D15-8760-E06BFA75D6C2}">
      <dsp:nvSpPr>
        <dsp:cNvPr id="0" name=""/>
        <dsp:cNvSpPr/>
      </dsp:nvSpPr>
      <dsp:spPr>
        <a:xfrm>
          <a:off x="0" y="4551600"/>
          <a:ext cx="8610600"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0CAF178-F1AC-4597-A631-B08DF252D6B8}">
      <dsp:nvSpPr>
        <dsp:cNvPr id="0" name=""/>
        <dsp:cNvSpPr/>
      </dsp:nvSpPr>
      <dsp:spPr>
        <a:xfrm>
          <a:off x="430530" y="4108800"/>
          <a:ext cx="6027420" cy="88560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7822" tIns="0" rIns="227822" bIns="0" numCol="1" spcCol="1270" anchor="ctr" anchorCtr="0">
          <a:noAutofit/>
        </a:bodyPr>
        <a:lstStyle/>
        <a:p>
          <a:pPr lvl="0" algn="just" defTabSz="1066800" rtl="0">
            <a:lnSpc>
              <a:spcPct val="90000"/>
            </a:lnSpc>
            <a:spcBef>
              <a:spcPct val="0"/>
            </a:spcBef>
            <a:spcAft>
              <a:spcPct val="35000"/>
            </a:spcAft>
          </a:pPr>
          <a:r>
            <a:rPr lang="en-US" sz="2400" b="1" kern="1200" dirty="0" smtClean="0"/>
            <a:t>What remedies are likely to prioritize safety and well-being of the victim?</a:t>
          </a:r>
          <a:endParaRPr lang="en-US" sz="2400" b="1" kern="1200" dirty="0"/>
        </a:p>
      </dsp:txBody>
      <dsp:txXfrm>
        <a:off x="430530" y="4108800"/>
        <a:ext cx="6027420" cy="885600"/>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60" tIns="46581" rIns="93160" bIns="46581"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3160" tIns="46581" rIns="93160" bIns="46581" rtlCol="0"/>
          <a:lstStyle>
            <a:lvl1pPr algn="r">
              <a:defRPr sz="1200"/>
            </a:lvl1pPr>
          </a:lstStyle>
          <a:p>
            <a:fld id="{166C839F-78DB-4FCB-BEAF-EE5BF196B460}" type="datetimeFigureOut">
              <a:rPr lang="en-US" smtClean="0"/>
              <a:pPr/>
              <a:t>7/14/2011</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3160" tIns="46581" rIns="93160" bIns="4658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60" tIns="46581" rIns="93160" bIns="46581" rtlCol="0" anchor="b"/>
          <a:lstStyle>
            <a:lvl1pPr algn="r">
              <a:defRPr sz="1200"/>
            </a:lvl1pPr>
          </a:lstStyle>
          <a:p>
            <a:fld id="{54195B7C-75EA-4282-A336-51BE163F3F8B}"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4929" tIns="47465" rIns="94929" bIns="47465" rtlCol="0"/>
          <a:lstStyle>
            <a:lvl1pPr algn="l">
              <a:defRPr sz="1200"/>
            </a:lvl1pPr>
          </a:lstStyle>
          <a:p>
            <a:pPr>
              <a:defRPr/>
            </a:pPr>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4929" tIns="47465" rIns="94929" bIns="47465" rtlCol="0"/>
          <a:lstStyle>
            <a:lvl1pPr algn="r">
              <a:defRPr sz="1200"/>
            </a:lvl1pPr>
          </a:lstStyle>
          <a:p>
            <a:pPr>
              <a:defRPr/>
            </a:pPr>
            <a:fld id="{C6BE9505-F6D4-4377-8695-3E7C43508C3E}" type="datetimeFigureOut">
              <a:rPr lang="en-US"/>
              <a:pPr>
                <a:defRPr/>
              </a:pPr>
              <a:t>7/14/2011</a:t>
            </a:fld>
            <a:endParaRPr lang="en-US" dirty="0"/>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4929" tIns="47465" rIns="94929" bIns="47465" rtlCol="0" anchor="ctr"/>
          <a:lstStyle/>
          <a:p>
            <a:pPr lvl="0"/>
            <a:endParaRPr lang="en-US" noProof="0" dirty="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4929" tIns="47465" rIns="94929" bIns="4746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4929" tIns="47465" rIns="94929" bIns="47465"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4929" tIns="47465" rIns="94929" bIns="47465" rtlCol="0" anchor="b"/>
          <a:lstStyle>
            <a:lvl1pPr algn="r">
              <a:defRPr sz="1200"/>
            </a:lvl1pPr>
          </a:lstStyle>
          <a:p>
            <a:pPr>
              <a:defRPr/>
            </a:pPr>
            <a:fld id="{8025714B-BD71-4A47-9BA4-5B511D14EC5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ldersandcourts.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1" dirty="0" smtClean="0"/>
              <a:t>Note to Instructor</a:t>
            </a:r>
            <a:r>
              <a:rPr lang="en-US" dirty="0" smtClean="0"/>
              <a:t>:  Some slides are animated and require you to </a:t>
            </a:r>
            <a:r>
              <a:rPr lang="en-US" u="sng" dirty="0" smtClean="0">
                <a:effectLst>
                  <a:outerShdw blurRad="38100" dist="38100" dir="2700000" algn="tl">
                    <a:srgbClr val="000000">
                      <a:alpha val="43137"/>
                    </a:srgbClr>
                  </a:outerShdw>
                </a:effectLst>
              </a:rPr>
              <a:t>CLICK </a:t>
            </a:r>
            <a:r>
              <a:rPr lang="en-US" dirty="0" smtClean="0"/>
              <a:t>to advance to the next discussion point.  Animated slides are noted as such and include </a:t>
            </a:r>
            <a:r>
              <a:rPr lang="en-US" u="sng" dirty="0" smtClean="0">
                <a:effectLst>
                  <a:outerShdw blurRad="38100" dist="38100" dir="2700000" algn="tl">
                    <a:srgbClr val="000000">
                      <a:alpha val="43137"/>
                    </a:srgbClr>
                  </a:outerShdw>
                </a:effectLst>
              </a:rPr>
              <a:t>CLICK </a:t>
            </a:r>
            <a:r>
              <a:rPr lang="en-US" dirty="0" smtClean="0"/>
              <a:t>instructions.</a:t>
            </a:r>
          </a:p>
          <a:p>
            <a:pPr eaLnBrk="1" hangingPunct="1">
              <a:spcBef>
                <a:spcPct val="0"/>
              </a:spcBef>
            </a:pPr>
            <a:endParaRPr lang="en-US" dirty="0" smtClean="0"/>
          </a:p>
          <a:p>
            <a:pPr eaLnBrk="1" hangingPunct="1">
              <a:spcBef>
                <a:spcPct val="0"/>
              </a:spcBef>
            </a:pPr>
            <a:r>
              <a:rPr lang="en-US" dirty="0" smtClean="0"/>
              <a:t>The Notes included in this presentation are an abbreviated version of those found in the Instructor’s Manual.  See the manual for more detailed information.</a:t>
            </a:r>
          </a:p>
          <a:p>
            <a:pPr eaLnBrk="1" hangingPunct="1">
              <a:spcBef>
                <a:spcPct val="0"/>
              </a:spcBef>
            </a:pPr>
            <a:endParaRPr lang="en-US" dirty="0" smtClean="0"/>
          </a:p>
          <a:p>
            <a:pPr eaLnBrk="1" hangingPunct="1">
              <a:spcBef>
                <a:spcPct val="0"/>
              </a:spcBef>
            </a:pPr>
            <a:r>
              <a:rPr lang="en-US" dirty="0" smtClean="0"/>
              <a:t>Recommended Presentation Time: 60 minutes</a:t>
            </a:r>
          </a:p>
          <a:p>
            <a:pPr eaLnBrk="1" hangingPunct="1">
              <a:spcBef>
                <a:spcPct val="0"/>
              </a:spcBef>
            </a:pPr>
            <a:endParaRPr lang="en-US" dirty="0" smtClean="0"/>
          </a:p>
          <a:p>
            <a:pPr eaLnBrk="1" hangingPunct="1">
              <a:spcBef>
                <a:spcPct val="0"/>
              </a:spcBef>
            </a:pPr>
            <a:r>
              <a:rPr lang="en-US" u="sng" dirty="0" smtClean="0"/>
              <a:t>Handouts for Module 3</a:t>
            </a:r>
            <a:r>
              <a:rPr lang="en-US" dirty="0" smtClean="0"/>
              <a:t>:</a:t>
            </a:r>
          </a:p>
          <a:p>
            <a:pPr eaLnBrk="1" hangingPunct="1">
              <a:spcBef>
                <a:spcPct val="0"/>
              </a:spcBef>
            </a:pPr>
            <a:r>
              <a:rPr lang="en-US" dirty="0" smtClean="0"/>
              <a:t>NCSC Elder Abuse </a:t>
            </a:r>
            <a:r>
              <a:rPr lang="en-US" dirty="0" err="1" smtClean="0"/>
              <a:t>Benchcard</a:t>
            </a:r>
            <a:endParaRPr lang="en-US" dirty="0" smtClean="0"/>
          </a:p>
          <a:p>
            <a:pPr eaLnBrk="1" hangingPunct="1">
              <a:spcBef>
                <a:spcPct val="0"/>
              </a:spcBef>
            </a:pPr>
            <a:r>
              <a:rPr lang="en-US" dirty="0" smtClean="0"/>
              <a:t>Adaptation of </a:t>
            </a:r>
            <a:r>
              <a:rPr lang="en-US" dirty="0" err="1" smtClean="0"/>
              <a:t>Benchcard</a:t>
            </a:r>
            <a:r>
              <a:rPr lang="en-US" dirty="0" smtClean="0"/>
              <a:t> by Florida’s 13</a:t>
            </a:r>
            <a:r>
              <a:rPr lang="en-US" baseline="30000" dirty="0" smtClean="0"/>
              <a:t>th</a:t>
            </a:r>
            <a:r>
              <a:rPr lang="en-US" dirty="0" smtClean="0"/>
              <a:t> Judicial Circuit</a:t>
            </a:r>
          </a:p>
          <a:p>
            <a:pPr eaLnBrk="1" hangingPunct="1">
              <a:spcBef>
                <a:spcPct val="0"/>
              </a:spcBef>
            </a:pPr>
            <a:r>
              <a:rPr lang="en-US" dirty="0" smtClean="0"/>
              <a:t>Small Group Exercise—Case Scenarios and Questions</a:t>
            </a:r>
          </a:p>
          <a:p>
            <a:pPr eaLnBrk="1" hangingPunct="1">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392BD8-3CBF-47AD-8554-08C5B3AEB15D}"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00"/>
              </a:spcBef>
            </a:pPr>
            <a:r>
              <a:rPr lang="en-US" dirty="0" smtClean="0"/>
              <a:t>[</a:t>
            </a:r>
            <a:r>
              <a:rPr lang="en-US" i="1" dirty="0" smtClean="0"/>
              <a:t>Note to Instructor</a:t>
            </a:r>
            <a:r>
              <a:rPr lang="en-US" dirty="0" smtClean="0"/>
              <a:t>: Refer to NCSC Elder Abuse </a:t>
            </a:r>
            <a:r>
              <a:rPr lang="en-US" dirty="0" err="1" smtClean="0"/>
              <a:t>Benchcard</a:t>
            </a:r>
            <a:r>
              <a:rPr lang="en-US" dirty="0" smtClean="0"/>
              <a:t>.]</a:t>
            </a:r>
          </a:p>
          <a:p>
            <a:pPr lvl="0">
              <a:spcBef>
                <a:spcPts val="600"/>
              </a:spcBef>
            </a:pPr>
            <a:r>
              <a:rPr lang="en-US" dirty="0" smtClean="0"/>
              <a:t>Possible remediation tools might be tailored restraining, protective, or “no contact” orders, review hearings, and the appointment of a guardian </a:t>
            </a:r>
            <a:r>
              <a:rPr lang="en-US" i="1" dirty="0" smtClean="0"/>
              <a:t>ad </a:t>
            </a:r>
            <a:r>
              <a:rPr lang="en-US" i="1" dirty="0" err="1" smtClean="0"/>
              <a:t>litem</a:t>
            </a:r>
            <a:r>
              <a:rPr lang="en-US" dirty="0" smtClean="0"/>
              <a:t>.</a:t>
            </a:r>
          </a:p>
          <a:p>
            <a:pPr marL="457200" lvl="0">
              <a:spcBef>
                <a:spcPts val="600"/>
              </a:spcBef>
            </a:pPr>
            <a:r>
              <a:rPr lang="en-US" u="sng" dirty="0" smtClean="0"/>
              <a:t>Tailored restraining or “no contact” orders</a:t>
            </a:r>
          </a:p>
          <a:p>
            <a:pPr marL="457200" lvl="0">
              <a:spcBef>
                <a:spcPts val="0"/>
              </a:spcBef>
              <a:buFont typeface="Wingdings" pitchFamily="2" charset="2"/>
              <a:buChar char="ü"/>
            </a:pPr>
            <a:r>
              <a:rPr lang="en-US" dirty="0" smtClean="0"/>
              <a:t>A “no contact” order might not be appropriate if the victim is dependent on the other person for basic daily needs.  Consider consequences for victim when deliberating over nature of order.</a:t>
            </a:r>
          </a:p>
          <a:p>
            <a:pPr marL="457200" lvl="0">
              <a:spcBef>
                <a:spcPts val="0"/>
              </a:spcBef>
              <a:buFont typeface="Wingdings" pitchFamily="2" charset="2"/>
              <a:buChar char="ü"/>
            </a:pPr>
            <a:r>
              <a:rPr lang="en-US" dirty="0" smtClean="0"/>
              <a:t>If the victim wishes</a:t>
            </a:r>
            <a:r>
              <a:rPr lang="en-US" baseline="0" dirty="0" smtClean="0"/>
              <a:t> to maintain a relationship with the offender, then consider supervised contact.</a:t>
            </a:r>
            <a:endParaRPr lang="en-US" dirty="0" smtClean="0"/>
          </a:p>
          <a:p>
            <a:pPr marL="457200" lvl="0">
              <a:spcBef>
                <a:spcPts val="0"/>
              </a:spcBef>
              <a:buFont typeface="Wingdings" pitchFamily="2" charset="2"/>
              <a:buChar char="ü"/>
            </a:pPr>
            <a:r>
              <a:rPr lang="en-US" dirty="0" smtClean="0"/>
              <a:t>Recognize power imbalances that may affect victim’s ability to express true desires.</a:t>
            </a:r>
          </a:p>
          <a:p>
            <a:pPr marL="457200" lvl="0">
              <a:spcBef>
                <a:spcPts val="0"/>
              </a:spcBef>
              <a:buFont typeface="Wingdings" pitchFamily="2" charset="2"/>
              <a:buChar char="ü"/>
            </a:pPr>
            <a:r>
              <a:rPr lang="en-US" dirty="0" smtClean="0"/>
              <a:t>Order return of property, restitution, garnish wages or attach assets.</a:t>
            </a:r>
          </a:p>
          <a:p>
            <a:pPr marL="457200" lvl="0">
              <a:spcBef>
                <a:spcPts val="600"/>
              </a:spcBef>
            </a:pPr>
            <a:r>
              <a:rPr lang="en-US" u="sng" dirty="0" smtClean="0"/>
              <a:t>Review hearings</a:t>
            </a:r>
          </a:p>
          <a:p>
            <a:pPr marL="457200" lvl="0">
              <a:spcBef>
                <a:spcPts val="0"/>
              </a:spcBef>
              <a:buFont typeface="Wingdings" pitchFamily="2" charset="2"/>
              <a:buChar char="ü"/>
            </a:pPr>
            <a:r>
              <a:rPr lang="en-US" dirty="0" smtClean="0"/>
              <a:t>Review hearings should be set more frequently in cases that require close monitoring for compliance.  </a:t>
            </a:r>
          </a:p>
          <a:p>
            <a:pPr marL="457200" lvl="0">
              <a:spcBef>
                <a:spcPts val="0"/>
              </a:spcBef>
              <a:buFont typeface="Wingdings" pitchFamily="2" charset="2"/>
              <a:buChar char="ü"/>
            </a:pPr>
            <a:r>
              <a:rPr lang="en-US" dirty="0" smtClean="0"/>
              <a:t>Cases involving reports of complaints about an elder’s welfare should be monitored more frequently.</a:t>
            </a:r>
          </a:p>
          <a:p>
            <a:pPr marL="457200" lvl="0">
              <a:spcBef>
                <a:spcPts val="600"/>
              </a:spcBef>
            </a:pPr>
            <a:r>
              <a:rPr lang="en-US" u="sng" dirty="0" smtClean="0"/>
              <a:t>Appointment of guardian </a:t>
            </a:r>
            <a:r>
              <a:rPr lang="en-US" i="1" u="sng" dirty="0" smtClean="0"/>
              <a:t>ad litem</a:t>
            </a:r>
          </a:p>
          <a:p>
            <a:pPr marL="457200" lvl="0">
              <a:spcBef>
                <a:spcPts val="0"/>
              </a:spcBef>
              <a:buFont typeface="Wingdings" pitchFamily="2" charset="2"/>
              <a:buChar char="ü"/>
            </a:pPr>
            <a:r>
              <a:rPr lang="en-US" dirty="0" smtClean="0"/>
              <a:t>A guardian </a:t>
            </a:r>
            <a:r>
              <a:rPr lang="en-US" i="1" dirty="0" smtClean="0"/>
              <a:t>ad litem  </a:t>
            </a:r>
            <a:r>
              <a:rPr lang="en-US" dirty="0" smtClean="0"/>
              <a:t>can monitor the provision of services and the elder’s welfare in her placement or treatment.</a:t>
            </a:r>
          </a:p>
          <a:p>
            <a:pPr lvl="1">
              <a:spcBef>
                <a:spcPts val="600"/>
              </a:spcBef>
            </a:pPr>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00"/>
              </a:spcBef>
            </a:pPr>
            <a:r>
              <a:rPr lang="en-US" dirty="0" smtClean="0"/>
              <a:t>[</a:t>
            </a:r>
            <a:r>
              <a:rPr lang="en-US" i="1" dirty="0" smtClean="0"/>
              <a:t>Note to Instructor</a:t>
            </a:r>
            <a:r>
              <a:rPr lang="en-US" dirty="0" smtClean="0"/>
              <a:t>: Refer to NCSC Elder Abuse </a:t>
            </a:r>
            <a:r>
              <a:rPr lang="en-US" dirty="0" err="1" smtClean="0"/>
              <a:t>Benchcard</a:t>
            </a:r>
            <a:r>
              <a:rPr lang="en-US" dirty="0" smtClean="0"/>
              <a:t>.]</a:t>
            </a:r>
          </a:p>
          <a:p>
            <a:pPr>
              <a:spcBef>
                <a:spcPts val="600"/>
              </a:spcBef>
            </a:pPr>
            <a:r>
              <a:rPr lang="en-US" dirty="0" smtClean="0"/>
              <a:t>More examples of remediation tools to consider include encouraging the use of advocates, victim impact statements, and creative sentencing.</a:t>
            </a:r>
          </a:p>
          <a:p>
            <a:pPr marL="457200">
              <a:spcBef>
                <a:spcPts val="600"/>
              </a:spcBef>
            </a:pPr>
            <a:r>
              <a:rPr lang="en-US" u="sng" dirty="0" smtClean="0"/>
              <a:t>Advocacy</a:t>
            </a:r>
          </a:p>
          <a:p>
            <a:pPr lvl="1">
              <a:spcBef>
                <a:spcPts val="0"/>
              </a:spcBef>
              <a:buFont typeface="Wingdings" pitchFamily="2" charset="2"/>
              <a:buChar char="ü"/>
            </a:pPr>
            <a:r>
              <a:rPr lang="en-US" dirty="0" smtClean="0"/>
              <a:t> Judges should encourage the use of advocates, who may help the victim to access resources and create a safety plan</a:t>
            </a:r>
          </a:p>
          <a:p>
            <a:pPr lvl="1">
              <a:spcBef>
                <a:spcPts val="600"/>
              </a:spcBef>
            </a:pPr>
            <a:r>
              <a:rPr lang="en-US" u="sng" dirty="0" smtClean="0"/>
              <a:t>Victim Impact Statements</a:t>
            </a:r>
          </a:p>
          <a:p>
            <a:pPr lvl="1">
              <a:spcBef>
                <a:spcPts val="0"/>
              </a:spcBef>
              <a:buFont typeface="Wingdings" pitchFamily="2" charset="2"/>
              <a:buChar char="ü"/>
            </a:pPr>
            <a:r>
              <a:rPr lang="en-US" dirty="0" smtClean="0"/>
              <a:t>Provide opportunity for victim to speak about their experiences and to present a victim impact statement</a:t>
            </a:r>
          </a:p>
          <a:p>
            <a:pPr lvl="1">
              <a:spcBef>
                <a:spcPts val="600"/>
              </a:spcBef>
            </a:pPr>
            <a:r>
              <a:rPr lang="en-US" u="sng" dirty="0" smtClean="0"/>
              <a:t>Creative Sentencing</a:t>
            </a:r>
          </a:p>
          <a:p>
            <a:pPr lvl="1">
              <a:spcBef>
                <a:spcPts val="0"/>
              </a:spcBef>
              <a:buFont typeface="Wingdings" pitchFamily="2" charset="2"/>
              <a:buChar char="ü"/>
            </a:pPr>
            <a:r>
              <a:rPr lang="en-US" dirty="0" smtClean="0"/>
              <a:t>Be creative in sentencing and use of alternative sanctions (e.g., order return of property, restitution, garnish wages or attach assets)</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83380"/>
          </a:xfrm>
        </p:spPr>
        <p:txBody>
          <a:bodyPr>
            <a:noAutofit/>
          </a:bodyPr>
          <a:lstStyle/>
          <a:p>
            <a:pPr>
              <a:lnSpc>
                <a:spcPct val="120000"/>
              </a:lnSpc>
              <a:spcBef>
                <a:spcPts val="600"/>
              </a:spcBef>
            </a:pPr>
            <a:r>
              <a:rPr lang="en-US" dirty="0" smtClean="0"/>
              <a:t>[</a:t>
            </a:r>
            <a:r>
              <a:rPr lang="en-US" i="1" dirty="0" smtClean="0"/>
              <a:t>Note to Instructor</a:t>
            </a:r>
            <a:r>
              <a:rPr lang="en-US" dirty="0" smtClean="0"/>
              <a:t>: Refer to NCSC Elder Abuse </a:t>
            </a:r>
            <a:r>
              <a:rPr lang="en-US" dirty="0" err="1" smtClean="0"/>
              <a:t>Benchcard</a:t>
            </a:r>
            <a:r>
              <a:rPr lang="en-US" dirty="0" smtClean="0"/>
              <a:t>.]</a:t>
            </a:r>
          </a:p>
          <a:p>
            <a:pPr>
              <a:spcBef>
                <a:spcPts val="600"/>
              </a:spcBef>
            </a:pPr>
            <a:r>
              <a:rPr lang="en-US" dirty="0" smtClean="0"/>
              <a:t>There are a number of case management tools that can be used to improve the experience of elders in the courtroom.  These include changes that can improve accessibility, and setting up procedures that will expedite and consolidate cases.</a:t>
            </a:r>
          </a:p>
          <a:p>
            <a:pPr marL="365760">
              <a:lnSpc>
                <a:spcPct val="120000"/>
              </a:lnSpc>
              <a:spcBef>
                <a:spcPts val="600"/>
              </a:spcBef>
            </a:pPr>
            <a:r>
              <a:rPr lang="en-US" u="sng" dirty="0" smtClean="0">
                <a:solidFill>
                  <a:srgbClr val="000000"/>
                </a:solidFill>
              </a:rPr>
              <a:t>Ensure accessibility</a:t>
            </a:r>
          </a:p>
          <a:p>
            <a:pPr marL="457200" indent="-182880">
              <a:spcBef>
                <a:spcPts val="0"/>
              </a:spcBef>
              <a:buFont typeface="Wingdings" pitchFamily="2" charset="2"/>
              <a:buChar char="ü"/>
            </a:pPr>
            <a:r>
              <a:rPr lang="en-US" dirty="0" smtClean="0">
                <a:solidFill>
                  <a:srgbClr val="000000"/>
                </a:solidFill>
              </a:rPr>
              <a:t>Ensure the courtroom is accessible and accommodates physical and/or cognitive impairments. </a:t>
            </a:r>
          </a:p>
          <a:p>
            <a:pPr marL="457200" indent="-182880">
              <a:spcBef>
                <a:spcPts val="0"/>
              </a:spcBef>
              <a:buFont typeface="Wingdings" pitchFamily="2" charset="2"/>
              <a:buChar char="ü"/>
            </a:pPr>
            <a:r>
              <a:rPr lang="en-US" dirty="0" smtClean="0">
                <a:solidFill>
                  <a:srgbClr val="000000"/>
                </a:solidFill>
              </a:rPr>
              <a:t>Hold court proceedings outside of the courthouse when </a:t>
            </a:r>
            <a:r>
              <a:rPr lang="en-US" dirty="0" smtClean="0">
                <a:solidFill>
                  <a:srgbClr val="000000"/>
                </a:solidFill>
              </a:rPr>
              <a:t>necessary</a:t>
            </a:r>
          </a:p>
          <a:p>
            <a:pPr marL="457200" indent="-182880">
              <a:spcBef>
                <a:spcPts val="0"/>
              </a:spcBef>
              <a:buFont typeface="Wingdings" pitchFamily="2" charset="2"/>
              <a:buChar char="ü"/>
            </a:pPr>
            <a:r>
              <a:rPr lang="en-US" dirty="0" smtClean="0"/>
              <a:t>Provide safe waiting areas for older victims and their families</a:t>
            </a:r>
          </a:p>
          <a:p>
            <a:pPr marL="457200" indent="-182880">
              <a:spcBef>
                <a:spcPts val="0"/>
              </a:spcBef>
              <a:buFont typeface="Wingdings" pitchFamily="2" charset="2"/>
              <a:buChar char="ü"/>
            </a:pPr>
            <a:r>
              <a:rPr lang="en-US" dirty="0" smtClean="0"/>
              <a:t>Equip </a:t>
            </a:r>
            <a:r>
              <a:rPr lang="en-US" dirty="0" smtClean="0"/>
              <a:t>the courtroom to assist older persons with impairments</a:t>
            </a:r>
          </a:p>
          <a:p>
            <a:pPr marL="914400" lvl="0" indent="-228600">
              <a:spcBef>
                <a:spcPts val="0"/>
              </a:spcBef>
              <a:buFont typeface="Arial" pitchFamily="34" charset="0"/>
              <a:buChar char="•"/>
            </a:pPr>
            <a:r>
              <a:rPr lang="en-US" dirty="0" smtClean="0"/>
              <a:t>Hearing </a:t>
            </a:r>
            <a:r>
              <a:rPr lang="en-US" dirty="0" smtClean="0"/>
              <a:t>amplification, Non-glare lighting, Magnifying glass, Oxygen </a:t>
            </a:r>
            <a:r>
              <a:rPr lang="en-US" dirty="0" smtClean="0"/>
              <a:t>cylinder</a:t>
            </a:r>
          </a:p>
          <a:p>
            <a:pPr marL="365760">
              <a:spcBef>
                <a:spcPts val="0"/>
              </a:spcBef>
            </a:pPr>
            <a:r>
              <a:rPr lang="en-US" u="sng" dirty="0" smtClean="0">
                <a:solidFill>
                  <a:srgbClr val="000000"/>
                </a:solidFill>
              </a:rPr>
              <a:t>Expedite </a:t>
            </a:r>
            <a:r>
              <a:rPr lang="en-US" u="sng" dirty="0" smtClean="0">
                <a:solidFill>
                  <a:srgbClr val="000000"/>
                </a:solidFill>
              </a:rPr>
              <a:t>cases</a:t>
            </a:r>
          </a:p>
          <a:p>
            <a:pPr marL="457200" indent="-182880">
              <a:spcBef>
                <a:spcPts val="0"/>
              </a:spcBef>
              <a:buFont typeface="Wingdings" pitchFamily="2" charset="2"/>
              <a:buChar char="ü"/>
            </a:pPr>
            <a:r>
              <a:rPr lang="en-US" dirty="0" smtClean="0">
                <a:solidFill>
                  <a:srgbClr val="000000"/>
                </a:solidFill>
              </a:rPr>
              <a:t>Expedite cases in which elder abuse is an underlying factor, including avoiding unnecessary continuances and delays. </a:t>
            </a:r>
          </a:p>
          <a:p>
            <a:pPr marL="365760" defTabSz="914286">
              <a:spcBef>
                <a:spcPts val="0"/>
              </a:spcBef>
              <a:defRPr/>
            </a:pPr>
            <a:r>
              <a:rPr lang="en-US" u="sng" dirty="0" smtClean="0">
                <a:solidFill>
                  <a:srgbClr val="000000"/>
                </a:solidFill>
              </a:rPr>
              <a:t>Consolidate cases</a:t>
            </a:r>
          </a:p>
          <a:p>
            <a:pPr marL="457200" indent="-182880" defTabSz="914286">
              <a:spcBef>
                <a:spcPts val="0"/>
              </a:spcBef>
              <a:buFont typeface="Wingdings" pitchFamily="2" charset="2"/>
              <a:buChar char="ü"/>
              <a:defRPr/>
            </a:pPr>
            <a:r>
              <a:rPr lang="en-US" dirty="0" smtClean="0">
                <a:solidFill>
                  <a:srgbClr val="000000"/>
                </a:solidFill>
              </a:rPr>
              <a:t>If possible, consolidate ancillary cases involving the same family or victim to create a consistent, efficient, and therapeutic outcome; also to reduce burdens on elder victim when  his or her presence  is required or desired for multiple matters pending before the court .</a:t>
            </a:r>
            <a:endParaRPr lang="en-US" dirty="0" smtClean="0">
              <a:solidFill>
                <a:srgbClr val="000000"/>
              </a:solidFill>
              <a:latin typeface="Arial"/>
            </a:endParaRP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spcBef>
                <a:spcPts val="600"/>
              </a:spcBef>
            </a:pPr>
            <a:r>
              <a:rPr lang="en-US" dirty="0" smtClean="0"/>
              <a:t>[</a:t>
            </a:r>
            <a:r>
              <a:rPr lang="en-US" i="1" dirty="0" smtClean="0"/>
              <a:t>Note to Instructor</a:t>
            </a:r>
            <a:r>
              <a:rPr lang="en-US" dirty="0" smtClean="0"/>
              <a:t>: Refer to NCSC Elder Abuse </a:t>
            </a:r>
            <a:r>
              <a:rPr lang="en-US" dirty="0" err="1" smtClean="0"/>
              <a:t>Benchcard</a:t>
            </a:r>
            <a:r>
              <a:rPr lang="en-US" dirty="0" smtClean="0"/>
              <a:t>.]</a:t>
            </a:r>
          </a:p>
          <a:p>
            <a:pPr>
              <a:spcBef>
                <a:spcPts val="600"/>
              </a:spcBef>
            </a:pPr>
            <a:r>
              <a:rPr lang="en-US" dirty="0" smtClean="0"/>
              <a:t>Additional case management tools include calendaring cases, memorializing testimony and creating an elder court or docket.</a:t>
            </a:r>
          </a:p>
          <a:p>
            <a:pPr marL="457200">
              <a:lnSpc>
                <a:spcPct val="110000"/>
              </a:lnSpc>
              <a:spcBef>
                <a:spcPts val="600"/>
              </a:spcBef>
            </a:pPr>
            <a:r>
              <a:rPr lang="en-US" u="sng" dirty="0" smtClean="0">
                <a:solidFill>
                  <a:srgbClr val="000000"/>
                </a:solidFill>
              </a:rPr>
              <a:t>Calendaring cases</a:t>
            </a:r>
          </a:p>
          <a:p>
            <a:pPr marL="457200" defTabSz="914286">
              <a:lnSpc>
                <a:spcPct val="110000"/>
              </a:lnSpc>
              <a:spcBef>
                <a:spcPts val="0"/>
              </a:spcBef>
              <a:buFont typeface="Wingdings" pitchFamily="2" charset="2"/>
              <a:buChar char="ü"/>
              <a:defRPr/>
            </a:pPr>
            <a:r>
              <a:rPr lang="en-US" dirty="0" smtClean="0">
                <a:solidFill>
                  <a:srgbClr val="000000"/>
                </a:solidFill>
              </a:rPr>
              <a:t>Understand gradations of diminished capacity and calendar cases to accommodate medical needs and fluctuations in capacity and mental alertness. </a:t>
            </a:r>
          </a:p>
          <a:p>
            <a:pPr marL="914400" lvl="1" defTabSz="914286">
              <a:lnSpc>
                <a:spcPct val="110000"/>
              </a:lnSpc>
              <a:spcBef>
                <a:spcPts val="0"/>
              </a:spcBef>
              <a:buFont typeface="Arial" pitchFamily="34" charset="0"/>
              <a:buChar char="•"/>
              <a:defRPr/>
            </a:pPr>
            <a:r>
              <a:rPr lang="en-US" dirty="0" smtClean="0">
                <a:solidFill>
                  <a:srgbClr val="000000"/>
                </a:solidFill>
              </a:rPr>
              <a:t>Older persons may require more time to dress and make themselves ready for court, so schedule hearings later in the morning.  </a:t>
            </a:r>
          </a:p>
          <a:p>
            <a:pPr marL="914400" lvl="1" defTabSz="914286">
              <a:lnSpc>
                <a:spcPct val="110000"/>
              </a:lnSpc>
              <a:spcBef>
                <a:spcPts val="0"/>
              </a:spcBef>
              <a:buFont typeface="Arial" pitchFamily="34" charset="0"/>
              <a:buChar char="•"/>
              <a:defRPr/>
            </a:pPr>
            <a:r>
              <a:rPr lang="en-US" dirty="0" smtClean="0">
                <a:solidFill>
                  <a:srgbClr val="000000"/>
                </a:solidFill>
              </a:rPr>
              <a:t> Avoid late afternoon hearings, when older persons with diminished capacity may experience “sundowning.”</a:t>
            </a:r>
          </a:p>
          <a:p>
            <a:pPr marL="457200" defTabSz="914286">
              <a:lnSpc>
                <a:spcPct val="110000"/>
              </a:lnSpc>
              <a:spcBef>
                <a:spcPts val="600"/>
              </a:spcBef>
              <a:defRPr/>
            </a:pPr>
            <a:r>
              <a:rPr lang="en-US" u="sng" dirty="0" smtClean="0">
                <a:solidFill>
                  <a:srgbClr val="000000"/>
                </a:solidFill>
              </a:rPr>
              <a:t>Memorialize testimony</a:t>
            </a:r>
          </a:p>
          <a:p>
            <a:pPr marL="457200" defTabSz="914286">
              <a:lnSpc>
                <a:spcPct val="110000"/>
              </a:lnSpc>
              <a:spcBef>
                <a:spcPts val="0"/>
              </a:spcBef>
              <a:buFont typeface="Wingdings" pitchFamily="2" charset="2"/>
              <a:buChar char="ü"/>
              <a:defRPr/>
            </a:pPr>
            <a:r>
              <a:rPr lang="en-US" dirty="0" smtClean="0">
                <a:solidFill>
                  <a:srgbClr val="000000"/>
                </a:solidFill>
              </a:rPr>
              <a:t>While preserving the defendant’s right of confrontation, consider procedures that assure the elder victim’s testimony is memorialized, such as videotaped examinations and conditional exams. </a:t>
            </a:r>
          </a:p>
          <a:p>
            <a:pPr marL="457200" defTabSz="914286">
              <a:lnSpc>
                <a:spcPct val="110000"/>
              </a:lnSpc>
              <a:spcBef>
                <a:spcPts val="600"/>
              </a:spcBef>
              <a:defRPr/>
            </a:pPr>
            <a:r>
              <a:rPr lang="en-US" u="sng" dirty="0" smtClean="0">
                <a:solidFill>
                  <a:srgbClr val="000000"/>
                </a:solidFill>
              </a:rPr>
              <a:t>Create elder court or docket</a:t>
            </a:r>
          </a:p>
          <a:p>
            <a:pPr marL="457200" defTabSz="914286">
              <a:lnSpc>
                <a:spcPct val="110000"/>
              </a:lnSpc>
              <a:spcBef>
                <a:spcPts val="0"/>
              </a:spcBef>
              <a:buFont typeface="Wingdings" pitchFamily="2" charset="2"/>
              <a:buChar char="ü"/>
              <a:defRPr/>
            </a:pPr>
            <a:r>
              <a:rPr lang="en-US" dirty="0" smtClean="0">
                <a:solidFill>
                  <a:srgbClr val="000000"/>
                </a:solidFill>
              </a:rPr>
              <a:t>An elder court or docket can provide more time  to focus on elder cases. These courts/dockets are set at a particular time and cases are heard by a specially trained judge.  Elder courts often work closely with local community groups that address the needs of the elderly.</a:t>
            </a:r>
            <a:endParaRPr lang="en-US" dirty="0" smtClean="0">
              <a:solidFill>
                <a:srgbClr val="000000"/>
              </a:solidFill>
              <a:latin typeface="Arial"/>
            </a:endParaRP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a:spcBef>
                <a:spcPts val="600"/>
              </a:spcBef>
              <a:defRPr/>
            </a:pPr>
            <a:r>
              <a:rPr lang="en-US" i="1" dirty="0" smtClean="0"/>
              <a:t>[Small Group Exercise – with Handouts</a:t>
            </a:r>
            <a:r>
              <a:rPr lang="en-US" i="1" u="sng" dirty="0" smtClean="0"/>
              <a:t>]</a:t>
            </a:r>
          </a:p>
          <a:p>
            <a:pPr defTabSz="914237">
              <a:spcBef>
                <a:spcPts val="600"/>
              </a:spcBef>
              <a:defRPr/>
            </a:pPr>
            <a:r>
              <a:rPr lang="en-US" i="1" dirty="0" smtClean="0"/>
              <a:t>[Note to Instructor: </a:t>
            </a:r>
            <a:r>
              <a:rPr lang="en-US" dirty="0" smtClean="0"/>
              <a:t>You may find it convenient to print each scenario on a different color of paper.  This makes it easier for you to hand out the appropriate form to each member of the group and ensures that each person in the group is working from the same scenario.</a:t>
            </a:r>
            <a:r>
              <a:rPr lang="en-US" i="1" dirty="0" smtClean="0"/>
              <a:t>]</a:t>
            </a:r>
          </a:p>
          <a:p>
            <a:pPr defTabSz="914237">
              <a:spcBef>
                <a:spcPts val="600"/>
              </a:spcBef>
              <a:buFont typeface="Wingdings" pitchFamily="2" charset="2"/>
              <a:buChar char="Ø"/>
              <a:defRPr/>
            </a:pPr>
            <a:r>
              <a:rPr lang="en-US" dirty="0" smtClean="0"/>
              <a:t>  Recommended Time for Group Exercise:</a:t>
            </a:r>
          </a:p>
          <a:p>
            <a:pPr lvl="1" defTabSz="914237">
              <a:spcBef>
                <a:spcPts val="600"/>
              </a:spcBef>
              <a:buFont typeface="Wingdings" pitchFamily="2" charset="2"/>
              <a:buChar char="ü"/>
              <a:defRPr/>
            </a:pPr>
            <a:r>
              <a:rPr lang="en-US" dirty="0" smtClean="0"/>
              <a:t> 10 minutes to work through scenarios and questions</a:t>
            </a:r>
          </a:p>
          <a:p>
            <a:pPr lvl="1" defTabSz="914237">
              <a:spcBef>
                <a:spcPts val="600"/>
              </a:spcBef>
              <a:buFont typeface="Wingdings" pitchFamily="2" charset="2"/>
              <a:buChar char="ü"/>
              <a:defRPr/>
            </a:pPr>
            <a:r>
              <a:rPr lang="en-US" dirty="0" smtClean="0"/>
              <a:t> 10 to 15 minutes to report back to the larger group</a:t>
            </a:r>
          </a:p>
          <a:p>
            <a:pPr defTabSz="914237">
              <a:spcBef>
                <a:spcPts val="600"/>
              </a:spcBef>
              <a:defRPr/>
            </a:pPr>
            <a:endParaRPr lang="en-US" i="1" dirty="0" smtClean="0"/>
          </a:p>
          <a:p>
            <a:pPr marL="228600" indent="-228600" defTabSz="914237">
              <a:spcBef>
                <a:spcPts val="600"/>
              </a:spcBef>
              <a:buAutoNum type="arabicPeriod"/>
              <a:defRPr/>
            </a:pPr>
            <a:r>
              <a:rPr lang="en-US" dirty="0" smtClean="0"/>
              <a:t>Divide participants into groups of 3 to 5 persons.  Because there are 4 scenarios, having 4 groups is  most convenient.</a:t>
            </a:r>
          </a:p>
          <a:p>
            <a:pPr marL="228600" indent="-228600" defTabSz="914237">
              <a:spcBef>
                <a:spcPts val="600"/>
              </a:spcBef>
              <a:buAutoNum type="arabicPeriod"/>
              <a:defRPr/>
            </a:pPr>
            <a:r>
              <a:rPr lang="en-US" dirty="0" smtClean="0"/>
              <a:t>A</a:t>
            </a:r>
            <a:r>
              <a:rPr lang="en-US" baseline="0" dirty="0" smtClean="0"/>
              <a:t>ssign each group one of the 4 scenarios. Distribute handouts with scenarios and instructions for the group exercise.  </a:t>
            </a:r>
          </a:p>
          <a:p>
            <a:pPr marL="228600" indent="-228600" defTabSz="914237">
              <a:spcBef>
                <a:spcPts val="600"/>
              </a:spcBef>
              <a:buAutoNum type="arabicPeriod"/>
              <a:defRPr/>
            </a:pPr>
            <a:r>
              <a:rPr lang="en-US" dirty="0" smtClean="0"/>
              <a:t>Ask that each group designate someone who can report back to the larger audience.</a:t>
            </a:r>
            <a:endParaRPr lang="en-US" baseline="0" dirty="0" smtClean="0"/>
          </a:p>
          <a:p>
            <a:pPr marL="228600" indent="-228600" defTabSz="914237">
              <a:spcBef>
                <a:spcPts val="600"/>
              </a:spcBef>
              <a:buAutoNum type="arabicPeriod"/>
              <a:defRPr/>
            </a:pPr>
            <a:r>
              <a:rPr lang="en-US" dirty="0" smtClean="0"/>
              <a:t>Give participants 10</a:t>
            </a:r>
            <a:r>
              <a:rPr lang="en-US" baseline="0" dirty="0" smtClean="0"/>
              <a:t> minutes </a:t>
            </a:r>
            <a:r>
              <a:rPr lang="en-US" dirty="0" smtClean="0"/>
              <a:t>to work through scenarios and questions. </a:t>
            </a:r>
            <a:r>
              <a:rPr lang="en-US" i="1"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dirty="0" smtClean="0"/>
              <a:t>to the next slide while group members are working.</a:t>
            </a:r>
          </a:p>
          <a:p>
            <a:pPr marL="228600" indent="-228600" defTabSz="914237">
              <a:spcBef>
                <a:spcPts val="600"/>
              </a:spcBef>
              <a:buAutoNum type="arabicPeriod"/>
              <a:defRPr/>
            </a:pPr>
            <a:r>
              <a:rPr lang="en-US" dirty="0" smtClean="0"/>
              <a:t>Call upon the groups to report in the order on this slide. </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[Note to Instructor: </a:t>
            </a:r>
            <a:r>
              <a:rPr lang="en-US" dirty="0" smtClean="0"/>
              <a:t>Display this slide while</a:t>
            </a:r>
            <a:r>
              <a:rPr lang="en-US" baseline="0" dirty="0" smtClean="0"/>
              <a:t> participants work through group exercise.]</a:t>
            </a:r>
          </a:p>
          <a:p>
            <a:endParaRPr lang="en-US" dirty="0" smtClean="0"/>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6612" cy="3113087"/>
          </a:xfrm>
        </p:spPr>
      </p:sp>
      <p:sp>
        <p:nvSpPr>
          <p:cNvPr id="3" name="Notes Placeholder 2"/>
          <p:cNvSpPr>
            <a:spLocks noGrp="1"/>
          </p:cNvSpPr>
          <p:nvPr>
            <p:ph type="body" idx="1"/>
          </p:nvPr>
        </p:nvSpPr>
        <p:spPr>
          <a:xfrm>
            <a:off x="685800" y="4038600"/>
            <a:ext cx="5486400" cy="4560570"/>
          </a:xfrm>
        </p:spPr>
        <p:txBody>
          <a:bodyPr>
            <a:normAutofit fontScale="77500" lnSpcReduction="20000"/>
          </a:bodyPr>
          <a:lstStyle/>
          <a:p>
            <a:pPr defTabSz="914286">
              <a:lnSpc>
                <a:spcPct val="110000"/>
              </a:lnSpc>
              <a:spcBef>
                <a:spcPts val="600"/>
              </a:spcBef>
              <a:defRPr/>
            </a:pPr>
            <a:r>
              <a:rPr lang="en-US" sz="1500" i="1" dirty="0" smtClean="0"/>
              <a:t>[Small Group Exercise – Reports</a:t>
            </a:r>
            <a:r>
              <a:rPr lang="en-US" sz="1500" i="1" u="sng" dirty="0" smtClean="0"/>
              <a:t>]</a:t>
            </a:r>
          </a:p>
          <a:p>
            <a:pPr defTabSz="914286">
              <a:lnSpc>
                <a:spcPct val="120000"/>
              </a:lnSpc>
              <a:spcBef>
                <a:spcPts val="600"/>
              </a:spcBef>
              <a:defRPr/>
            </a:pPr>
            <a:r>
              <a:rPr lang="en-US" sz="1500" dirty="0" smtClean="0"/>
              <a:t>Briefly review scenario for the participants before the family violence group reports what it discussed.   Possible responses are listed below.</a:t>
            </a:r>
          </a:p>
          <a:p>
            <a:pPr>
              <a:lnSpc>
                <a:spcPct val="120000"/>
              </a:lnSpc>
              <a:spcBef>
                <a:spcPts val="600"/>
              </a:spcBef>
            </a:pPr>
            <a:r>
              <a:rPr lang="en-US" sz="1400" u="sng" dirty="0" smtClean="0"/>
              <a:t>Issues in case</a:t>
            </a:r>
          </a:p>
          <a:p>
            <a:pPr marL="182880">
              <a:lnSpc>
                <a:spcPct val="120000"/>
              </a:lnSpc>
              <a:spcBef>
                <a:spcPts val="0"/>
              </a:spcBef>
              <a:buFont typeface="Wingdings" pitchFamily="2" charset="2"/>
              <a:buChar char="ü"/>
            </a:pPr>
            <a:r>
              <a:rPr lang="en-US" sz="1400" dirty="0" smtClean="0"/>
              <a:t>Mother’s interests may conflict with protective measures the court can take</a:t>
            </a:r>
          </a:p>
          <a:p>
            <a:pPr marL="182880">
              <a:lnSpc>
                <a:spcPct val="120000"/>
              </a:lnSpc>
              <a:spcBef>
                <a:spcPts val="0"/>
              </a:spcBef>
              <a:buFont typeface="Wingdings" pitchFamily="2" charset="2"/>
              <a:buChar char="ü"/>
            </a:pPr>
            <a:r>
              <a:rPr lang="en-US" sz="1400" dirty="0" smtClean="0"/>
              <a:t> Respondent’s possible substance abuse and mental health issues are risk factors</a:t>
            </a:r>
          </a:p>
          <a:p>
            <a:pPr marL="182880">
              <a:lnSpc>
                <a:spcPct val="120000"/>
              </a:lnSpc>
              <a:spcBef>
                <a:spcPts val="0"/>
              </a:spcBef>
              <a:buFont typeface="Wingdings" pitchFamily="2" charset="2"/>
              <a:buChar char="ü"/>
            </a:pPr>
            <a:r>
              <a:rPr lang="en-US" sz="1400" dirty="0" smtClean="0"/>
              <a:t> Escalation from verbal abuse to physical abuse—safety issues for mother</a:t>
            </a:r>
          </a:p>
          <a:p>
            <a:pPr marL="182880">
              <a:lnSpc>
                <a:spcPct val="120000"/>
              </a:lnSpc>
              <a:spcBef>
                <a:spcPts val="0"/>
              </a:spcBef>
              <a:buFont typeface="Wingdings" pitchFamily="2" charset="2"/>
              <a:buChar char="ü"/>
            </a:pPr>
            <a:r>
              <a:rPr lang="en-US" sz="1400" dirty="0" smtClean="0"/>
              <a:t> Need for services for mother and for John</a:t>
            </a:r>
          </a:p>
          <a:p>
            <a:pPr>
              <a:lnSpc>
                <a:spcPct val="120000"/>
              </a:lnSpc>
              <a:spcBef>
                <a:spcPts val="0"/>
              </a:spcBef>
            </a:pPr>
            <a:r>
              <a:rPr lang="en-US" sz="1400" u="sng" dirty="0" smtClean="0"/>
              <a:t>Information needed</a:t>
            </a:r>
          </a:p>
          <a:p>
            <a:pPr marL="182880">
              <a:lnSpc>
                <a:spcPct val="120000"/>
              </a:lnSpc>
              <a:spcBef>
                <a:spcPts val="0"/>
              </a:spcBef>
              <a:buFont typeface="Wingdings" pitchFamily="2" charset="2"/>
              <a:buChar char="ü"/>
            </a:pPr>
            <a:r>
              <a:rPr lang="en-US" sz="1400" dirty="0" smtClean="0"/>
              <a:t>APS assessment of relationship between the mother and John</a:t>
            </a:r>
          </a:p>
          <a:p>
            <a:pPr marL="182880">
              <a:lnSpc>
                <a:spcPct val="120000"/>
              </a:lnSpc>
              <a:spcBef>
                <a:spcPts val="0"/>
              </a:spcBef>
              <a:buFont typeface="Wingdings" pitchFamily="2" charset="2"/>
              <a:buChar char="ü"/>
            </a:pPr>
            <a:r>
              <a:rPr lang="en-US" sz="1400" dirty="0" smtClean="0"/>
              <a:t> Substance abuse/mental health assessment of John</a:t>
            </a:r>
          </a:p>
          <a:p>
            <a:pPr marL="182880">
              <a:lnSpc>
                <a:spcPct val="120000"/>
              </a:lnSpc>
              <a:spcBef>
                <a:spcPts val="0"/>
              </a:spcBef>
              <a:buFont typeface="Wingdings" pitchFamily="2" charset="2"/>
              <a:buChar char="ü"/>
            </a:pPr>
            <a:r>
              <a:rPr lang="en-US" sz="1400" dirty="0" smtClean="0"/>
              <a:t> Geriatric psychological evaluation of mother</a:t>
            </a:r>
          </a:p>
          <a:p>
            <a:pPr>
              <a:lnSpc>
                <a:spcPct val="120000"/>
              </a:lnSpc>
              <a:spcBef>
                <a:spcPts val="0"/>
              </a:spcBef>
            </a:pPr>
            <a:r>
              <a:rPr lang="en-US" sz="1400" u="sng" dirty="0" smtClean="0"/>
              <a:t>Case management options</a:t>
            </a:r>
          </a:p>
          <a:p>
            <a:pPr marL="182880">
              <a:lnSpc>
                <a:spcPct val="120000"/>
              </a:lnSpc>
              <a:spcBef>
                <a:spcPts val="0"/>
              </a:spcBef>
              <a:buFont typeface="Wingdings" pitchFamily="2" charset="2"/>
              <a:buChar char="ü"/>
            </a:pPr>
            <a:r>
              <a:rPr lang="en-US" sz="1400" dirty="0" smtClean="0"/>
              <a:t>Continue the hearing to allow time for APS and other agencies to conduct  assessments</a:t>
            </a:r>
          </a:p>
          <a:p>
            <a:pPr marL="182880">
              <a:lnSpc>
                <a:spcPct val="120000"/>
              </a:lnSpc>
              <a:spcBef>
                <a:spcPts val="0"/>
              </a:spcBef>
              <a:buFont typeface="Wingdings" pitchFamily="2" charset="2"/>
              <a:buChar char="ü"/>
            </a:pPr>
            <a:r>
              <a:rPr lang="en-US" sz="1400" dirty="0" smtClean="0"/>
              <a:t>Set protection order hearing as quickly as possible</a:t>
            </a:r>
          </a:p>
          <a:p>
            <a:pPr>
              <a:lnSpc>
                <a:spcPct val="120000"/>
              </a:lnSpc>
              <a:spcBef>
                <a:spcPts val="0"/>
              </a:spcBef>
            </a:pPr>
            <a:r>
              <a:rPr lang="en-US" sz="1400" u="sng" dirty="0" smtClean="0"/>
              <a:t>Potential remedies</a:t>
            </a:r>
          </a:p>
          <a:p>
            <a:pPr marL="182880">
              <a:lnSpc>
                <a:spcPct val="120000"/>
              </a:lnSpc>
              <a:spcBef>
                <a:spcPts val="0"/>
              </a:spcBef>
              <a:buFont typeface="Wingdings" pitchFamily="2" charset="2"/>
              <a:buChar char="ü"/>
            </a:pPr>
            <a:r>
              <a:rPr lang="en-US" sz="1400" dirty="0" smtClean="0"/>
              <a:t>Refer both John and mother to APS for evaluation of need for services</a:t>
            </a:r>
          </a:p>
          <a:p>
            <a:pPr marL="182880">
              <a:lnSpc>
                <a:spcPct val="120000"/>
              </a:lnSpc>
              <a:spcBef>
                <a:spcPts val="0"/>
              </a:spcBef>
              <a:buFont typeface="Wingdings" pitchFamily="2" charset="2"/>
              <a:buChar char="ü"/>
            </a:pPr>
            <a:r>
              <a:rPr lang="en-US" sz="1400" dirty="0" smtClean="0"/>
              <a:t>Issue temporary protection order prohibiting abuse, ordering treatment evaluations</a:t>
            </a:r>
          </a:p>
          <a:p>
            <a:pPr marL="182880">
              <a:lnSpc>
                <a:spcPct val="120000"/>
              </a:lnSpc>
              <a:spcBef>
                <a:spcPts val="0"/>
              </a:spcBef>
              <a:buFont typeface="Wingdings" pitchFamily="2" charset="2"/>
              <a:buChar char="ü"/>
            </a:pPr>
            <a:r>
              <a:rPr lang="en-US" sz="1400" dirty="0" smtClean="0"/>
              <a:t> Appoint guardian </a:t>
            </a:r>
            <a:r>
              <a:rPr lang="en-US" sz="1400" i="1" dirty="0" smtClean="0"/>
              <a:t>ad </a:t>
            </a:r>
            <a:r>
              <a:rPr lang="en-US" sz="1400" i="1" dirty="0" err="1" smtClean="0"/>
              <a:t>litem</a:t>
            </a:r>
            <a:r>
              <a:rPr lang="en-US" sz="1400" i="1" dirty="0" smtClean="0"/>
              <a:t> </a:t>
            </a:r>
            <a:r>
              <a:rPr lang="en-US" sz="1400" dirty="0" smtClean="0"/>
              <a:t>for mother</a:t>
            </a:r>
          </a:p>
          <a:p>
            <a:pPr marL="182880">
              <a:lnSpc>
                <a:spcPct val="120000"/>
              </a:lnSpc>
              <a:spcBef>
                <a:spcPts val="0"/>
              </a:spcBef>
              <a:buFont typeface="Wingdings" pitchFamily="2" charset="2"/>
              <a:buChar char="ü"/>
            </a:pPr>
            <a:r>
              <a:rPr lang="en-US" sz="1400" dirty="0" smtClean="0"/>
              <a:t>Issue protective order prohibiting abuse</a:t>
            </a:r>
          </a:p>
          <a:p>
            <a:pPr marL="182880">
              <a:lnSpc>
                <a:spcPct val="120000"/>
              </a:lnSpc>
              <a:spcBef>
                <a:spcPts val="0"/>
              </a:spcBef>
              <a:buFont typeface="Wingdings" pitchFamily="2" charset="2"/>
              <a:buChar char="ü"/>
            </a:pPr>
            <a:r>
              <a:rPr lang="en-US" sz="1400" dirty="0" smtClean="0"/>
              <a:t>Order substance abuse &amp; mental health evaluations of John</a:t>
            </a:r>
          </a:p>
          <a:p>
            <a:pPr marL="182880">
              <a:lnSpc>
                <a:spcPct val="120000"/>
              </a:lnSpc>
              <a:spcBef>
                <a:spcPts val="0"/>
              </a:spcBef>
              <a:buFont typeface="Wingdings" pitchFamily="2" charset="2"/>
              <a:buChar char="ü"/>
            </a:pPr>
            <a:r>
              <a:rPr lang="en-US" sz="1400" dirty="0" smtClean="0"/>
              <a:t>Order treatment if recommended</a:t>
            </a:r>
          </a:p>
          <a:p>
            <a:pPr marL="182880">
              <a:lnSpc>
                <a:spcPct val="120000"/>
              </a:lnSpc>
              <a:spcBef>
                <a:spcPts val="0"/>
              </a:spcBef>
              <a:buFont typeface="Wingdings" pitchFamily="2" charset="2"/>
              <a:buChar char="ü"/>
            </a:pPr>
            <a:r>
              <a:rPr lang="en-US" sz="1400" dirty="0" smtClean="0"/>
              <a:t>Set frequent review hearings to monitor compliance</a:t>
            </a:r>
            <a:endParaRPr lang="en-US" sz="1400"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10000"/>
              </a:lnSpc>
              <a:spcBef>
                <a:spcPts val="0"/>
              </a:spcBef>
            </a:pPr>
            <a:r>
              <a:rPr lang="en-US" i="1" dirty="0" smtClean="0"/>
              <a:t>[Small Group Exercise – Reports</a:t>
            </a:r>
            <a:r>
              <a:rPr lang="en-US" i="1" u="sng" dirty="0" smtClean="0"/>
              <a:t>]</a:t>
            </a:r>
          </a:p>
          <a:p>
            <a:pPr defTabSz="914286">
              <a:lnSpc>
                <a:spcPct val="110000"/>
              </a:lnSpc>
              <a:spcBef>
                <a:spcPts val="0"/>
              </a:spcBef>
              <a:defRPr/>
            </a:pPr>
            <a:r>
              <a:rPr lang="en-US" dirty="0" smtClean="0"/>
              <a:t>Briefly review scenario for the participants before the neglect group reports what it discussed.   Possible responses are listed below.</a:t>
            </a:r>
          </a:p>
          <a:p>
            <a:pPr>
              <a:lnSpc>
                <a:spcPct val="110000"/>
              </a:lnSpc>
              <a:spcBef>
                <a:spcPts val="600"/>
              </a:spcBef>
            </a:pPr>
            <a:r>
              <a:rPr lang="en-US" u="sng" dirty="0" smtClean="0"/>
              <a:t>Issues in case </a:t>
            </a:r>
          </a:p>
          <a:p>
            <a:pPr marL="182880">
              <a:spcBef>
                <a:spcPts val="0"/>
              </a:spcBef>
              <a:buFont typeface="Wingdings" pitchFamily="2" charset="2"/>
              <a:buChar char="ü"/>
            </a:pPr>
            <a:r>
              <a:rPr lang="en-US" dirty="0" smtClean="0"/>
              <a:t>Vulnerabilities of both the victim and the offender</a:t>
            </a:r>
          </a:p>
          <a:p>
            <a:pPr marL="182880">
              <a:spcBef>
                <a:spcPts val="0"/>
              </a:spcBef>
              <a:buFont typeface="Wingdings" pitchFamily="2" charset="2"/>
              <a:buChar char="ü"/>
            </a:pPr>
            <a:r>
              <a:rPr lang="en-US" dirty="0" smtClean="0"/>
              <a:t> Hoarding resources while living in poor conditions</a:t>
            </a:r>
          </a:p>
          <a:p>
            <a:pPr marL="182880">
              <a:spcBef>
                <a:spcPts val="0"/>
              </a:spcBef>
              <a:buFont typeface="Wingdings" pitchFamily="2" charset="2"/>
              <a:buChar char="ü"/>
            </a:pPr>
            <a:r>
              <a:rPr lang="en-US" dirty="0" smtClean="0"/>
              <a:t> Medicare/Medicaid issues-spending down assets to qualify for Medicaid</a:t>
            </a:r>
          </a:p>
          <a:p>
            <a:pPr marL="182880">
              <a:spcBef>
                <a:spcPts val="0"/>
              </a:spcBef>
              <a:buFont typeface="Wingdings" pitchFamily="2" charset="2"/>
              <a:buChar char="ü"/>
            </a:pPr>
            <a:r>
              <a:rPr lang="en-US" dirty="0" smtClean="0"/>
              <a:t> Maintaining resources for the community spouse</a:t>
            </a:r>
          </a:p>
          <a:p>
            <a:pPr>
              <a:lnSpc>
                <a:spcPct val="110000"/>
              </a:lnSpc>
              <a:spcBef>
                <a:spcPts val="0"/>
              </a:spcBef>
            </a:pPr>
            <a:r>
              <a:rPr lang="en-US" u="sng" dirty="0" smtClean="0"/>
              <a:t>Information needed </a:t>
            </a:r>
          </a:p>
          <a:p>
            <a:pPr marL="182880">
              <a:lnSpc>
                <a:spcPct val="110000"/>
              </a:lnSpc>
              <a:spcBef>
                <a:spcPts val="0"/>
              </a:spcBef>
              <a:buFont typeface="Wingdings" pitchFamily="2" charset="2"/>
              <a:buChar char="ü"/>
            </a:pPr>
            <a:r>
              <a:rPr lang="en-US" dirty="0" smtClean="0"/>
              <a:t>Medical, psychiatric, cognitive assessments of Mr. and Mrs. Downing</a:t>
            </a:r>
          </a:p>
          <a:p>
            <a:pPr marL="182880">
              <a:lnSpc>
                <a:spcPct val="110000"/>
              </a:lnSpc>
              <a:spcBef>
                <a:spcPts val="0"/>
              </a:spcBef>
              <a:buFont typeface="Wingdings" pitchFamily="2" charset="2"/>
              <a:buChar char="ü"/>
            </a:pPr>
            <a:r>
              <a:rPr lang="en-US" dirty="0" smtClean="0"/>
              <a:t> Assessment of financial resources, including eligibility for VA benefits</a:t>
            </a:r>
          </a:p>
          <a:p>
            <a:pPr>
              <a:lnSpc>
                <a:spcPct val="110000"/>
              </a:lnSpc>
              <a:spcBef>
                <a:spcPts val="0"/>
              </a:spcBef>
            </a:pPr>
            <a:r>
              <a:rPr lang="en-US" u="sng" dirty="0" smtClean="0"/>
              <a:t>Case management options</a:t>
            </a:r>
          </a:p>
          <a:p>
            <a:pPr marL="182880">
              <a:lnSpc>
                <a:spcPct val="110000"/>
              </a:lnSpc>
              <a:spcBef>
                <a:spcPts val="0"/>
              </a:spcBef>
              <a:buFont typeface="Wingdings" pitchFamily="2" charset="2"/>
              <a:buChar char="ü"/>
            </a:pPr>
            <a:r>
              <a:rPr lang="en-US" dirty="0" smtClean="0"/>
              <a:t>Expedite proceedings related to Mrs. Downing’s needs</a:t>
            </a:r>
          </a:p>
          <a:p>
            <a:pPr marL="182880">
              <a:lnSpc>
                <a:spcPct val="110000"/>
              </a:lnSpc>
              <a:spcBef>
                <a:spcPts val="0"/>
              </a:spcBef>
              <a:buFont typeface="Wingdings" pitchFamily="2" charset="2"/>
              <a:buChar char="ü"/>
            </a:pPr>
            <a:r>
              <a:rPr lang="en-US" dirty="0" smtClean="0"/>
              <a:t>Issue emergency orders</a:t>
            </a:r>
          </a:p>
          <a:p>
            <a:pPr>
              <a:lnSpc>
                <a:spcPct val="110000"/>
              </a:lnSpc>
              <a:spcBef>
                <a:spcPts val="0"/>
              </a:spcBef>
            </a:pPr>
            <a:r>
              <a:rPr lang="en-US" u="sng" dirty="0" smtClean="0"/>
              <a:t>Potential remedies </a:t>
            </a:r>
          </a:p>
          <a:p>
            <a:pPr marL="182880">
              <a:lnSpc>
                <a:spcPct val="110000"/>
              </a:lnSpc>
              <a:spcBef>
                <a:spcPts val="0"/>
              </a:spcBef>
              <a:buFont typeface="Wingdings" pitchFamily="2" charset="2"/>
              <a:buChar char="ü"/>
            </a:pPr>
            <a:r>
              <a:rPr lang="en-US" dirty="0" smtClean="0"/>
              <a:t>Consider appointing sons as guardians under emergency orders</a:t>
            </a:r>
          </a:p>
          <a:p>
            <a:pPr marL="182880">
              <a:lnSpc>
                <a:spcPct val="110000"/>
              </a:lnSpc>
              <a:spcBef>
                <a:spcPts val="0"/>
              </a:spcBef>
              <a:buFont typeface="Wingdings" pitchFamily="2" charset="2"/>
              <a:buChar char="ü"/>
            </a:pPr>
            <a:r>
              <a:rPr lang="en-US" dirty="0" smtClean="0"/>
              <a:t>Consider placing Mrs. Downing back in adult care facility immediately</a:t>
            </a:r>
          </a:p>
          <a:p>
            <a:pPr marL="182880">
              <a:lnSpc>
                <a:spcPct val="110000"/>
              </a:lnSpc>
              <a:spcBef>
                <a:spcPts val="0"/>
              </a:spcBef>
              <a:buFont typeface="Wingdings" pitchFamily="2" charset="2"/>
              <a:buChar char="ü"/>
            </a:pPr>
            <a:r>
              <a:rPr lang="en-US" dirty="0" smtClean="0"/>
              <a:t>Order Mr. Downing to pay costs of care not covered by Medicare</a:t>
            </a:r>
          </a:p>
          <a:p>
            <a:pPr marL="182880">
              <a:lnSpc>
                <a:spcPct val="110000"/>
              </a:lnSpc>
              <a:spcBef>
                <a:spcPts val="0"/>
              </a:spcBef>
              <a:buFont typeface="Wingdings" pitchFamily="2" charset="2"/>
              <a:buChar char="ü"/>
            </a:pPr>
            <a:r>
              <a:rPr lang="en-US" dirty="0" smtClean="0"/>
              <a:t>Order evaluation of Mr. Downing to determine need for services</a:t>
            </a:r>
          </a:p>
          <a:p>
            <a:pPr marL="182880">
              <a:lnSpc>
                <a:spcPct val="110000"/>
              </a:lnSpc>
              <a:spcBef>
                <a:spcPts val="0"/>
              </a:spcBef>
              <a:buFont typeface="Wingdings" pitchFamily="2" charset="2"/>
              <a:buChar char="ü"/>
            </a:pPr>
            <a:r>
              <a:rPr lang="en-US" dirty="0" smtClean="0"/>
              <a:t>File civil protection order; allow visitation only when supervised by a son</a:t>
            </a:r>
          </a:p>
          <a:p>
            <a:pPr marL="182880">
              <a:lnSpc>
                <a:spcPct val="110000"/>
              </a:lnSpc>
              <a:spcBef>
                <a:spcPts val="0"/>
              </a:spcBef>
              <a:buFont typeface="Wingdings" pitchFamily="2" charset="2"/>
              <a:buChar char="ü"/>
            </a:pPr>
            <a:r>
              <a:rPr lang="en-US" dirty="0" smtClean="0"/>
              <a:t>Conduct periodic review hearings </a:t>
            </a:r>
            <a:endParaRPr lang="en-US" sz="1100"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0000"/>
              </a:lnSpc>
              <a:spcBef>
                <a:spcPts val="0"/>
              </a:spcBef>
            </a:pPr>
            <a:r>
              <a:rPr lang="en-US" sz="1300" i="1" dirty="0" smtClean="0"/>
              <a:t>[Small Group Exercise – Reports</a:t>
            </a:r>
            <a:r>
              <a:rPr lang="en-US" sz="1300" i="1" u="sng" dirty="0" smtClean="0"/>
              <a:t>]</a:t>
            </a:r>
          </a:p>
          <a:p>
            <a:pPr defTabSz="914286">
              <a:lnSpc>
                <a:spcPct val="110000"/>
              </a:lnSpc>
              <a:spcBef>
                <a:spcPts val="0"/>
              </a:spcBef>
              <a:defRPr/>
            </a:pPr>
            <a:r>
              <a:rPr lang="en-US" sz="1300" dirty="0" smtClean="0"/>
              <a:t>Briefly review scenario for the participants before the financial exploitation group reports what it discussed.   Possible responses are listed below.</a:t>
            </a:r>
          </a:p>
          <a:p>
            <a:pPr algn="just"/>
            <a:r>
              <a:rPr lang="en-US" u="sng" dirty="0" smtClean="0"/>
              <a:t>Issues in case</a:t>
            </a:r>
          </a:p>
          <a:p>
            <a:pPr marL="182880" algn="just">
              <a:spcBef>
                <a:spcPts val="0"/>
              </a:spcBef>
              <a:buFont typeface="Wingdings" pitchFamily="2" charset="2"/>
              <a:buChar char="ü"/>
            </a:pPr>
            <a:r>
              <a:rPr lang="en-US" dirty="0" smtClean="0"/>
              <a:t>Carolyn’s declining health and isolation make her vulnerable to abuse</a:t>
            </a:r>
          </a:p>
          <a:p>
            <a:pPr marL="182880" algn="just">
              <a:spcBef>
                <a:spcPts val="0"/>
              </a:spcBef>
              <a:buFont typeface="Wingdings" pitchFamily="2" charset="2"/>
              <a:buChar char="ü"/>
            </a:pPr>
            <a:r>
              <a:rPr lang="en-US" dirty="0" smtClean="0"/>
              <a:t>Keith may be the only person who pays attention to her</a:t>
            </a:r>
          </a:p>
          <a:p>
            <a:pPr marL="182880" algn="just">
              <a:spcBef>
                <a:spcPts val="0"/>
              </a:spcBef>
              <a:buFont typeface="Wingdings" pitchFamily="2" charset="2"/>
              <a:buChar char="ü"/>
            </a:pPr>
            <a:r>
              <a:rPr lang="en-US" dirty="0" smtClean="0"/>
              <a:t>Keith manipulated his mother into creating the POA</a:t>
            </a:r>
          </a:p>
          <a:p>
            <a:pPr marL="182880" algn="just">
              <a:spcBef>
                <a:spcPts val="0"/>
              </a:spcBef>
              <a:buFont typeface="Wingdings" pitchFamily="2" charset="2"/>
              <a:buChar char="ü"/>
            </a:pPr>
            <a:r>
              <a:rPr lang="en-US" dirty="0" smtClean="0"/>
              <a:t>Abuse of POA-Keith enriches himself while he neglects his mother</a:t>
            </a:r>
          </a:p>
          <a:p>
            <a:pPr marL="182880" algn="just">
              <a:spcBef>
                <a:spcPts val="0"/>
              </a:spcBef>
              <a:buFont typeface="Wingdings" pitchFamily="2" charset="2"/>
              <a:buChar char="ü"/>
            </a:pPr>
            <a:r>
              <a:rPr lang="en-US" dirty="0" smtClean="0"/>
              <a:t>Keith has opportunity to abuse POA because other relatives live out of town</a:t>
            </a:r>
          </a:p>
          <a:p>
            <a:pPr algn="just"/>
            <a:r>
              <a:rPr lang="en-US" u="sng" dirty="0" smtClean="0"/>
              <a:t>Information needed</a:t>
            </a:r>
          </a:p>
          <a:p>
            <a:pPr marL="182880" algn="just">
              <a:spcBef>
                <a:spcPts val="0"/>
              </a:spcBef>
              <a:buFont typeface="Wingdings" pitchFamily="2" charset="2"/>
              <a:buChar char="ü"/>
            </a:pPr>
            <a:r>
              <a:rPr lang="en-US" dirty="0" smtClean="0"/>
              <a:t>Medical, psychiatric, cognitive assessments of Carolyn</a:t>
            </a:r>
          </a:p>
          <a:p>
            <a:pPr marL="182880" algn="just">
              <a:spcBef>
                <a:spcPts val="0"/>
              </a:spcBef>
              <a:buFont typeface="Wingdings" pitchFamily="2" charset="2"/>
              <a:buChar char="ü"/>
            </a:pPr>
            <a:r>
              <a:rPr lang="en-US" dirty="0" smtClean="0"/>
              <a:t>Forensic accounting of Keith’s use of Carolyn’s assets and status of her assets</a:t>
            </a:r>
          </a:p>
          <a:p>
            <a:pPr marL="182880" algn="just">
              <a:spcBef>
                <a:spcPts val="0"/>
              </a:spcBef>
              <a:buFont typeface="Wingdings" pitchFamily="2" charset="2"/>
              <a:buChar char="ü"/>
            </a:pPr>
            <a:r>
              <a:rPr lang="en-US" dirty="0" smtClean="0"/>
              <a:t>Carolyn's need for care—level and type</a:t>
            </a:r>
          </a:p>
          <a:p>
            <a:pPr marL="182880" algn="just">
              <a:spcBef>
                <a:spcPts val="0"/>
              </a:spcBef>
              <a:buFont typeface="Wingdings" pitchFamily="2" charset="2"/>
              <a:buChar char="ü"/>
            </a:pPr>
            <a:r>
              <a:rPr lang="en-US" dirty="0" smtClean="0"/>
              <a:t>Possible alternate guardians</a:t>
            </a:r>
          </a:p>
          <a:p>
            <a:pPr algn="just"/>
            <a:r>
              <a:rPr lang="en-US" u="sng" dirty="0" smtClean="0"/>
              <a:t>Case management options</a:t>
            </a:r>
          </a:p>
          <a:p>
            <a:pPr marL="182880" algn="just">
              <a:spcBef>
                <a:spcPts val="0"/>
              </a:spcBef>
              <a:buFont typeface="Wingdings" pitchFamily="2" charset="2"/>
              <a:buChar char="ü"/>
            </a:pPr>
            <a:r>
              <a:rPr lang="en-US" dirty="0" smtClean="0"/>
              <a:t>Expedite assessments of Carolyn because her condition could deteriorate</a:t>
            </a:r>
          </a:p>
          <a:p>
            <a:pPr marL="182880" algn="just">
              <a:spcBef>
                <a:spcPts val="0"/>
              </a:spcBef>
              <a:buFont typeface="Wingdings" pitchFamily="2" charset="2"/>
              <a:buChar char="ü"/>
            </a:pPr>
            <a:r>
              <a:rPr lang="en-US" dirty="0" smtClean="0"/>
              <a:t>Refer to APS: expedite investigation, safety assessments and service provision</a:t>
            </a:r>
          </a:p>
          <a:p>
            <a:pPr marL="182880" algn="just">
              <a:spcBef>
                <a:spcPts val="0"/>
              </a:spcBef>
              <a:buFont typeface="Wingdings" pitchFamily="2" charset="2"/>
              <a:buChar char="ü"/>
            </a:pPr>
            <a:r>
              <a:rPr lang="en-US" dirty="0" smtClean="0"/>
              <a:t>Issue emergency orders (e.g., protection order, guardianship, remove POA)</a:t>
            </a:r>
          </a:p>
          <a:p>
            <a:pPr marL="182880" algn="just">
              <a:spcBef>
                <a:spcPts val="0"/>
              </a:spcBef>
              <a:buFont typeface="Wingdings" pitchFamily="2" charset="2"/>
              <a:buChar char="ü"/>
            </a:pPr>
            <a:r>
              <a:rPr lang="en-US" dirty="0" smtClean="0"/>
              <a:t>Refer case to prosecutor</a:t>
            </a:r>
          </a:p>
          <a:p>
            <a:pPr algn="just"/>
            <a:r>
              <a:rPr lang="en-US" u="sng" dirty="0" smtClean="0"/>
              <a:t>Potential remedies</a:t>
            </a:r>
          </a:p>
          <a:p>
            <a:pPr marL="182880" algn="just">
              <a:lnSpc>
                <a:spcPct val="110000"/>
              </a:lnSpc>
              <a:spcBef>
                <a:spcPts val="0"/>
              </a:spcBef>
              <a:buFont typeface="Wingdings" pitchFamily="2" charset="2"/>
              <a:buChar char="ü"/>
            </a:pPr>
            <a:r>
              <a:rPr lang="en-US" dirty="0" smtClean="0"/>
              <a:t>Order full accounting from Keith</a:t>
            </a:r>
          </a:p>
          <a:p>
            <a:pPr marL="182880" algn="just">
              <a:lnSpc>
                <a:spcPct val="110000"/>
              </a:lnSpc>
              <a:spcBef>
                <a:spcPts val="0"/>
              </a:spcBef>
              <a:buFont typeface="Wingdings" pitchFamily="2" charset="2"/>
              <a:buChar char="ü"/>
            </a:pPr>
            <a:r>
              <a:rPr lang="en-US" dirty="0" smtClean="0"/>
              <a:t>Issue no contact order for Keith if Carolyn is afraid of him</a:t>
            </a:r>
          </a:p>
          <a:p>
            <a:pPr marL="182880" algn="just">
              <a:lnSpc>
                <a:spcPct val="110000"/>
              </a:lnSpc>
              <a:spcBef>
                <a:spcPts val="0"/>
              </a:spcBef>
              <a:buFont typeface="Wingdings" pitchFamily="2" charset="2"/>
              <a:buChar char="ü"/>
            </a:pPr>
            <a:r>
              <a:rPr lang="en-US" dirty="0" smtClean="0"/>
              <a:t>Place liens on Keith’s property that was obtained with his mother’s assets</a:t>
            </a:r>
          </a:p>
          <a:p>
            <a:pPr marL="182880" algn="just">
              <a:lnSpc>
                <a:spcPct val="110000"/>
              </a:lnSpc>
              <a:spcBef>
                <a:spcPts val="0"/>
              </a:spcBef>
              <a:buFont typeface="Wingdings" pitchFamily="2" charset="2"/>
              <a:buChar char="ü"/>
            </a:pPr>
            <a:r>
              <a:rPr lang="en-US" dirty="0" smtClean="0"/>
              <a:t>Consider appointing Zack as limited or emergency guardian</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688B4F-C40E-432A-A45D-CA98D329F94E}" type="slidenum">
              <a:rPr lang="en-US" smtClean="0"/>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110000"/>
              </a:lnSpc>
              <a:spcBef>
                <a:spcPts val="0"/>
              </a:spcBef>
            </a:pPr>
            <a:r>
              <a:rPr lang="en-US" sz="1300" i="1" dirty="0" smtClean="0"/>
              <a:t>[Small Group Exercise – Reports</a:t>
            </a:r>
            <a:r>
              <a:rPr lang="en-US" sz="1300" i="1" u="sng" dirty="0" smtClean="0"/>
              <a:t>]</a:t>
            </a:r>
          </a:p>
          <a:p>
            <a:pPr defTabSz="914286">
              <a:lnSpc>
                <a:spcPct val="110000"/>
              </a:lnSpc>
              <a:spcBef>
                <a:spcPts val="0"/>
              </a:spcBef>
              <a:defRPr/>
            </a:pPr>
            <a:r>
              <a:rPr lang="en-US" sz="1300" dirty="0" smtClean="0"/>
              <a:t>Briefly review scenario for the participants before the guardianship group reports what it discussed.   Possible responses are listed below.</a:t>
            </a:r>
          </a:p>
          <a:p>
            <a:pPr>
              <a:lnSpc>
                <a:spcPct val="110000"/>
              </a:lnSpc>
            </a:pPr>
            <a:r>
              <a:rPr lang="en-US" u="sng" dirty="0" smtClean="0"/>
              <a:t>Issues in case</a:t>
            </a:r>
          </a:p>
          <a:p>
            <a:pPr marL="182880">
              <a:lnSpc>
                <a:spcPct val="110000"/>
              </a:lnSpc>
              <a:spcBef>
                <a:spcPts val="0"/>
              </a:spcBef>
              <a:buFont typeface="Wingdings" pitchFamily="2" charset="2"/>
              <a:buChar char="ü"/>
            </a:pPr>
            <a:r>
              <a:rPr lang="en-US" dirty="0" smtClean="0"/>
              <a:t>John’s vulnerability: desire to maintain relationship, poor health, cognitive concerns</a:t>
            </a:r>
          </a:p>
          <a:p>
            <a:pPr marL="182880">
              <a:lnSpc>
                <a:spcPct val="110000"/>
              </a:lnSpc>
              <a:spcBef>
                <a:spcPts val="0"/>
              </a:spcBef>
              <a:buFont typeface="Wingdings" pitchFamily="2" charset="2"/>
              <a:buChar char="ü"/>
            </a:pPr>
            <a:r>
              <a:rPr lang="en-US" dirty="0" smtClean="0"/>
              <a:t>John’s interests may conflict with protective measures the court can take</a:t>
            </a:r>
          </a:p>
          <a:p>
            <a:pPr marL="182880">
              <a:lnSpc>
                <a:spcPct val="110000"/>
              </a:lnSpc>
              <a:spcBef>
                <a:spcPts val="0"/>
              </a:spcBef>
              <a:buFont typeface="Wingdings" pitchFamily="2" charset="2"/>
              <a:buChar char="ü"/>
            </a:pPr>
            <a:r>
              <a:rPr lang="en-US" dirty="0" smtClean="0"/>
              <a:t>John’s level of capacity may point to the need of a guardianship appointment</a:t>
            </a:r>
          </a:p>
          <a:p>
            <a:pPr marL="182880">
              <a:lnSpc>
                <a:spcPct val="110000"/>
              </a:lnSpc>
              <a:spcBef>
                <a:spcPts val="0"/>
              </a:spcBef>
              <a:buFont typeface="Wingdings" pitchFamily="2" charset="2"/>
              <a:buChar char="ü"/>
            </a:pPr>
            <a:r>
              <a:rPr lang="en-US" dirty="0" smtClean="0"/>
              <a:t>Conflict among adult children</a:t>
            </a:r>
          </a:p>
          <a:p>
            <a:pPr>
              <a:lnSpc>
                <a:spcPct val="110000"/>
              </a:lnSpc>
            </a:pPr>
            <a:r>
              <a:rPr lang="en-US" u="sng" dirty="0" smtClean="0"/>
              <a:t>Information needed</a:t>
            </a:r>
          </a:p>
          <a:p>
            <a:pPr marL="182880">
              <a:lnSpc>
                <a:spcPct val="120000"/>
              </a:lnSpc>
              <a:spcBef>
                <a:spcPts val="0"/>
              </a:spcBef>
              <a:buFont typeface="Wingdings" pitchFamily="2" charset="2"/>
              <a:buChar char="ü"/>
            </a:pPr>
            <a:r>
              <a:rPr lang="en-US" dirty="0" smtClean="0"/>
              <a:t>Medical, psychiatric, cognitive assessments of John  and a home evaluation</a:t>
            </a:r>
          </a:p>
          <a:p>
            <a:pPr marL="182880">
              <a:lnSpc>
                <a:spcPct val="120000"/>
              </a:lnSpc>
              <a:spcBef>
                <a:spcPts val="0"/>
              </a:spcBef>
              <a:buFont typeface="Wingdings" pitchFamily="2" charset="2"/>
              <a:buChar char="ü"/>
            </a:pPr>
            <a:r>
              <a:rPr lang="en-US" dirty="0" smtClean="0"/>
              <a:t>Assessment of ADLS and IADLs</a:t>
            </a:r>
          </a:p>
          <a:p>
            <a:pPr>
              <a:lnSpc>
                <a:spcPct val="110000"/>
              </a:lnSpc>
            </a:pPr>
            <a:r>
              <a:rPr lang="en-US" u="sng" dirty="0" smtClean="0"/>
              <a:t>Case management options</a:t>
            </a:r>
          </a:p>
          <a:p>
            <a:pPr marL="182880">
              <a:lnSpc>
                <a:spcPct val="120000"/>
              </a:lnSpc>
              <a:spcBef>
                <a:spcPts val="0"/>
              </a:spcBef>
              <a:buFont typeface="Wingdings" pitchFamily="2" charset="2"/>
              <a:buChar char="ü"/>
            </a:pPr>
            <a:r>
              <a:rPr lang="en-US" dirty="0" smtClean="0"/>
              <a:t>Role of prosecutor-seek protective order</a:t>
            </a:r>
          </a:p>
          <a:p>
            <a:pPr marL="182880">
              <a:lnSpc>
                <a:spcPct val="120000"/>
              </a:lnSpc>
              <a:spcBef>
                <a:spcPts val="0"/>
              </a:spcBef>
              <a:buFont typeface="Wingdings" pitchFamily="2" charset="2"/>
              <a:buChar char="ü"/>
            </a:pPr>
            <a:r>
              <a:rPr lang="en-US" dirty="0" smtClean="0"/>
              <a:t>Role of APS: expedite investigation, safety assessments and service provision</a:t>
            </a:r>
          </a:p>
          <a:p>
            <a:pPr marL="182880">
              <a:lnSpc>
                <a:spcPct val="120000"/>
              </a:lnSpc>
              <a:spcBef>
                <a:spcPts val="0"/>
              </a:spcBef>
              <a:buFont typeface="Wingdings" pitchFamily="2" charset="2"/>
              <a:buChar char="ü"/>
            </a:pPr>
            <a:r>
              <a:rPr lang="en-US" dirty="0" smtClean="0"/>
              <a:t>Expedite guardianship proceedings to bring stability to John’s life</a:t>
            </a:r>
          </a:p>
          <a:p>
            <a:pPr>
              <a:lnSpc>
                <a:spcPct val="110000"/>
              </a:lnSpc>
            </a:pPr>
            <a:r>
              <a:rPr lang="en-US" u="sng" dirty="0" smtClean="0"/>
              <a:t>Potential remedies</a:t>
            </a:r>
          </a:p>
          <a:p>
            <a:pPr marL="182880">
              <a:lnSpc>
                <a:spcPct val="120000"/>
              </a:lnSpc>
              <a:spcBef>
                <a:spcPts val="0"/>
              </a:spcBef>
              <a:buFont typeface="Wingdings" pitchFamily="2" charset="2"/>
              <a:buChar char="ü"/>
            </a:pPr>
            <a:r>
              <a:rPr lang="en-US" dirty="0" smtClean="0"/>
              <a:t>In guardianship proceedings consider limited guardianship</a:t>
            </a:r>
          </a:p>
          <a:p>
            <a:pPr marL="182880">
              <a:lnSpc>
                <a:spcPct val="120000"/>
              </a:lnSpc>
              <a:spcBef>
                <a:spcPts val="0"/>
              </a:spcBef>
              <a:buFont typeface="Wingdings" pitchFamily="2" charset="2"/>
              <a:buChar char="ü"/>
            </a:pPr>
            <a:r>
              <a:rPr lang="en-US" dirty="0" smtClean="0"/>
              <a:t>Set guardianship review hearing every six months</a:t>
            </a:r>
          </a:p>
          <a:p>
            <a:pPr marL="182880">
              <a:lnSpc>
                <a:spcPct val="120000"/>
              </a:lnSpc>
              <a:spcBef>
                <a:spcPts val="0"/>
              </a:spcBef>
              <a:buFont typeface="Wingdings" pitchFamily="2" charset="2"/>
              <a:buChar char="ü"/>
            </a:pPr>
            <a:r>
              <a:rPr lang="en-US" dirty="0" smtClean="0"/>
              <a:t>Issue civil protective order on behalf of John</a:t>
            </a:r>
          </a:p>
          <a:p>
            <a:pPr marL="182880">
              <a:lnSpc>
                <a:spcPct val="120000"/>
              </a:lnSpc>
              <a:spcBef>
                <a:spcPts val="0"/>
              </a:spcBef>
              <a:buFont typeface="Wingdings" pitchFamily="2" charset="2"/>
              <a:buChar char="ü"/>
            </a:pPr>
            <a:r>
              <a:rPr lang="en-US" dirty="0" smtClean="0"/>
              <a:t>Allow progressive contact between John and Bart, starting with only supervised contact</a:t>
            </a:r>
          </a:p>
          <a:p>
            <a:pPr marL="182880">
              <a:lnSpc>
                <a:spcPct val="120000"/>
              </a:lnSpc>
              <a:spcBef>
                <a:spcPts val="0"/>
              </a:spcBef>
              <a:buFont typeface="Wingdings" pitchFamily="2" charset="2"/>
              <a:buChar char="ü"/>
            </a:pPr>
            <a:r>
              <a:rPr lang="en-US" dirty="0" smtClean="0"/>
              <a:t>Set probation and protection order review hearings every three months</a:t>
            </a:r>
          </a:p>
          <a:p>
            <a:pPr marL="182880">
              <a:lnSpc>
                <a:spcPct val="120000"/>
              </a:lnSpc>
              <a:spcBef>
                <a:spcPts val="0"/>
              </a:spcBef>
              <a:buFont typeface="Wingdings" pitchFamily="2" charset="2"/>
              <a:buChar char="ü"/>
            </a:pPr>
            <a:r>
              <a:rPr lang="en-US" dirty="0" smtClean="0"/>
              <a:t>Order mental health evaluation of Bart and order any recommended treatment</a:t>
            </a:r>
          </a:p>
          <a:p>
            <a:pPr marL="182880">
              <a:lnSpc>
                <a:spcPct val="120000"/>
              </a:lnSpc>
              <a:spcBef>
                <a:spcPts val="0"/>
              </a:spcBef>
              <a:buFont typeface="Wingdings" pitchFamily="2" charset="2"/>
              <a:buChar char="ü"/>
            </a:pPr>
            <a:r>
              <a:rPr lang="en-US" dirty="0" smtClean="0"/>
              <a:t>Order geriatric psychiatric evaluation for John</a:t>
            </a:r>
            <a:endParaRPr lang="en-US" sz="1100" dirty="0" smtClean="0"/>
          </a:p>
          <a:p>
            <a:pPr>
              <a:lnSpc>
                <a:spcPct val="110000"/>
              </a:lnSpc>
            </a:pPr>
            <a:endParaRPr lang="en-US" sz="1100"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00"/>
              </a:spcBef>
            </a:pPr>
            <a:r>
              <a:rPr lang="en-US" i="1" u="sng" dirty="0" smtClean="0"/>
              <a:t>[Animated Slide]</a:t>
            </a:r>
          </a:p>
          <a:p>
            <a:pPr>
              <a:spcBef>
                <a:spcPts val="600"/>
              </a:spcBef>
            </a:pPr>
            <a:r>
              <a:rPr lang="en-US" dirty="0" smtClean="0"/>
              <a:t>This brings us to the conclusion of this course.  We hope that you will take home with you the following thoughts.</a:t>
            </a:r>
          </a:p>
          <a:p>
            <a:pPr>
              <a:spcBef>
                <a:spcPts val="600"/>
              </a:spcBef>
            </a:pPr>
            <a:endParaRPr lang="en-US" dirty="0" smtClean="0"/>
          </a:p>
          <a:p>
            <a:pPr>
              <a:spcBef>
                <a:spcPts val="600"/>
              </a:spcBef>
            </a:pPr>
            <a:r>
              <a:rPr lang="en-US" u="sng" dirty="0" smtClean="0">
                <a:effectLst>
                  <a:outerShdw blurRad="38100" dist="38100" dir="2700000" algn="tl">
                    <a:srgbClr val="000000">
                      <a:alpha val="43137"/>
                    </a:srgbClr>
                  </a:outerShdw>
                </a:effectLst>
              </a:rPr>
              <a:t>CLICK </a:t>
            </a:r>
            <a:r>
              <a:rPr lang="en-US" dirty="0" smtClean="0"/>
              <a:t> You can apply what you have learned in this course in your courtroom and exercise your leadership in your community to improve awareness and responses in the larger community.</a:t>
            </a:r>
          </a:p>
          <a:p>
            <a:pPr>
              <a:spcBef>
                <a:spcPts val="600"/>
              </a:spcBef>
            </a:pPr>
            <a:r>
              <a:rPr lang="en-US" u="sng" dirty="0" smtClean="0">
                <a:effectLst>
                  <a:outerShdw blurRad="38100" dist="38100" dir="2700000" algn="tl">
                    <a:srgbClr val="000000">
                      <a:alpha val="43137"/>
                    </a:srgbClr>
                  </a:outerShdw>
                </a:effectLst>
              </a:rPr>
              <a:t>CLICK </a:t>
            </a:r>
            <a:r>
              <a:rPr lang="en-US" dirty="0" smtClean="0"/>
              <a:t> Every community has a number of resources for the elderly.  Get to know your community resources and learn how you might be able to tap into those resources to better meet the needs of older persons.</a:t>
            </a:r>
          </a:p>
          <a:p>
            <a:pPr>
              <a:spcBef>
                <a:spcPts val="600"/>
              </a:spcBef>
            </a:pPr>
            <a:r>
              <a:rPr lang="en-US" u="sng" dirty="0" smtClean="0">
                <a:effectLst>
                  <a:outerShdw blurRad="38100" dist="38100" dir="2700000" algn="tl">
                    <a:srgbClr val="000000">
                      <a:alpha val="43137"/>
                    </a:srgbClr>
                  </a:outerShdw>
                </a:effectLst>
              </a:rPr>
              <a:t>CLICK  </a:t>
            </a:r>
            <a:r>
              <a:rPr lang="en-US" dirty="0" smtClean="0"/>
              <a:t> Finally, we hope you will consider adapting the </a:t>
            </a:r>
            <a:r>
              <a:rPr lang="en-US" dirty="0" err="1" smtClean="0"/>
              <a:t>benchard</a:t>
            </a:r>
            <a:r>
              <a:rPr lang="en-US" dirty="0" smtClean="0"/>
              <a:t> so that all judicial officers in your jurisdiction receive some basic information on how to identify and respond to elder abuse and neglect.</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465138"/>
            <a:ext cx="3408363" cy="2557462"/>
          </a:xfrm>
        </p:spPr>
      </p:sp>
      <p:sp>
        <p:nvSpPr>
          <p:cNvPr id="3" name="Notes Placeholder 2"/>
          <p:cNvSpPr>
            <a:spLocks noGrp="1"/>
          </p:cNvSpPr>
          <p:nvPr>
            <p:ph type="body" idx="1"/>
          </p:nvPr>
        </p:nvSpPr>
        <p:spPr>
          <a:xfrm>
            <a:off x="609600" y="3021330"/>
            <a:ext cx="5486400" cy="5732780"/>
          </a:xfrm>
        </p:spPr>
        <p:txBody>
          <a:bodyPr>
            <a:noAutofit/>
          </a:bodyPr>
          <a:lstStyle/>
          <a:p>
            <a:pPr algn="just" eaLnBrk="1" hangingPunct="1"/>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lgn="just">
              <a:spcBef>
                <a:spcPts val="612"/>
              </a:spcBef>
            </a:pPr>
            <a:r>
              <a:rPr lang="en-US" i="1" dirty="0" smtClean="0"/>
              <a:t>[Animated Slide]</a:t>
            </a:r>
          </a:p>
          <a:p>
            <a:pPr>
              <a:spcBef>
                <a:spcPts val="612"/>
              </a:spcBef>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dirty="0" smtClean="0"/>
              <a:t>to introduce each objective.</a:t>
            </a:r>
          </a:p>
          <a:p>
            <a:pPr eaLnBrk="1" hangingPunct="1">
              <a:spcBef>
                <a:spcPct val="0"/>
              </a:spcBef>
            </a:pPr>
            <a:endParaRPr lang="en-US"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688B4F-C40E-432A-A45D-CA98D329F94E}" type="slidenum">
              <a:rPr lang="en-US" smtClean="0"/>
              <a:pPr/>
              <a:t>3</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1838" y="696913"/>
            <a:ext cx="2930525" cy="2198687"/>
          </a:xfrm>
        </p:spPr>
      </p:sp>
      <p:sp>
        <p:nvSpPr>
          <p:cNvPr id="3" name="Notes Placeholder 2"/>
          <p:cNvSpPr>
            <a:spLocks noGrp="1"/>
          </p:cNvSpPr>
          <p:nvPr>
            <p:ph type="body" idx="1"/>
          </p:nvPr>
        </p:nvSpPr>
        <p:spPr>
          <a:xfrm>
            <a:off x="685800" y="3048000"/>
            <a:ext cx="5486400" cy="5715000"/>
          </a:xfrm>
        </p:spPr>
        <p:txBody>
          <a:bodyPr>
            <a:noAutofit/>
          </a:bodyPr>
          <a:lstStyle/>
          <a:p>
            <a:pPr algn="l">
              <a:spcBef>
                <a:spcPts val="600"/>
              </a:spcBef>
            </a:pPr>
            <a:r>
              <a:rPr lang="en-US" dirty="0" smtClean="0"/>
              <a:t>Two ingredients are critical to maximize the court’s response: Judicial Leadership and Community Resources</a:t>
            </a:r>
            <a:endParaRPr lang="en-US" dirty="0" smtClean="0"/>
          </a:p>
          <a:p>
            <a:pPr marL="0" marR="0" indent="0" algn="l" defTabSz="914400" rtl="0" eaLnBrk="0" fontAlgn="base" latinLnBrk="0" hangingPunct="0">
              <a:spcBef>
                <a:spcPts val="600"/>
              </a:spcBef>
              <a:spcAft>
                <a:spcPct val="0"/>
              </a:spcAft>
              <a:buClrTx/>
              <a:buSzTx/>
              <a:buFontTx/>
              <a:buNone/>
              <a:tabLst/>
              <a:defRPr/>
            </a:pPr>
            <a:r>
              <a:rPr lang="en-US" u="sng" dirty="0" smtClean="0"/>
              <a:t>Judicial leadership  </a:t>
            </a:r>
            <a:r>
              <a:rPr lang="en-US" dirty="0" smtClean="0"/>
              <a:t>is critical to ensuring that the</a:t>
            </a:r>
            <a:r>
              <a:rPr lang="en-US" baseline="0" dirty="0" smtClean="0"/>
              <a:t> court and the judicial process adequately address elder abuse. </a:t>
            </a:r>
            <a:r>
              <a:rPr lang="en-US" kern="1200" dirty="0" smtClean="0">
                <a:solidFill>
                  <a:schemeClr val="tx1"/>
                </a:solidFill>
                <a:latin typeface="+mn-lt"/>
                <a:ea typeface="+mn-ea"/>
                <a:cs typeface="+mn-cs"/>
              </a:rPr>
              <a:t>The value of judicial leadership in multi-agency coordination efforts has been demonstrated in several arenas,</a:t>
            </a:r>
            <a:r>
              <a:rPr lang="en-US" kern="1200" baseline="0" dirty="0" smtClean="0">
                <a:solidFill>
                  <a:schemeClr val="tx1"/>
                </a:solidFill>
                <a:latin typeface="+mn-lt"/>
                <a:ea typeface="+mn-ea"/>
                <a:cs typeface="+mn-cs"/>
              </a:rPr>
              <a:t> including child abuse and neglect, domestic violence and victims’ rights.</a:t>
            </a:r>
            <a:endParaRPr lang="en-US" kern="1200" dirty="0" smtClean="0">
              <a:solidFill>
                <a:schemeClr val="tx1"/>
              </a:solidFill>
              <a:latin typeface="+mn-lt"/>
              <a:ea typeface="+mn-ea"/>
              <a:cs typeface="+mn-cs"/>
            </a:endParaRPr>
          </a:p>
          <a:p>
            <a:pPr algn="l">
              <a:spcBef>
                <a:spcPts val="600"/>
              </a:spcBef>
            </a:pPr>
            <a:r>
              <a:rPr lang="en-US" dirty="0" smtClean="0"/>
              <a:t>ABA Code of Judicial Conduct  (2007) and state codes allow and encourage judges to engage in activities and initiatives to improve the administration of justice and advocate for the improvement of the justice system.   For example:</a:t>
            </a:r>
          </a:p>
          <a:p>
            <a:pPr marL="457200" indent="-182880">
              <a:spcBef>
                <a:spcPts val="600"/>
              </a:spcBef>
              <a:buFont typeface="Wingdings" pitchFamily="2" charset="2"/>
              <a:buChar char="ü"/>
            </a:pPr>
            <a:r>
              <a:rPr lang="en-US" dirty="0" smtClean="0"/>
              <a:t>Canon  1, Rule 1.2 Promoting  Confidence in the Judiciary:  A judge should initiate and participate in community outreach activities [to promote] public understanding of and confidence in the administration of justice. (Comment 6)</a:t>
            </a:r>
          </a:p>
          <a:p>
            <a:pPr marL="457200" indent="-182880" algn="l">
              <a:spcBef>
                <a:spcPts val="600"/>
              </a:spcBef>
              <a:buFont typeface="Wingdings" pitchFamily="2" charset="2"/>
              <a:buChar char="ü"/>
            </a:pPr>
            <a:r>
              <a:rPr lang="en-US" dirty="0" smtClean="0"/>
              <a:t>Canon  3, Rule 3.1 Extrajudicial Activities in General:  …judges are encouraged to participate in appropriate extrajudicial activities. (Comment 1)</a:t>
            </a:r>
          </a:p>
          <a:p>
            <a:pPr marL="457200" indent="-182880" algn="l">
              <a:spcBef>
                <a:spcPts val="600"/>
              </a:spcBef>
              <a:buFont typeface="Wingdings" pitchFamily="2" charset="2"/>
              <a:buChar char="ü"/>
            </a:pPr>
            <a:r>
              <a:rPr lang="en-US" dirty="0" smtClean="0"/>
              <a:t>Canon 3, Rule 3.7 Participation in Educational, Religious, Charitable, Fraternal, or Civic Organizations and Activities:  (A) …a judge may participate in activities sponsored by [entities] concerned with …the administration of justice…</a:t>
            </a:r>
          </a:p>
          <a:p>
            <a:pPr algn="l">
              <a:spcBef>
                <a:spcPts val="600"/>
              </a:spcBef>
            </a:pPr>
            <a:r>
              <a:rPr lang="en-US" u="sng" dirty="0" smtClean="0"/>
              <a:t>R</a:t>
            </a:r>
            <a:r>
              <a:rPr lang="en-US" u="sng" dirty="0" smtClean="0"/>
              <a:t>esources </a:t>
            </a:r>
            <a:r>
              <a:rPr lang="en-US" dirty="0" smtClean="0"/>
              <a:t>specific to the needs of elders can be found in every community.  Many communities have elder task forces . It can be beneficial for the court to participate in such task forces so that community resources can be identified and mobilized in elder abuse cases.  In addition, some communities feature multi-agency response teams that work to address specific cases, such as those involving financial exploitation.  </a:t>
            </a:r>
          </a:p>
          <a:p>
            <a:pPr algn="l">
              <a:spcBef>
                <a:spcPts val="600"/>
              </a:spcBef>
            </a:pPr>
            <a:r>
              <a:rPr lang="en-US" baseline="0" dirty="0" smtClean="0"/>
              <a:t>In the absence</a:t>
            </a:r>
            <a:r>
              <a:rPr lang="en-US" dirty="0" smtClean="0"/>
              <a:t> of coordinated community responses, the court has an opportunity to demonstrate its leadership by bringing agencies and organizations to the table.</a:t>
            </a:r>
            <a:endParaRPr lang="en-US" baseline="0"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0000"/>
              </a:lnSpc>
              <a:spcBef>
                <a:spcPts val="600"/>
              </a:spcBef>
            </a:pPr>
            <a:r>
              <a:rPr lang="en-US" i="1" dirty="0" smtClean="0"/>
              <a:t>[Hand out copies of the NCSC Elder Abuse </a:t>
            </a:r>
            <a:r>
              <a:rPr lang="en-US" i="1" dirty="0" err="1" smtClean="0"/>
              <a:t>Benchcard</a:t>
            </a:r>
            <a:r>
              <a:rPr lang="en-US" i="1" dirty="0" smtClean="0"/>
              <a:t>]</a:t>
            </a:r>
          </a:p>
          <a:p>
            <a:pPr>
              <a:lnSpc>
                <a:spcPct val="110000"/>
              </a:lnSpc>
              <a:spcBef>
                <a:spcPts val="600"/>
              </a:spcBef>
              <a:spcAft>
                <a:spcPts val="0"/>
              </a:spcAft>
            </a:pPr>
            <a:r>
              <a:rPr lang="en-US" baseline="0" dirty="0" smtClean="0">
                <a:ea typeface="+mn-ea"/>
                <a:cs typeface="+mn-cs"/>
              </a:rPr>
              <a:t>The benchcard is a concise guide to elder abuse issues for judges.  It is</a:t>
            </a:r>
            <a:r>
              <a:rPr lang="en-US" dirty="0" smtClean="0">
                <a:ea typeface="+mn-ea"/>
                <a:cs typeface="+mn-cs"/>
              </a:rPr>
              <a:t> not specific to criminal acts of elder abuse and neglect.  </a:t>
            </a:r>
            <a:r>
              <a:rPr lang="en-US" dirty="0" smtClean="0"/>
              <a:t>It was designed to be a quick reference that will help judges identify elder abuse in cases coming before the court and consider effective responses.</a:t>
            </a:r>
            <a:endParaRPr lang="en-US" dirty="0" smtClean="0">
              <a:ea typeface="Calibri"/>
              <a:cs typeface="Times New Roman"/>
            </a:endParaRPr>
          </a:p>
          <a:p>
            <a:pPr>
              <a:lnSpc>
                <a:spcPct val="110000"/>
              </a:lnSpc>
              <a:spcBef>
                <a:spcPts val="600"/>
              </a:spcBef>
              <a:spcAft>
                <a:spcPts val="0"/>
              </a:spcAft>
            </a:pPr>
            <a:r>
              <a:rPr lang="en-US" dirty="0" smtClean="0">
                <a:ea typeface="Calibri"/>
                <a:cs typeface="Times New Roman"/>
              </a:rPr>
              <a:t>The benchcard addresses many of the issues discussed in modules 1 &amp; 2 and coming up in this module.</a:t>
            </a:r>
          </a:p>
          <a:p>
            <a:pPr>
              <a:lnSpc>
                <a:spcPct val="110000"/>
              </a:lnSpc>
              <a:spcBef>
                <a:spcPts val="600"/>
              </a:spcBef>
              <a:spcAft>
                <a:spcPts val="0"/>
              </a:spcAft>
            </a:pPr>
            <a:r>
              <a:rPr lang="en-US" i="1" u="sng" dirty="0" smtClean="0">
                <a:ea typeface="Calibri"/>
                <a:cs typeface="Times New Roman"/>
              </a:rPr>
              <a:t>Note to Instructor</a:t>
            </a:r>
            <a:r>
              <a:rPr lang="en-US" dirty="0" smtClean="0">
                <a:ea typeface="Calibri"/>
                <a:cs typeface="Times New Roman"/>
              </a:rPr>
              <a:t>: Do not go over details of </a:t>
            </a:r>
            <a:r>
              <a:rPr lang="en-US" dirty="0" err="1" smtClean="0">
                <a:ea typeface="Calibri"/>
                <a:cs typeface="Times New Roman"/>
              </a:rPr>
              <a:t>benchcard</a:t>
            </a:r>
            <a:r>
              <a:rPr lang="en-US" dirty="0" smtClean="0">
                <a:ea typeface="Calibri"/>
                <a:cs typeface="Times New Roman"/>
              </a:rPr>
              <a:t> at this time.  Instead, note that it includes the following topics, many of which were already discussed in earlier modules: </a:t>
            </a:r>
          </a:p>
          <a:p>
            <a:pPr marL="457200">
              <a:lnSpc>
                <a:spcPct val="110000"/>
              </a:lnSpc>
              <a:spcBef>
                <a:spcPts val="600"/>
              </a:spcBef>
              <a:spcAft>
                <a:spcPts val="0"/>
              </a:spcAft>
              <a:buFont typeface="Arial" pitchFamily="34" charset="0"/>
              <a:buChar char="•"/>
            </a:pPr>
            <a:r>
              <a:rPr lang="en-US" dirty="0" smtClean="0">
                <a:ea typeface="Calibri"/>
                <a:cs typeface="Times New Roman"/>
              </a:rPr>
              <a:t> Definitions</a:t>
            </a:r>
          </a:p>
          <a:p>
            <a:pPr marL="457200">
              <a:spcBef>
                <a:spcPts val="300"/>
              </a:spcBef>
              <a:spcAft>
                <a:spcPts val="0"/>
              </a:spcAft>
              <a:buFont typeface="Arial" pitchFamily="34" charset="0"/>
              <a:buChar char="•"/>
            </a:pPr>
            <a:r>
              <a:rPr lang="en-US" dirty="0" smtClean="0">
                <a:ea typeface="Calibri"/>
                <a:cs typeface="Times New Roman"/>
              </a:rPr>
              <a:t> Important Concepts</a:t>
            </a:r>
          </a:p>
          <a:p>
            <a:pPr marL="457200">
              <a:spcBef>
                <a:spcPts val="300"/>
              </a:spcBef>
              <a:spcAft>
                <a:spcPts val="0"/>
              </a:spcAft>
              <a:buFont typeface="Arial" pitchFamily="34" charset="0"/>
              <a:buChar char="•"/>
            </a:pPr>
            <a:r>
              <a:rPr lang="en-US" dirty="0" smtClean="0">
                <a:ea typeface="Calibri"/>
                <a:cs typeface="Times New Roman"/>
              </a:rPr>
              <a:t> Types of abuse and red flags</a:t>
            </a:r>
          </a:p>
          <a:p>
            <a:pPr marL="457200">
              <a:spcBef>
                <a:spcPts val="300"/>
              </a:spcBef>
              <a:spcAft>
                <a:spcPts val="0"/>
              </a:spcAft>
              <a:buFont typeface="Arial" pitchFamily="34" charset="0"/>
              <a:buChar char="•"/>
            </a:pPr>
            <a:r>
              <a:rPr lang="en-US" dirty="0" smtClean="0">
                <a:ea typeface="Calibri"/>
                <a:cs typeface="Times New Roman"/>
              </a:rPr>
              <a:t> Reporting requirements</a:t>
            </a:r>
          </a:p>
          <a:p>
            <a:pPr marL="457200">
              <a:spcBef>
                <a:spcPts val="300"/>
              </a:spcBef>
              <a:spcAft>
                <a:spcPts val="0"/>
              </a:spcAft>
              <a:buFont typeface="Arial" pitchFamily="34" charset="0"/>
              <a:buChar char="•"/>
            </a:pPr>
            <a:r>
              <a:rPr lang="en-US" dirty="0" smtClean="0">
                <a:ea typeface="Calibri"/>
                <a:cs typeface="Times New Roman"/>
              </a:rPr>
              <a:t> Case management tools</a:t>
            </a:r>
          </a:p>
          <a:p>
            <a:pPr marL="457200">
              <a:spcBef>
                <a:spcPts val="300"/>
              </a:spcBef>
              <a:spcAft>
                <a:spcPts val="0"/>
              </a:spcAft>
              <a:buFont typeface="Arial" pitchFamily="34" charset="0"/>
              <a:buChar char="•"/>
            </a:pPr>
            <a:r>
              <a:rPr lang="en-US" dirty="0" smtClean="0">
                <a:ea typeface="Calibri"/>
                <a:cs typeface="Times New Roman"/>
              </a:rPr>
              <a:t> Remediation tools</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00"/>
              </a:spcBef>
            </a:pPr>
            <a:r>
              <a:rPr lang="en-US" i="1" dirty="0" smtClean="0"/>
              <a:t>[Hand out copies of Florida’s 13</a:t>
            </a:r>
            <a:r>
              <a:rPr lang="en-US" i="1" baseline="30000" dirty="0" smtClean="0"/>
              <a:t>th</a:t>
            </a:r>
            <a:r>
              <a:rPr lang="en-US" i="1" dirty="0" smtClean="0"/>
              <a:t> Judicial Circuit Elder Abuse </a:t>
            </a:r>
            <a:r>
              <a:rPr lang="en-US" i="1" dirty="0" err="1" smtClean="0"/>
              <a:t>Benchcard</a:t>
            </a:r>
            <a:r>
              <a:rPr lang="en-US" i="1" dirty="0" smtClean="0"/>
              <a:t>]</a:t>
            </a:r>
          </a:p>
          <a:p>
            <a:pPr>
              <a:spcBef>
                <a:spcPts val="600"/>
              </a:spcBef>
            </a:pPr>
            <a:r>
              <a:rPr lang="en-US" dirty="0" smtClean="0"/>
              <a:t>The</a:t>
            </a:r>
            <a:r>
              <a:rPr lang="en-US" baseline="0" dirty="0" smtClean="0"/>
              <a:t> benchcard can be modified to suit the needs of your individual court or jurisdiction.  We have given you a </a:t>
            </a:r>
            <a:r>
              <a:rPr lang="en-US" dirty="0" smtClean="0"/>
              <a:t>modified benchcard, created by Florida’s 13th Judicial Circuit, </a:t>
            </a:r>
            <a:r>
              <a:rPr lang="en-US" baseline="0" dirty="0" smtClean="0"/>
              <a:t>as an example. </a:t>
            </a:r>
          </a:p>
          <a:p>
            <a:pPr>
              <a:spcBef>
                <a:spcPts val="600"/>
              </a:spcBef>
            </a:pPr>
            <a:r>
              <a:rPr lang="en-US" baseline="0" dirty="0" smtClean="0"/>
              <a:t>When you</a:t>
            </a:r>
            <a:r>
              <a:rPr lang="en-US" dirty="0" smtClean="0"/>
              <a:t> complete this course, we ask that you consider developing a benchcard for your local jurisdiction. The benchcard provides a framework for starting the conversation with current and potential community partners.  This conversation can be a catalyst for identifying needs and resources, working together to fill gaps, and improving coordination across the community to achieve better outcomes</a:t>
            </a:r>
            <a:r>
              <a:rPr lang="en-US" baseline="0" dirty="0" smtClean="0"/>
              <a:t> </a:t>
            </a:r>
            <a:r>
              <a:rPr lang="en-US" dirty="0" smtClean="0"/>
              <a:t>for elders in the courts.</a:t>
            </a:r>
          </a:p>
          <a:p>
            <a:pPr>
              <a:spcBef>
                <a:spcPts val="600"/>
              </a:spcBef>
            </a:pPr>
            <a:endParaRPr lang="en-US" dirty="0" smtClean="0"/>
          </a:p>
          <a:p>
            <a:pPr>
              <a:buNone/>
            </a:pPr>
            <a:r>
              <a:rPr lang="en-US" i="1" u="sng" dirty="0" smtClean="0">
                <a:ea typeface="Calibri"/>
                <a:cs typeface="Times New Roman"/>
              </a:rPr>
              <a:t>Note to Instructor</a:t>
            </a:r>
            <a:r>
              <a:rPr lang="en-US" i="1" dirty="0" smtClean="0">
                <a:ea typeface="Calibri"/>
                <a:cs typeface="Times New Roman"/>
              </a:rPr>
              <a:t>: </a:t>
            </a:r>
            <a:r>
              <a:rPr lang="en-US" dirty="0" smtClean="0">
                <a:ea typeface="Calibri"/>
                <a:cs typeface="Times New Roman"/>
              </a:rPr>
              <a:t> Tell participants that both benchcards are available at </a:t>
            </a:r>
            <a:r>
              <a:rPr lang="en-US" dirty="0" smtClean="0">
                <a:ea typeface="Calibri"/>
                <a:cs typeface="Times New Roman"/>
              </a:rPr>
              <a:t>NCSC’s </a:t>
            </a:r>
            <a:r>
              <a:rPr lang="en-US" dirty="0" smtClean="0">
                <a:ea typeface="Calibri"/>
                <a:cs typeface="Times New Roman"/>
              </a:rPr>
              <a:t>Center for Elders and the Courts:  </a:t>
            </a:r>
            <a:r>
              <a:rPr lang="en-US" b="1" dirty="0" smtClean="0">
                <a:solidFill>
                  <a:srgbClr val="263F6A"/>
                </a:solidFill>
                <a:hlinkClick r:id="rId3"/>
              </a:rPr>
              <a:t>www.eldersandcourts.org</a:t>
            </a:r>
            <a:endParaRPr lang="en-US" b="1" dirty="0" smtClean="0">
              <a:solidFill>
                <a:srgbClr val="263F6A"/>
              </a:solidFill>
            </a:endParaRPr>
          </a:p>
          <a:p>
            <a:pPr>
              <a:spcBef>
                <a:spcPts val="600"/>
              </a:spcBef>
            </a:pPr>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i="1" dirty="0" smtClean="0"/>
              <a:t>[Interactive Exercise</a:t>
            </a:r>
            <a:r>
              <a:rPr lang="en-US" i="1" u="sng" dirty="0" smtClean="0"/>
              <a:t>]</a:t>
            </a:r>
          </a:p>
          <a:p>
            <a:pPr algn="just"/>
            <a:r>
              <a:rPr lang="en-US" i="1" dirty="0" smtClean="0"/>
              <a:t>[Note to Instructor:</a:t>
            </a:r>
            <a:r>
              <a:rPr lang="en-US" dirty="0" smtClean="0"/>
              <a:t> This slide is used in conjunction with the next slide.]</a:t>
            </a:r>
          </a:p>
          <a:p>
            <a:pPr marL="228600" indent="-228600" algn="just">
              <a:buAutoNum type="arabicPeriod"/>
            </a:pPr>
            <a:r>
              <a:rPr lang="en-US" dirty="0" smtClean="0"/>
              <a:t>Read the scenario aloud.</a:t>
            </a:r>
          </a:p>
          <a:p>
            <a:pPr marL="228600" indent="-228600" algn="just">
              <a:buAutoNum type="arabicPeriod"/>
            </a:pPr>
            <a:r>
              <a:rPr lang="en-US" dirty="0" smtClean="0"/>
              <a:t>Ask participants to consider the scenario in light of what they have learned in Modules 1 &amp; 2 and to apply issues that were addressed in the DVD viewed at the conclusion of Module 2.</a:t>
            </a:r>
          </a:p>
          <a:p>
            <a:pPr marL="228600" indent="-228600" algn="just">
              <a:buAutoNum type="arabicPeriod" startAt="3"/>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dirty="0" smtClean="0"/>
              <a:t>to the next slide, which brings up the specific questions/issues to consider.</a:t>
            </a:r>
          </a:p>
          <a:p>
            <a:pPr marL="228600" indent="-228600" algn="just"/>
            <a:endParaRPr lang="en-US" dirty="0" smtClean="0"/>
          </a:p>
          <a:p>
            <a:pPr marL="228572" indent="-228572">
              <a:buAutoNum type="arabicPeriod"/>
            </a:pPr>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0" y="228600"/>
            <a:ext cx="3251200" cy="2438400"/>
          </a:xfrm>
        </p:spPr>
      </p:sp>
      <p:sp>
        <p:nvSpPr>
          <p:cNvPr id="3" name="Notes Placeholder 2"/>
          <p:cNvSpPr>
            <a:spLocks noGrp="1"/>
          </p:cNvSpPr>
          <p:nvPr>
            <p:ph type="body" idx="1"/>
          </p:nvPr>
        </p:nvSpPr>
        <p:spPr>
          <a:xfrm>
            <a:off x="685800" y="2667000"/>
            <a:ext cx="5638800" cy="6019800"/>
          </a:xfrm>
        </p:spPr>
        <p:txBody>
          <a:bodyPr>
            <a:noAutofit/>
          </a:bodyPr>
          <a:lstStyle/>
          <a:p>
            <a:r>
              <a:rPr lang="en-US" i="1" dirty="0" smtClean="0"/>
              <a:t>[Interactive Exercise—continued</a:t>
            </a:r>
            <a:r>
              <a:rPr lang="en-US" i="1" u="sng" dirty="0" smtClean="0"/>
              <a:t>]</a:t>
            </a:r>
          </a:p>
          <a:p>
            <a:pPr lvl="0">
              <a:spcBef>
                <a:spcPts val="0"/>
              </a:spcBef>
              <a:spcAft>
                <a:spcPts val="0"/>
              </a:spcAft>
            </a:pPr>
            <a:r>
              <a:rPr lang="en-US" kern="1200" dirty="0" smtClean="0">
                <a:solidFill>
                  <a:schemeClr val="tx1"/>
                </a:solidFill>
                <a:latin typeface="+mn-lt"/>
                <a:ea typeface="+mn-ea"/>
                <a:cs typeface="+mn-cs"/>
              </a:rPr>
              <a:t>1.  Ask participants to identify some of the “red flags.”  </a:t>
            </a:r>
          </a:p>
          <a:p>
            <a:pPr marL="457200">
              <a:spcBef>
                <a:spcPts val="0"/>
              </a:spcBef>
              <a:spcAft>
                <a:spcPts val="0"/>
              </a:spcAft>
            </a:pPr>
            <a:r>
              <a:rPr lang="en-US" kern="1200" dirty="0" smtClean="0">
                <a:solidFill>
                  <a:schemeClr val="tx1"/>
                </a:solidFill>
                <a:latin typeface="+mn-lt"/>
                <a:ea typeface="+mn-ea"/>
                <a:cs typeface="+mn-cs"/>
              </a:rPr>
              <a:t>Possible responses: </a:t>
            </a: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 Escalating demands for money</a:t>
            </a: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 Grandmother fearful</a:t>
            </a: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 Shawn depends on Mrs. Marshall for housing</a:t>
            </a:r>
          </a:p>
          <a:p>
            <a:pPr marL="457200">
              <a:spcBef>
                <a:spcPts val="0"/>
              </a:spcBef>
              <a:spcAft>
                <a:spcPts val="0"/>
              </a:spcAft>
              <a:buFont typeface="Wingdings" pitchFamily="2" charset="2"/>
              <a:buChar char="ü"/>
            </a:pPr>
            <a:r>
              <a:rPr lang="en-US" dirty="0" smtClean="0"/>
              <a:t>Mrs. Marshall may be subject to eviction if her rent is federally subsidized </a:t>
            </a:r>
            <a:endParaRPr lang="en-US" kern="1200" dirty="0" smtClean="0">
              <a:solidFill>
                <a:schemeClr val="tx1"/>
              </a:solidFill>
              <a:latin typeface="+mn-lt"/>
              <a:ea typeface="+mn-ea"/>
              <a:cs typeface="+mn-cs"/>
            </a:endParaRP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 Shawn </a:t>
            </a:r>
            <a:r>
              <a:rPr lang="en-US" kern="1200" dirty="0" smtClean="0">
                <a:solidFill>
                  <a:schemeClr val="tx1"/>
                </a:solidFill>
                <a:latin typeface="+mn-lt"/>
                <a:ea typeface="+mn-ea"/>
                <a:cs typeface="+mn-cs"/>
              </a:rPr>
              <a:t>is using and may be selling drugs</a:t>
            </a:r>
            <a:endParaRPr lang="en-US" kern="1200" dirty="0" smtClean="0">
              <a:solidFill>
                <a:schemeClr val="tx1"/>
              </a:solidFill>
              <a:latin typeface="+mn-lt"/>
              <a:ea typeface="+mn-ea"/>
              <a:cs typeface="+mn-cs"/>
            </a:endParaRPr>
          </a:p>
          <a:p>
            <a:pPr lvl="0">
              <a:spcBef>
                <a:spcPts val="0"/>
              </a:spcBef>
              <a:spcAft>
                <a:spcPts val="0"/>
              </a:spcAft>
            </a:pPr>
            <a:r>
              <a:rPr lang="en-US" kern="1200" dirty="0" smtClean="0">
                <a:solidFill>
                  <a:schemeClr val="tx1"/>
                </a:solidFill>
                <a:latin typeface="+mn-lt"/>
                <a:ea typeface="+mn-ea"/>
                <a:cs typeface="+mn-cs"/>
              </a:rPr>
              <a:t>2.  Ask participants about the issues that may be raised that the court should/could address.</a:t>
            </a:r>
          </a:p>
          <a:p>
            <a:pPr marL="457200">
              <a:spcBef>
                <a:spcPts val="0"/>
              </a:spcBef>
              <a:spcAft>
                <a:spcPts val="0"/>
              </a:spcAft>
            </a:pPr>
            <a:r>
              <a:rPr lang="en-US" kern="1200" dirty="0" smtClean="0">
                <a:solidFill>
                  <a:schemeClr val="tx1"/>
                </a:solidFill>
                <a:latin typeface="+mn-lt"/>
                <a:ea typeface="+mn-ea"/>
                <a:cs typeface="+mn-cs"/>
              </a:rPr>
              <a:t>Possible responses:</a:t>
            </a:r>
          </a:p>
          <a:p>
            <a:pPr marL="457200" indent="-182880">
              <a:spcBef>
                <a:spcPts val="0"/>
              </a:spcBef>
              <a:spcAft>
                <a:spcPts val="0"/>
              </a:spcAft>
              <a:buFont typeface="Wingdings" pitchFamily="2" charset="2"/>
              <a:buChar char="ü"/>
            </a:pPr>
            <a:r>
              <a:rPr lang="en-US" kern="1200" dirty="0" smtClean="0">
                <a:solidFill>
                  <a:schemeClr val="tx1"/>
                </a:solidFill>
                <a:latin typeface="+mn-lt"/>
                <a:ea typeface="+mn-ea"/>
                <a:cs typeface="+mn-cs"/>
              </a:rPr>
              <a:t> Mrs. Marshall probably has ignored/covered up Shawn’s behavior thinking she’s protecting him </a:t>
            </a:r>
          </a:p>
          <a:p>
            <a:pPr marL="457200" indent="-182880">
              <a:spcBef>
                <a:spcPts val="0"/>
              </a:spcBef>
              <a:spcAft>
                <a:spcPts val="0"/>
              </a:spcAft>
              <a:buFont typeface="Wingdings" pitchFamily="2" charset="2"/>
              <a:buChar char="ü"/>
            </a:pPr>
            <a:r>
              <a:rPr lang="en-US" kern="1200" dirty="0" smtClean="0">
                <a:solidFill>
                  <a:schemeClr val="tx1"/>
                </a:solidFill>
                <a:latin typeface="+mn-lt"/>
                <a:ea typeface="+mn-ea"/>
                <a:cs typeface="+mn-cs"/>
              </a:rPr>
              <a:t> </a:t>
            </a:r>
            <a:r>
              <a:rPr lang="en-US" kern="1200" dirty="0" smtClean="0">
                <a:solidFill>
                  <a:schemeClr val="tx1"/>
                </a:solidFill>
                <a:latin typeface="+mn-lt"/>
                <a:ea typeface="+mn-ea"/>
                <a:cs typeface="+mn-cs"/>
              </a:rPr>
              <a:t>If </a:t>
            </a:r>
            <a:r>
              <a:rPr lang="en-US" kern="1200" dirty="0" smtClean="0">
                <a:solidFill>
                  <a:schemeClr val="tx1"/>
                </a:solidFill>
                <a:latin typeface="+mn-lt"/>
                <a:ea typeface="+mn-ea"/>
                <a:cs typeface="+mn-cs"/>
              </a:rPr>
              <a:t>Shawn is sentenced to </a:t>
            </a:r>
            <a:r>
              <a:rPr lang="en-US" kern="1200" dirty="0" smtClean="0">
                <a:solidFill>
                  <a:schemeClr val="tx1"/>
                </a:solidFill>
                <a:latin typeface="+mn-lt"/>
                <a:ea typeface="+mn-ea"/>
                <a:cs typeface="+mn-cs"/>
              </a:rPr>
              <a:t>probation, it will restrict his employment and housing options</a:t>
            </a:r>
            <a:endParaRPr lang="en-US" kern="1200" dirty="0" smtClean="0">
              <a:solidFill>
                <a:schemeClr val="tx1"/>
              </a:solidFill>
              <a:latin typeface="+mn-lt"/>
              <a:ea typeface="+mn-ea"/>
              <a:cs typeface="+mn-cs"/>
            </a:endParaRPr>
          </a:p>
          <a:p>
            <a:pPr lvl="0">
              <a:spcBef>
                <a:spcPts val="0"/>
              </a:spcBef>
              <a:spcAft>
                <a:spcPts val="0"/>
              </a:spcAft>
            </a:pPr>
            <a:r>
              <a:rPr lang="en-US" kern="1200" dirty="0" smtClean="0">
                <a:solidFill>
                  <a:schemeClr val="tx1"/>
                </a:solidFill>
                <a:latin typeface="+mn-lt"/>
                <a:ea typeface="+mn-ea"/>
                <a:cs typeface="+mn-cs"/>
              </a:rPr>
              <a:t>3. Ask participants to identify information they would need to decide course of action.</a:t>
            </a:r>
          </a:p>
          <a:p>
            <a:pPr marL="457200">
              <a:spcBef>
                <a:spcPts val="0"/>
              </a:spcBef>
              <a:spcAft>
                <a:spcPts val="0"/>
              </a:spcAft>
            </a:pPr>
            <a:r>
              <a:rPr lang="en-US" kern="1200" dirty="0" smtClean="0">
                <a:solidFill>
                  <a:schemeClr val="tx1"/>
                </a:solidFill>
                <a:latin typeface="+mn-lt"/>
                <a:ea typeface="+mn-ea"/>
                <a:cs typeface="+mn-cs"/>
              </a:rPr>
              <a:t>Possible responses: </a:t>
            </a:r>
          </a:p>
          <a:p>
            <a:pPr marL="457200" indent="-182880">
              <a:spcBef>
                <a:spcPts val="0"/>
              </a:spcBef>
              <a:spcAft>
                <a:spcPts val="0"/>
              </a:spcAft>
              <a:buFont typeface="Wingdings" pitchFamily="2" charset="2"/>
              <a:buChar char="ü"/>
            </a:pPr>
            <a:r>
              <a:rPr lang="en-US" kern="1200" dirty="0" smtClean="0">
                <a:solidFill>
                  <a:schemeClr val="tx1"/>
                </a:solidFill>
                <a:latin typeface="+mn-lt"/>
                <a:ea typeface="+mn-ea"/>
                <a:cs typeface="+mn-cs"/>
              </a:rPr>
              <a:t> What is Mrs. Marshall’s medical condition? Does she have any cognitive disabilities or functional limitations?</a:t>
            </a: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Substance abuse assessment information on Shawn </a:t>
            </a: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 Risk assessment for Shawn</a:t>
            </a:r>
          </a:p>
          <a:p>
            <a:pPr lvl="0">
              <a:spcBef>
                <a:spcPts val="0"/>
              </a:spcBef>
              <a:spcAft>
                <a:spcPts val="0"/>
              </a:spcAft>
            </a:pPr>
            <a:r>
              <a:rPr lang="en-US" kern="1200" dirty="0" smtClean="0">
                <a:solidFill>
                  <a:schemeClr val="tx1"/>
                </a:solidFill>
                <a:latin typeface="+mn-lt"/>
                <a:ea typeface="+mn-ea"/>
                <a:cs typeface="+mn-cs"/>
              </a:rPr>
              <a:t>4.  Ask </a:t>
            </a:r>
            <a:r>
              <a:rPr lang="en-US" dirty="0" smtClean="0"/>
              <a:t>participants what they </a:t>
            </a:r>
            <a:r>
              <a:rPr lang="en-US" kern="1200" dirty="0" smtClean="0">
                <a:solidFill>
                  <a:schemeClr val="tx1"/>
                </a:solidFill>
                <a:latin typeface="+mn-lt"/>
                <a:ea typeface="+mn-ea"/>
                <a:cs typeface="+mn-cs"/>
              </a:rPr>
              <a:t>should do now.</a:t>
            </a:r>
          </a:p>
          <a:p>
            <a:pPr marL="457200">
              <a:spcBef>
                <a:spcPts val="0"/>
              </a:spcBef>
              <a:spcAft>
                <a:spcPts val="0"/>
              </a:spcAft>
            </a:pPr>
            <a:r>
              <a:rPr lang="en-US" kern="1200" dirty="0" smtClean="0">
                <a:solidFill>
                  <a:schemeClr val="tx1"/>
                </a:solidFill>
                <a:latin typeface="+mn-lt"/>
                <a:ea typeface="+mn-ea"/>
                <a:cs typeface="+mn-cs"/>
              </a:rPr>
              <a:t>Possible responses: </a:t>
            </a: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 Refer Mrs. Marshall to legal services or pro bono attorney (protection order)</a:t>
            </a: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 Refer case to Adult Protective Services (APS) for investigation</a:t>
            </a: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 Appoint a guardian </a:t>
            </a:r>
            <a:r>
              <a:rPr lang="en-US" i="1" kern="1200" dirty="0" smtClean="0">
                <a:solidFill>
                  <a:schemeClr val="tx1"/>
                </a:solidFill>
                <a:latin typeface="+mn-lt"/>
                <a:ea typeface="+mn-ea"/>
                <a:cs typeface="+mn-cs"/>
              </a:rPr>
              <a:t>ad litem </a:t>
            </a:r>
            <a:r>
              <a:rPr lang="en-US" kern="1200" dirty="0" smtClean="0">
                <a:solidFill>
                  <a:schemeClr val="tx1"/>
                </a:solidFill>
                <a:latin typeface="+mn-lt"/>
                <a:ea typeface="+mn-ea"/>
                <a:cs typeface="+mn-cs"/>
              </a:rPr>
              <a:t>(GAL) for Mrs. Marshall</a:t>
            </a: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 Issue a no-contact order</a:t>
            </a:r>
          </a:p>
          <a:p>
            <a:pPr marL="457200">
              <a:spcBef>
                <a:spcPts val="0"/>
              </a:spcBef>
              <a:spcAft>
                <a:spcPts val="0"/>
              </a:spcAft>
              <a:buFont typeface="Wingdings" pitchFamily="2" charset="2"/>
              <a:buChar char="ü"/>
            </a:pPr>
            <a:r>
              <a:rPr lang="en-US" dirty="0" smtClean="0"/>
              <a:t>Allow only supervised contact between Mrs. Marshall and Shawn</a:t>
            </a:r>
            <a:r>
              <a:rPr lang="en-US" kern="1200" dirty="0" smtClean="0">
                <a:solidFill>
                  <a:schemeClr val="tx1"/>
                </a:solidFill>
                <a:latin typeface="+mn-lt"/>
                <a:ea typeface="+mn-ea"/>
                <a:cs typeface="+mn-cs"/>
              </a:rPr>
              <a:t> </a:t>
            </a:r>
          </a:p>
          <a:p>
            <a:pPr marL="457200">
              <a:spcBef>
                <a:spcPts val="0"/>
              </a:spcBef>
              <a:spcAft>
                <a:spcPts val="0"/>
              </a:spcAft>
              <a:buFont typeface="Wingdings" pitchFamily="2" charset="2"/>
              <a:buChar char="ü"/>
            </a:pPr>
            <a:r>
              <a:rPr lang="en-US" kern="1200" dirty="0" smtClean="0">
                <a:solidFill>
                  <a:schemeClr val="tx1"/>
                </a:solidFill>
                <a:latin typeface="+mn-lt"/>
                <a:ea typeface="+mn-ea"/>
                <a:cs typeface="+mn-cs"/>
              </a:rPr>
              <a:t> Report abuse? To whom</a:t>
            </a:r>
            <a:endParaRPr lang="en-US" dirty="0" smtClean="0"/>
          </a:p>
          <a:p>
            <a:pPr algn="just">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00"/>
              </a:spcBef>
            </a:pPr>
            <a:r>
              <a:rPr lang="en-US" dirty="0" smtClean="0"/>
              <a:t>[</a:t>
            </a:r>
            <a:r>
              <a:rPr lang="en-US" i="1" dirty="0" smtClean="0"/>
              <a:t>Note to Instructor</a:t>
            </a:r>
            <a:r>
              <a:rPr lang="en-US" dirty="0" smtClean="0"/>
              <a:t>: Refer to NCSC Elder Abuse </a:t>
            </a:r>
            <a:r>
              <a:rPr lang="en-US" dirty="0" err="1" smtClean="0"/>
              <a:t>Benchcard</a:t>
            </a:r>
            <a:r>
              <a:rPr lang="en-US" dirty="0" smtClean="0"/>
              <a:t>.]</a:t>
            </a:r>
          </a:p>
          <a:p>
            <a:pPr>
              <a:spcBef>
                <a:spcPts val="600"/>
              </a:spcBef>
            </a:pPr>
            <a:endParaRPr lang="en-US" dirty="0" smtClean="0"/>
          </a:p>
          <a:p>
            <a:pPr>
              <a:spcBef>
                <a:spcPts val="600"/>
              </a:spcBef>
            </a:pPr>
            <a:r>
              <a:rPr lang="en-US" dirty="0" smtClean="0"/>
              <a:t>The court may need to report possible elder abuse.  Judges and court staff should know the state law on reporting elder abuse. Most state laws require reports to the adult protective services agency or law enforcement.</a:t>
            </a:r>
          </a:p>
          <a:p>
            <a:pPr>
              <a:spcBef>
                <a:spcPts val="600"/>
              </a:spcBef>
            </a:pPr>
            <a:endParaRPr lang="en-US" dirty="0" smtClean="0"/>
          </a:p>
          <a:p>
            <a:pPr>
              <a:spcBef>
                <a:spcPts val="600"/>
              </a:spcBef>
            </a:pPr>
            <a:endParaRPr lang="en-US" dirty="0" smtClean="0"/>
          </a:p>
          <a:p>
            <a:pPr>
              <a:spcBef>
                <a:spcPts val="600"/>
              </a:spcBef>
            </a:pPr>
            <a:endParaRPr lang="en-US" dirty="0" smtClean="0"/>
          </a:p>
          <a:p>
            <a:pPr algn="just"/>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7"/>
          <p:cNvGrpSpPr>
            <a:grpSpLocks/>
          </p:cNvGrpSpPr>
          <p:nvPr userDrawn="1"/>
        </p:nvGrpSpPr>
        <p:grpSpPr bwMode="auto">
          <a:xfrm>
            <a:off x="0" y="0"/>
            <a:ext cx="9144000" cy="6858000"/>
            <a:chOff x="0" y="0"/>
            <a:chExt cx="9144000" cy="6858000"/>
          </a:xfrm>
        </p:grpSpPr>
        <p:pic>
          <p:nvPicPr>
            <p:cNvPr id="5"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12"/>
            <p:cNvPicPr>
              <a:picLocks noChangeAspect="1" noChangeArrowheads="1"/>
            </p:cNvPicPr>
            <p:nvPr userDrawn="1"/>
          </p:nvPicPr>
          <p:blipFill>
            <a:blip r:embed="rId3" cstate="print"/>
            <a:srcRect/>
            <a:stretch>
              <a:fillRect/>
            </a:stretch>
          </p:blipFill>
          <p:spPr bwMode="auto">
            <a:xfrm>
              <a:off x="0" y="0"/>
              <a:ext cx="9144000" cy="1054100"/>
            </a:xfrm>
            <a:prstGeom prst="rect">
              <a:avLst/>
            </a:prstGeom>
            <a:noFill/>
            <a:ln w="9525">
              <a:noFill/>
              <a:miter lim="800000"/>
              <a:headEnd/>
              <a:tailEnd/>
            </a:ln>
          </p:spPr>
        </p:pic>
        <p:pic>
          <p:nvPicPr>
            <p:cNvPr id="7" name="Picture 9"/>
            <p:cNvPicPr>
              <a:picLocks noChangeAspect="1" noChangeArrowheads="1"/>
            </p:cNvPicPr>
            <p:nvPr userDrawn="1"/>
          </p:nvPicPr>
          <p:blipFill>
            <a:blip r:embed="rId4" cstate="print"/>
            <a:srcRect/>
            <a:stretch>
              <a:fillRect/>
            </a:stretch>
          </p:blipFill>
          <p:spPr bwMode="auto">
            <a:xfrm>
              <a:off x="0" y="1052286"/>
              <a:ext cx="9144000" cy="2133600"/>
            </a:xfrm>
            <a:prstGeom prst="rect">
              <a:avLst/>
            </a:prstGeom>
            <a:noFill/>
            <a:ln w="9525">
              <a:noFill/>
              <a:miter lim="800000"/>
              <a:headEnd/>
              <a:tailEnd/>
            </a:ln>
          </p:spPr>
        </p:pic>
        <p:pic>
          <p:nvPicPr>
            <p:cNvPr id="8" name="Picture 12"/>
            <p:cNvPicPr>
              <a:picLocks noChangeAspect="1" noChangeArrowheads="1"/>
            </p:cNvPicPr>
            <p:nvPr userDrawn="1"/>
          </p:nvPicPr>
          <p:blipFill>
            <a:blip r:embed="rId5" cstate="print"/>
            <a:srcRect/>
            <a:stretch>
              <a:fillRect/>
            </a:stretch>
          </p:blipFill>
          <p:spPr bwMode="auto">
            <a:xfrm>
              <a:off x="0" y="6388100"/>
              <a:ext cx="9144000" cy="469900"/>
            </a:xfrm>
            <a:prstGeom prst="rect">
              <a:avLst/>
            </a:prstGeom>
            <a:noFill/>
            <a:ln w="9525">
              <a:noFill/>
              <a:miter lim="800000"/>
              <a:headEnd/>
              <a:tailEnd/>
            </a:ln>
          </p:spPr>
        </p:pic>
        <p:pic>
          <p:nvPicPr>
            <p:cNvPr id="9" name="Picture 15"/>
            <p:cNvPicPr>
              <a:picLocks noChangeAspect="1" noChangeArrowheads="1"/>
            </p:cNvPicPr>
            <p:nvPr userDrawn="1"/>
          </p:nvPicPr>
          <p:blipFill>
            <a:blip r:embed="rId6" cstate="print"/>
            <a:srcRect/>
            <a:stretch>
              <a:fillRect/>
            </a:stretch>
          </p:blipFill>
          <p:spPr bwMode="auto">
            <a:xfrm>
              <a:off x="149308" y="1219200"/>
              <a:ext cx="8842292" cy="5562600"/>
            </a:xfrm>
            <a:prstGeom prst="rect">
              <a:avLst/>
            </a:prstGeom>
            <a:noFill/>
            <a:ln w="9525">
              <a:noFill/>
              <a:miter lim="800000"/>
              <a:headEnd/>
              <a:tailEnd/>
            </a:ln>
          </p:spPr>
        </p:pic>
      </p:grpSp>
      <p:pic>
        <p:nvPicPr>
          <p:cNvPr id="10" name="Picture 2"/>
          <p:cNvPicPr>
            <a:picLocks noChangeAspect="1" noChangeArrowheads="1"/>
          </p:cNvPicPr>
          <p:nvPr userDrawn="1"/>
        </p:nvPicPr>
        <p:blipFill>
          <a:blip r:embed="rId7" cstate="print"/>
          <a:srcRect/>
          <a:stretch>
            <a:fillRect/>
          </a:stretch>
        </p:blipFill>
        <p:spPr bwMode="auto">
          <a:xfrm>
            <a:off x="361950" y="6200775"/>
            <a:ext cx="896938" cy="381000"/>
          </a:xfrm>
          <a:prstGeom prst="rect">
            <a:avLst/>
          </a:prstGeom>
          <a:noFill/>
          <a:ln w="9525">
            <a:noFill/>
            <a:miter lim="800000"/>
            <a:headEnd/>
            <a:tailEnd/>
          </a:ln>
        </p:spPr>
      </p:pic>
      <p:pic>
        <p:nvPicPr>
          <p:cNvPr id="11" name="Picture 4"/>
          <p:cNvPicPr>
            <a:picLocks noChangeAspect="1" noChangeArrowheads="1"/>
          </p:cNvPicPr>
          <p:nvPr userDrawn="1"/>
        </p:nvPicPr>
        <p:blipFill>
          <a:blip r:embed="rId8" cstate="print">
            <a:lum bright="30000"/>
          </a:blip>
          <a:srcRect/>
          <a:stretch>
            <a:fillRect/>
          </a:stretch>
        </p:blipFill>
        <p:spPr bwMode="auto">
          <a:xfrm>
            <a:off x="7637463" y="6192838"/>
            <a:ext cx="1112837" cy="381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normAutofit/>
          </a:bodyPr>
          <a:lstStyle>
            <a:lvl1pPr>
              <a:defRPr sz="3600">
                <a:solidFill>
                  <a:schemeClr val="tx2">
                    <a:lumMod val="75000"/>
                  </a:schemeClr>
                </a:solidFill>
                <a:latin typeface="Rockwell"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1"/>
          <p:cNvSpPr>
            <a:spLocks noGrp="1"/>
          </p:cNvSpPr>
          <p:nvPr>
            <p:ph type="title"/>
          </p:nvPr>
        </p:nvSpPr>
        <p:spPr>
          <a:xfrm>
            <a:off x="711198" y="4419600"/>
            <a:ext cx="7747002" cy="1524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371600"/>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7"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pic>
        <p:nvPicPr>
          <p:cNvPr id="1028" name="Picture 9"/>
          <p:cNvPicPr>
            <a:picLocks noChangeAspect="1" noChangeArrowheads="1"/>
          </p:cNvPicPr>
          <p:nvPr/>
        </p:nvPicPr>
        <p:blipFill>
          <a:blip r:embed="rId14" cstate="print"/>
          <a:srcRect/>
          <a:stretch>
            <a:fillRect/>
          </a:stretch>
        </p:blipFill>
        <p:spPr bwMode="auto">
          <a:xfrm>
            <a:off x="0" y="1052513"/>
            <a:ext cx="9144000" cy="2133600"/>
          </a:xfrm>
          <a:prstGeom prst="rect">
            <a:avLst/>
          </a:prstGeom>
          <a:noFill/>
          <a:ln w="9525">
            <a:noFill/>
            <a:miter lim="800000"/>
            <a:headEnd/>
            <a:tailEnd/>
          </a:ln>
        </p:spPr>
      </p:pic>
      <p:pic>
        <p:nvPicPr>
          <p:cNvPr id="1029" name="Picture 12"/>
          <p:cNvPicPr>
            <a:picLocks noChangeAspect="1" noChangeArrowheads="1"/>
          </p:cNvPicPr>
          <p:nvPr/>
        </p:nvPicPr>
        <p:blipFill>
          <a:blip r:embed="rId15" cstate="print"/>
          <a:srcRect/>
          <a:stretch>
            <a:fillRect/>
          </a:stretch>
        </p:blipFill>
        <p:spPr bwMode="auto">
          <a:xfrm>
            <a:off x="0" y="6388100"/>
            <a:ext cx="9144000" cy="469900"/>
          </a:xfrm>
          <a:prstGeom prst="rect">
            <a:avLst/>
          </a:prstGeom>
          <a:noFill/>
          <a:ln w="9525">
            <a:noFill/>
            <a:miter lim="800000"/>
            <a:headEnd/>
            <a:tailEnd/>
          </a:ln>
        </p:spPr>
      </p:pic>
      <p:pic>
        <p:nvPicPr>
          <p:cNvPr id="1030" name="Picture 8"/>
          <p:cNvPicPr>
            <a:picLocks noChangeAspect="1" noChangeArrowheads="1"/>
          </p:cNvPicPr>
          <p:nvPr/>
        </p:nvPicPr>
        <p:blipFill>
          <a:blip r:embed="rId16" cstate="print"/>
          <a:srcRect/>
          <a:stretch>
            <a:fillRect/>
          </a:stretch>
        </p:blipFill>
        <p:spPr bwMode="auto">
          <a:xfrm>
            <a:off x="149225" y="1219200"/>
            <a:ext cx="8842375" cy="5562600"/>
          </a:xfrm>
          <a:prstGeom prst="rect">
            <a:avLst/>
          </a:prstGeom>
          <a:noFill/>
          <a:ln w="9525">
            <a:noFill/>
            <a:miter lim="800000"/>
            <a:headEnd/>
            <a:tailEnd/>
          </a:ln>
        </p:spPr>
      </p:pic>
      <p:pic>
        <p:nvPicPr>
          <p:cNvPr id="1031" name="Picture 4"/>
          <p:cNvPicPr>
            <a:picLocks noChangeAspect="1" noChangeArrowheads="1"/>
          </p:cNvPicPr>
          <p:nvPr/>
        </p:nvPicPr>
        <p:blipFill>
          <a:blip r:embed="rId17" cstate="print">
            <a:lum bright="30000"/>
          </a:blip>
          <a:srcRect/>
          <a:stretch>
            <a:fillRect/>
          </a:stretch>
        </p:blipFill>
        <p:spPr bwMode="auto">
          <a:xfrm>
            <a:off x="7637463" y="6192838"/>
            <a:ext cx="1112837" cy="381000"/>
          </a:xfrm>
          <a:prstGeom prst="rect">
            <a:avLst/>
          </a:prstGeom>
          <a:noFill/>
          <a:ln w="9525">
            <a:noFill/>
            <a:miter lim="800000"/>
            <a:headEnd/>
            <a:tailEnd/>
          </a:ln>
        </p:spPr>
      </p:pic>
      <p:sp>
        <p:nvSpPr>
          <p:cNvPr id="103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3" name="Picture 5"/>
          <p:cNvPicPr>
            <a:picLocks noChangeAspect="1" noChangeArrowheads="1"/>
          </p:cNvPicPr>
          <p:nvPr/>
        </p:nvPicPr>
        <p:blipFill>
          <a:blip r:embed="rId18" cstate="print"/>
          <a:srcRect/>
          <a:stretch>
            <a:fillRect/>
          </a:stretch>
        </p:blipFill>
        <p:spPr bwMode="auto">
          <a:xfrm>
            <a:off x="0" y="-152400"/>
            <a:ext cx="9144000" cy="1219200"/>
          </a:xfrm>
          <a:prstGeom prst="rect">
            <a:avLst/>
          </a:prstGeom>
          <a:noFill/>
          <a:ln w="9525">
            <a:noFill/>
            <a:miter lim="800000"/>
            <a:headEnd/>
            <a:tailEnd/>
          </a:ln>
        </p:spPr>
      </p:pic>
      <p:pic>
        <p:nvPicPr>
          <p:cNvPr id="1034" name="Picture 2"/>
          <p:cNvPicPr>
            <a:picLocks noChangeAspect="1" noChangeArrowheads="1"/>
          </p:cNvPicPr>
          <p:nvPr/>
        </p:nvPicPr>
        <p:blipFill>
          <a:blip r:embed="rId19" cstate="print"/>
          <a:srcRect/>
          <a:stretch>
            <a:fillRect/>
          </a:stretch>
        </p:blipFill>
        <p:spPr bwMode="auto">
          <a:xfrm>
            <a:off x="361950" y="6200775"/>
            <a:ext cx="896938" cy="381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9"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fade/>
  </p:transition>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fljud13.org/ejcPage.asp"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hyperlink" Target="http://www.eldersandcourts.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1600200" y="2895600"/>
            <a:ext cx="6172200" cy="914399"/>
          </a:xfrm>
        </p:spPr>
        <p:txBody>
          <a:bodyPr>
            <a:noAutofit/>
          </a:bodyPr>
          <a:lstStyle/>
          <a:p>
            <a:r>
              <a:rPr lang="en-US" sz="5400" b="1" dirty="0" smtClean="0">
                <a:solidFill>
                  <a:schemeClr val="tx1"/>
                </a:solidFill>
                <a:latin typeface="+mj-lt"/>
              </a:rPr>
              <a:t>Module Three:</a:t>
            </a:r>
          </a:p>
        </p:txBody>
      </p:sp>
      <p:sp>
        <p:nvSpPr>
          <p:cNvPr id="3" name="Subtitle 2"/>
          <p:cNvSpPr>
            <a:spLocks noGrp="1"/>
          </p:cNvSpPr>
          <p:nvPr>
            <p:ph type="subTitle" idx="1"/>
          </p:nvPr>
        </p:nvSpPr>
        <p:spPr>
          <a:xfrm>
            <a:off x="304800" y="1371600"/>
            <a:ext cx="8534400" cy="1219200"/>
          </a:xfrm>
        </p:spPr>
        <p:txBody>
          <a:bodyPr rtlCol="0">
            <a:noAutofit/>
          </a:bodyPr>
          <a:lstStyle/>
          <a:p>
            <a:pPr fontAlgn="auto">
              <a:spcAft>
                <a:spcPts val="0"/>
              </a:spcAft>
              <a:defRPr/>
            </a:pPr>
            <a:r>
              <a:rPr lang="en-US" sz="6000" b="1" dirty="0" smtClean="0">
                <a:solidFill>
                  <a:srgbClr val="263F6A"/>
                </a:solidFill>
                <a:latin typeface="+mj-lt"/>
              </a:rPr>
              <a:t>Elder Abuse </a:t>
            </a:r>
            <a:r>
              <a:rPr lang="en-US" sz="6000" b="1" smtClean="0">
                <a:solidFill>
                  <a:srgbClr val="263F6A"/>
                </a:solidFill>
                <a:latin typeface="+mj-lt"/>
              </a:rPr>
              <a:t>&amp; Neglect</a:t>
            </a:r>
            <a:endParaRPr lang="en-US" sz="6000" b="1" dirty="0" smtClean="0">
              <a:solidFill>
                <a:srgbClr val="263F6A"/>
              </a:solidFill>
              <a:latin typeface="+mj-lt"/>
            </a:endParaRPr>
          </a:p>
          <a:p>
            <a:pPr eaLnBrk="1" fontAlgn="auto" hangingPunct="1">
              <a:spcAft>
                <a:spcPts val="0"/>
              </a:spcAft>
              <a:buFont typeface="Arial" pitchFamily="34" charset="0"/>
              <a:buNone/>
              <a:defRPr/>
            </a:pPr>
            <a:endParaRPr lang="en-US" dirty="0" smtClean="0"/>
          </a:p>
        </p:txBody>
      </p:sp>
      <p:pic>
        <p:nvPicPr>
          <p:cNvPr id="3076" name="Picture 3" descr="faces-banner.png"/>
          <p:cNvPicPr>
            <a:picLocks noChangeAspect="1"/>
          </p:cNvPicPr>
          <p:nvPr/>
        </p:nvPicPr>
        <p:blipFill>
          <a:blip r:embed="rId3" cstate="print"/>
          <a:srcRect/>
          <a:stretch>
            <a:fillRect/>
          </a:stretch>
        </p:blipFill>
        <p:spPr bwMode="auto">
          <a:xfrm>
            <a:off x="3333750" y="19050"/>
            <a:ext cx="5705475" cy="971550"/>
          </a:xfrm>
          <a:prstGeom prst="rect">
            <a:avLst/>
          </a:prstGeom>
          <a:noFill/>
          <a:ln w="9525">
            <a:noFill/>
            <a:miter lim="800000"/>
            <a:headEnd/>
            <a:tailEnd/>
          </a:ln>
        </p:spPr>
      </p:pic>
      <p:pic>
        <p:nvPicPr>
          <p:cNvPr id="3077" name="Picture 4" descr="CenterForEldersAndTheCourts-color.png"/>
          <p:cNvPicPr>
            <a:picLocks noChangeAspect="1"/>
          </p:cNvPicPr>
          <p:nvPr/>
        </p:nvPicPr>
        <p:blipFill>
          <a:blip r:embed="rId4" cstate="print"/>
          <a:srcRect/>
          <a:stretch>
            <a:fillRect/>
          </a:stretch>
        </p:blipFill>
        <p:spPr bwMode="auto">
          <a:xfrm>
            <a:off x="381000" y="0"/>
            <a:ext cx="2230438" cy="762000"/>
          </a:xfrm>
          <a:prstGeom prst="rect">
            <a:avLst/>
          </a:prstGeom>
          <a:noFill/>
          <a:ln w="9525">
            <a:noFill/>
            <a:miter lim="800000"/>
            <a:headEnd/>
            <a:tailEnd/>
          </a:ln>
        </p:spPr>
      </p:pic>
      <p:sp>
        <p:nvSpPr>
          <p:cNvPr id="6" name="TextBox 5"/>
          <p:cNvSpPr txBox="1"/>
          <p:nvPr/>
        </p:nvSpPr>
        <p:spPr>
          <a:xfrm>
            <a:off x="304800" y="5334000"/>
            <a:ext cx="8534400" cy="830997"/>
          </a:xfrm>
          <a:prstGeom prst="rect">
            <a:avLst/>
          </a:prstGeom>
          <a:noFill/>
        </p:spPr>
        <p:txBody>
          <a:bodyPr wrap="square" rtlCol="0">
            <a:spAutoFit/>
          </a:bodyPr>
          <a:lstStyle/>
          <a:p>
            <a:pPr algn="just"/>
            <a:r>
              <a:rPr lang="en-US" sz="1600" b="1" dirty="0" smtClean="0">
                <a:solidFill>
                  <a:srgbClr val="263F6A"/>
                </a:solidFill>
                <a:latin typeface="+mn-lt"/>
              </a:rPr>
              <a:t>The National Center for State Courts developed this curriculum in collaboration with the Center of Excellence on Elder Abuse and Neglect at the University of California, Irvine School of Medicine with support from the Retirement Research Foundation of Chicago (grant number 2008-056).</a:t>
            </a:r>
            <a:endParaRPr lang="en-US" sz="1600" b="1" dirty="0">
              <a:solidFill>
                <a:srgbClr val="263F6A"/>
              </a:solidFill>
              <a:latin typeface="+mn-lt"/>
            </a:endParaRPr>
          </a:p>
        </p:txBody>
      </p:sp>
      <p:sp>
        <p:nvSpPr>
          <p:cNvPr id="7" name="Subtitle 2"/>
          <p:cNvSpPr txBox="1">
            <a:spLocks/>
          </p:cNvSpPr>
          <p:nvPr/>
        </p:nvSpPr>
        <p:spPr bwMode="auto">
          <a:xfrm>
            <a:off x="228600" y="3810000"/>
            <a:ext cx="8534400" cy="9144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kumimoji="0" lang="en-US" sz="5400" b="1" i="0" u="none" strike="noStrike" kern="1200" cap="none" spc="0" normalizeH="0" baseline="0" noProof="0" dirty="0" smtClean="0">
                <a:ln>
                  <a:noFill/>
                </a:ln>
                <a:effectLst/>
                <a:uLnTx/>
                <a:uFillTx/>
                <a:latin typeface="+mj-lt"/>
                <a:ea typeface="+mn-ea"/>
                <a:cs typeface="+mn-cs"/>
              </a:rPr>
              <a:t>Crafting Court Responses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effectLst/>
              <a:uLnTx/>
              <a:uFillTx/>
              <a:latin typeface="+mn-lt"/>
              <a:ea typeface="+mn-ea"/>
              <a:cs typeface="+mn-cs"/>
            </a:endParaRPr>
          </a:p>
        </p:txBody>
      </p:sp>
      <p:sp>
        <p:nvSpPr>
          <p:cNvPr id="8" name="TextBox 7"/>
          <p:cNvSpPr txBox="1"/>
          <p:nvPr/>
        </p:nvSpPr>
        <p:spPr>
          <a:xfrm>
            <a:off x="304800" y="762000"/>
            <a:ext cx="2362200" cy="307777"/>
          </a:xfrm>
          <a:prstGeom prst="rect">
            <a:avLst/>
          </a:prstGeom>
          <a:noFill/>
        </p:spPr>
        <p:txBody>
          <a:bodyPr wrap="square" rtlCol="0">
            <a:spAutoFit/>
          </a:bodyPr>
          <a:lstStyle/>
          <a:p>
            <a:pPr algn="ctr"/>
            <a:r>
              <a:rPr lang="en-US" sz="1400" b="1" dirty="0" smtClean="0">
                <a:solidFill>
                  <a:srgbClr val="263F6A"/>
                </a:solidFill>
              </a:rPr>
              <a:t>www.eldersandcourts.org</a:t>
            </a:r>
            <a:endParaRPr lang="en-US" sz="1400" b="1" dirty="0">
              <a:solidFill>
                <a:srgbClr val="263F6A"/>
              </a:solidFill>
            </a:endParaRPr>
          </a:p>
        </p:txBody>
      </p:sp>
      <p:sp>
        <p:nvSpPr>
          <p:cNvPr id="9" name="TextBox 8"/>
          <p:cNvSpPr txBox="1"/>
          <p:nvPr/>
        </p:nvSpPr>
        <p:spPr>
          <a:xfrm>
            <a:off x="7010400" y="6627168"/>
            <a:ext cx="2133600" cy="230832"/>
          </a:xfrm>
          <a:prstGeom prst="rect">
            <a:avLst/>
          </a:prstGeom>
          <a:noFill/>
        </p:spPr>
        <p:txBody>
          <a:bodyPr wrap="square" rtlCol="0">
            <a:spAutoFit/>
          </a:bodyPr>
          <a:lstStyle/>
          <a:p>
            <a:pPr algn="ctr"/>
            <a:r>
              <a:rPr lang="en-US" sz="900" b="1" dirty="0" smtClean="0"/>
              <a:t>www.eldersandcourts.org</a:t>
            </a:r>
            <a:endParaRPr lang="en-US" sz="900" b="1"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86542"/>
          </a:xfrm>
        </p:spPr>
        <p:txBody>
          <a:bodyPr>
            <a:normAutofit/>
          </a:bodyPr>
          <a:lstStyle/>
          <a:p>
            <a:pPr algn="ctr"/>
            <a:r>
              <a:rPr lang="en-US" sz="6000" b="1" dirty="0" smtClean="0">
                <a:solidFill>
                  <a:srgbClr val="263F6A"/>
                </a:solidFill>
                <a:latin typeface="+mn-lt"/>
              </a:rPr>
              <a:t>Reporting Requirements</a:t>
            </a:r>
            <a:endParaRPr lang="en-US" sz="6000" dirty="0">
              <a:latin typeface="+mn-lt"/>
            </a:endParaRPr>
          </a:p>
        </p:txBody>
      </p:sp>
      <p:sp>
        <p:nvSpPr>
          <p:cNvPr id="3" name="Content Placeholder 2"/>
          <p:cNvSpPr>
            <a:spLocks noGrp="1"/>
          </p:cNvSpPr>
          <p:nvPr>
            <p:ph idx="1"/>
          </p:nvPr>
        </p:nvSpPr>
        <p:spPr>
          <a:xfrm>
            <a:off x="0" y="990600"/>
            <a:ext cx="8686800" cy="1295400"/>
          </a:xfrm>
        </p:spPr>
        <p:txBody>
          <a:bodyPr/>
          <a:lstStyle/>
          <a:p>
            <a:pPr algn="just"/>
            <a:endParaRPr lang="en-US" sz="2400" b="1" dirty="0" smtClean="0">
              <a:solidFill>
                <a:srgbClr val="263F6A"/>
              </a:solidFill>
            </a:endParaRPr>
          </a:p>
          <a:p>
            <a:pPr indent="0" algn="just">
              <a:spcBef>
                <a:spcPts val="0"/>
              </a:spcBef>
              <a:buNone/>
            </a:pPr>
            <a:r>
              <a:rPr lang="en-US" sz="2800" b="1" dirty="0" smtClean="0">
                <a:solidFill>
                  <a:srgbClr val="263F6A"/>
                </a:solidFill>
              </a:rPr>
              <a:t>Insert your state reporting requirements here</a:t>
            </a:r>
          </a:p>
          <a:p>
            <a:pPr indent="0" algn="just">
              <a:spcBef>
                <a:spcPts val="0"/>
              </a:spcBef>
              <a:buNone/>
            </a:pPr>
            <a:endParaRPr lang="en-US" sz="2000" dirty="0" smtClean="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Autofit/>
          </a:bodyPr>
          <a:lstStyle/>
          <a:p>
            <a:pPr algn="ctr">
              <a:defRPr/>
            </a:pPr>
            <a:r>
              <a:rPr lang="en-US" sz="6000" b="1" dirty="0" smtClean="0">
                <a:solidFill>
                  <a:srgbClr val="263F6A"/>
                </a:solidFill>
                <a:latin typeface="+mn-lt"/>
              </a:rPr>
              <a:t>Remediation Tools</a:t>
            </a:r>
            <a:endParaRPr lang="en-US" sz="6000" b="1" dirty="0">
              <a:solidFill>
                <a:srgbClr val="263F6A"/>
              </a:solidFill>
              <a:latin typeface="+mn-lt"/>
            </a:endParaRPr>
          </a:p>
        </p:txBody>
      </p:sp>
      <p:graphicFrame>
        <p:nvGraphicFramePr>
          <p:cNvPr id="10" name="Diagram 9"/>
          <p:cNvGraphicFramePr/>
          <p:nvPr/>
        </p:nvGraphicFramePr>
        <p:xfrm>
          <a:off x="304800" y="1219200"/>
          <a:ext cx="85344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Autofit/>
          </a:bodyPr>
          <a:lstStyle/>
          <a:p>
            <a:pPr algn="ctr">
              <a:defRPr/>
            </a:pPr>
            <a:r>
              <a:rPr lang="en-US" sz="6000" b="1" dirty="0" smtClean="0">
                <a:solidFill>
                  <a:srgbClr val="263F6A"/>
                </a:solidFill>
                <a:latin typeface="+mn-lt"/>
              </a:rPr>
              <a:t>Remediation Tools</a:t>
            </a:r>
            <a:endParaRPr lang="en-US" sz="6000" b="1" dirty="0">
              <a:solidFill>
                <a:srgbClr val="263F6A"/>
              </a:solidFill>
              <a:latin typeface="+mn-lt"/>
            </a:endParaRPr>
          </a:p>
        </p:txBody>
      </p:sp>
      <p:graphicFrame>
        <p:nvGraphicFramePr>
          <p:cNvPr id="11" name="Diagram 10"/>
          <p:cNvGraphicFramePr/>
          <p:nvPr/>
        </p:nvGraphicFramePr>
        <p:xfrm>
          <a:off x="304800" y="1219200"/>
          <a:ext cx="85344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Autofit/>
          </a:bodyPr>
          <a:lstStyle/>
          <a:p>
            <a:pPr algn="ctr">
              <a:defRPr/>
            </a:pPr>
            <a:r>
              <a:rPr lang="en-US" sz="6000" b="1" dirty="0" smtClean="0">
                <a:solidFill>
                  <a:srgbClr val="263F6A"/>
                </a:solidFill>
                <a:latin typeface="+mn-lt"/>
              </a:rPr>
              <a:t>Case Management Tools </a:t>
            </a:r>
            <a:endParaRPr lang="en-US" sz="6000" b="1" dirty="0">
              <a:solidFill>
                <a:srgbClr val="263F6A"/>
              </a:solidFill>
              <a:latin typeface="+mn-lt"/>
            </a:endParaRPr>
          </a:p>
        </p:txBody>
      </p:sp>
      <p:graphicFrame>
        <p:nvGraphicFramePr>
          <p:cNvPr id="8" name="Content Placeholder 7"/>
          <p:cNvGraphicFramePr>
            <a:graphicFrameLocks noGrp="1"/>
          </p:cNvGraphicFramePr>
          <p:nvPr>
            <p:ph idx="1"/>
          </p:nvPr>
        </p:nvGraphicFramePr>
        <p:xfrm>
          <a:off x="-685800" y="685800"/>
          <a:ext cx="9829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Autofit/>
          </a:bodyPr>
          <a:lstStyle/>
          <a:p>
            <a:pPr algn="ctr">
              <a:defRPr/>
            </a:pPr>
            <a:r>
              <a:rPr lang="en-US" sz="6000" b="1" dirty="0" smtClean="0">
                <a:solidFill>
                  <a:srgbClr val="263F6A"/>
                </a:solidFill>
                <a:latin typeface="+mn-lt"/>
              </a:rPr>
              <a:t>Case Management Tools </a:t>
            </a:r>
            <a:endParaRPr lang="en-US" sz="6000" b="1" dirty="0">
              <a:solidFill>
                <a:srgbClr val="263F6A"/>
              </a:solidFill>
              <a:latin typeface="+mn-lt"/>
            </a:endParaRPr>
          </a:p>
        </p:txBody>
      </p:sp>
      <p:graphicFrame>
        <p:nvGraphicFramePr>
          <p:cNvPr id="8" name="Content Placeholder 7"/>
          <p:cNvGraphicFramePr>
            <a:graphicFrameLocks noGrp="1"/>
          </p:cNvGraphicFramePr>
          <p:nvPr>
            <p:ph idx="1"/>
          </p:nvPr>
        </p:nvGraphicFramePr>
        <p:xfrm>
          <a:off x="-838200" y="685800"/>
          <a:ext cx="9829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9742"/>
            <a:ext cx="9144000" cy="1143000"/>
          </a:xfrm>
        </p:spPr>
        <p:txBody>
          <a:bodyPr>
            <a:normAutofit/>
          </a:bodyPr>
          <a:lstStyle/>
          <a:p>
            <a:pPr algn="ctr"/>
            <a:r>
              <a:rPr lang="en-US" sz="6000" b="1" dirty="0" smtClean="0">
                <a:latin typeface="+mn-lt"/>
              </a:rPr>
              <a:t>Small Group Exercise</a:t>
            </a:r>
            <a:endParaRPr lang="en-US" sz="6000" b="1" dirty="0">
              <a:latin typeface="+mn-lt"/>
            </a:endParaRPr>
          </a:p>
        </p:txBody>
      </p:sp>
      <p:graphicFrame>
        <p:nvGraphicFramePr>
          <p:cNvPr id="9" name="Diagram 8"/>
          <p:cNvGraphicFramePr/>
          <p:nvPr/>
        </p:nvGraphicFramePr>
        <p:xfrm>
          <a:off x="304800" y="1981200"/>
          <a:ext cx="8458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304800" y="1524000"/>
            <a:ext cx="8534400" cy="1077218"/>
          </a:xfrm>
          <a:prstGeom prst="rect">
            <a:avLst/>
          </a:prstGeom>
        </p:spPr>
        <p:txBody>
          <a:bodyPr wrap="square">
            <a:spAutoFit/>
          </a:bodyPr>
          <a:lstStyle/>
          <a:p>
            <a:r>
              <a:rPr lang="en-US" sz="3200" b="1" dirty="0" smtClean="0">
                <a:solidFill>
                  <a:srgbClr val="263F6A"/>
                </a:solidFill>
                <a:latin typeface="+mn-lt"/>
              </a:rPr>
              <a:t>Each group considers one of the following case scenarios:</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52400"/>
            <a:ext cx="9144000" cy="1219200"/>
          </a:xfrm>
        </p:spPr>
        <p:txBody>
          <a:bodyPr>
            <a:normAutofit/>
          </a:bodyPr>
          <a:lstStyle/>
          <a:p>
            <a:pPr algn="ctr"/>
            <a:r>
              <a:rPr lang="en-US" sz="6000" b="1" dirty="0" smtClean="0">
                <a:latin typeface="+mn-lt"/>
              </a:rPr>
              <a:t>Small Group Exercise</a:t>
            </a:r>
            <a:endParaRPr lang="en-US" sz="6000" b="1" dirty="0">
              <a:latin typeface="+mn-lt"/>
            </a:endParaRPr>
          </a:p>
        </p:txBody>
      </p:sp>
      <p:graphicFrame>
        <p:nvGraphicFramePr>
          <p:cNvPr id="7" name="Content Placeholder 6"/>
          <p:cNvGraphicFramePr>
            <a:graphicFrameLocks noGrp="1"/>
          </p:cNvGraphicFramePr>
          <p:nvPr>
            <p:ph idx="1"/>
          </p:nvPr>
        </p:nvGraphicFramePr>
        <p:xfrm>
          <a:off x="304800" y="1371600"/>
          <a:ext cx="8610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86542"/>
          </a:xfrm>
        </p:spPr>
        <p:txBody>
          <a:bodyPr>
            <a:normAutofit/>
          </a:bodyPr>
          <a:lstStyle/>
          <a:p>
            <a:pPr algn="ctr"/>
            <a:r>
              <a:rPr lang="en-US" sz="6000" b="1" dirty="0" smtClean="0">
                <a:latin typeface="+mj-lt"/>
              </a:rPr>
              <a:t>Family Violence </a:t>
            </a:r>
            <a:endParaRPr lang="en-US" sz="6000" b="1" dirty="0">
              <a:latin typeface="+mj-lt"/>
            </a:endParaRPr>
          </a:p>
        </p:txBody>
      </p:sp>
      <p:sp>
        <p:nvSpPr>
          <p:cNvPr id="3" name="Content Placeholder 2"/>
          <p:cNvSpPr>
            <a:spLocks noGrp="1"/>
          </p:cNvSpPr>
          <p:nvPr>
            <p:ph idx="1"/>
          </p:nvPr>
        </p:nvSpPr>
        <p:spPr>
          <a:xfrm>
            <a:off x="457200" y="1447800"/>
            <a:ext cx="8229600" cy="4525963"/>
          </a:xfrm>
        </p:spPr>
        <p:txBody>
          <a:bodyPr/>
          <a:lstStyle/>
          <a:p>
            <a:pPr algn="just"/>
            <a:r>
              <a:rPr lang="en-US" sz="2800" dirty="0" smtClean="0"/>
              <a:t>Robert petitions for a family violence restraining order against his 66 year-old brother, John, on behalf of himself, his son and his 83 year-old mother.</a:t>
            </a:r>
          </a:p>
          <a:p>
            <a:pPr algn="just"/>
            <a:r>
              <a:rPr lang="en-US" sz="2800" dirty="0" smtClean="0"/>
              <a:t>John is unemployed and has alcohol abuse issues.</a:t>
            </a:r>
          </a:p>
          <a:p>
            <a:pPr algn="just"/>
            <a:r>
              <a:rPr lang="en-US" sz="2800" dirty="0" smtClean="0"/>
              <a:t>All of the parties live together in the mother’s home.  </a:t>
            </a:r>
          </a:p>
          <a:p>
            <a:pPr algn="just"/>
            <a:r>
              <a:rPr lang="en-US" sz="2800" dirty="0" smtClean="0"/>
              <a:t>The petition alleges verbal abuse and threats and seeks to exclude John from the residence. </a:t>
            </a:r>
          </a:p>
          <a:p>
            <a:pPr algn="just"/>
            <a:r>
              <a:rPr lang="en-US" sz="2800" dirty="0" smtClean="0"/>
              <a:t>The mother makes excuses for John’s behavior and wants both her sons to reside in the home.</a:t>
            </a:r>
          </a:p>
          <a:p>
            <a:endParaRPr lang="en-US" sz="2800"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86542"/>
          </a:xfrm>
        </p:spPr>
        <p:txBody>
          <a:bodyPr>
            <a:normAutofit/>
          </a:bodyPr>
          <a:lstStyle/>
          <a:p>
            <a:pPr algn="ctr"/>
            <a:r>
              <a:rPr lang="en-US" sz="6000" b="1" dirty="0" smtClean="0">
                <a:latin typeface="+mj-lt"/>
              </a:rPr>
              <a:t>Neglect</a:t>
            </a:r>
            <a:endParaRPr lang="en-US" sz="6000" b="1" dirty="0">
              <a:latin typeface="+mj-lt"/>
            </a:endParaRPr>
          </a:p>
        </p:txBody>
      </p:sp>
      <p:sp>
        <p:nvSpPr>
          <p:cNvPr id="3" name="Content Placeholder 2"/>
          <p:cNvSpPr>
            <a:spLocks noGrp="1"/>
          </p:cNvSpPr>
          <p:nvPr>
            <p:ph idx="1"/>
          </p:nvPr>
        </p:nvSpPr>
        <p:spPr>
          <a:xfrm>
            <a:off x="457200" y="1295400"/>
            <a:ext cx="8229600" cy="4525963"/>
          </a:xfrm>
        </p:spPr>
        <p:txBody>
          <a:bodyPr/>
          <a:lstStyle/>
          <a:p>
            <a:pPr algn="just"/>
            <a:r>
              <a:rPr lang="en-US" sz="2400" dirty="0" smtClean="0"/>
              <a:t>Mr. Downing, an 85 </a:t>
            </a:r>
            <a:r>
              <a:rPr lang="en-US" sz="2400" dirty="0" smtClean="0"/>
              <a:t>year old veteran of the armed forces, </a:t>
            </a:r>
            <a:r>
              <a:rPr lang="en-US" sz="2400" dirty="0" smtClean="0"/>
              <a:t>is sentenced to probation for battery of an employee of a residential adult care facility where his wife resides.</a:t>
            </a:r>
          </a:p>
          <a:p>
            <a:pPr algn="just"/>
            <a:r>
              <a:rPr lang="en-US" sz="2400" dirty="0" smtClean="0"/>
              <a:t>Mr. Downing takes his wife home because he thinks the cost of her care is too high.</a:t>
            </a:r>
          </a:p>
          <a:p>
            <a:pPr algn="just"/>
            <a:r>
              <a:rPr lang="en-US" sz="2400" dirty="0" smtClean="0"/>
              <a:t>An ER physician had ordered Mrs. Downing’s placement in the facility based on signs of dementia, abuse and neglect.</a:t>
            </a:r>
          </a:p>
          <a:p>
            <a:pPr algn="just"/>
            <a:r>
              <a:rPr lang="en-US" sz="2400" dirty="0" smtClean="0"/>
              <a:t>APS reports serious self-neglect by Mr. Downing and extremely serious neglect of Mrs. Downing despite having adequate resources. </a:t>
            </a:r>
          </a:p>
          <a:p>
            <a:pPr algn="just"/>
            <a:r>
              <a:rPr lang="en-US" sz="2400" dirty="0" smtClean="0"/>
              <a:t>Mr. Downing shows signs of dementia and his adult sons wish to be placed in charge of their father’s financial affairs.</a:t>
            </a:r>
          </a:p>
          <a:p>
            <a:endParaRPr lang="en-US" sz="2800"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86542"/>
          </a:xfrm>
        </p:spPr>
        <p:txBody>
          <a:bodyPr>
            <a:normAutofit/>
          </a:bodyPr>
          <a:lstStyle/>
          <a:p>
            <a:pPr algn="ctr"/>
            <a:r>
              <a:rPr lang="en-US" sz="6000" b="1" dirty="0" smtClean="0">
                <a:latin typeface="+mj-lt"/>
              </a:rPr>
              <a:t>Financial Exploitation</a:t>
            </a:r>
            <a:endParaRPr lang="en-US" sz="6000" b="1" dirty="0">
              <a:latin typeface="+mj-lt"/>
            </a:endParaRPr>
          </a:p>
        </p:txBody>
      </p:sp>
      <p:sp>
        <p:nvSpPr>
          <p:cNvPr id="3" name="Content Placeholder 2"/>
          <p:cNvSpPr>
            <a:spLocks noGrp="1"/>
          </p:cNvSpPr>
          <p:nvPr>
            <p:ph idx="1"/>
          </p:nvPr>
        </p:nvSpPr>
        <p:spPr>
          <a:xfrm>
            <a:off x="457200" y="1447800"/>
            <a:ext cx="8229600" cy="4525963"/>
          </a:xfrm>
        </p:spPr>
        <p:txBody>
          <a:bodyPr/>
          <a:lstStyle/>
          <a:p>
            <a:pPr algn="just">
              <a:buFont typeface="Arial" pitchFamily="34" charset="0"/>
              <a:buChar char="•"/>
            </a:pPr>
            <a:r>
              <a:rPr lang="en-US" sz="2400" dirty="0" smtClean="0"/>
              <a:t>Carolyn Smith is in poor physical and mental health; her son, Keith, has had a durable power of attorney the past two years.</a:t>
            </a:r>
          </a:p>
          <a:p>
            <a:pPr algn="just">
              <a:buFont typeface="Arial" pitchFamily="34" charset="0"/>
              <a:buChar char="•"/>
            </a:pPr>
            <a:r>
              <a:rPr lang="en-US" sz="2400" dirty="0" smtClean="0"/>
              <a:t>Keith has acquired two luxury cars and terminated overnight in-home care services for his mother against her wishes.</a:t>
            </a:r>
          </a:p>
          <a:p>
            <a:pPr algn="just">
              <a:buFont typeface="Arial" pitchFamily="34" charset="0"/>
              <a:buChar char="•"/>
            </a:pPr>
            <a:r>
              <a:rPr lang="en-US" sz="2400" dirty="0" smtClean="0"/>
              <a:t>Carolyn’s grandson, Zack, an interested party under state law, suspects his Uncle Keith is misusing the POA and files a request for an accounting.</a:t>
            </a:r>
          </a:p>
          <a:p>
            <a:pPr algn="just">
              <a:buFont typeface="Arial" pitchFamily="34" charset="0"/>
              <a:buChar char="•"/>
            </a:pPr>
            <a:r>
              <a:rPr lang="en-US" sz="2400" dirty="0" smtClean="0"/>
              <a:t>An apparently incomplete accounting shows a large drop in Carolyn’s bank accounts but lacks evidence of expenditures for her benefit.  </a:t>
            </a:r>
          </a:p>
          <a:p>
            <a:pPr algn="just">
              <a:buFont typeface="Arial" pitchFamily="34" charset="0"/>
              <a:buChar char="•"/>
            </a:pPr>
            <a:r>
              <a:rPr lang="en-US" sz="2400" dirty="0" smtClean="0"/>
              <a:t>Zack files a motion to compel a full accounting, which you are scheduled to hear.</a:t>
            </a:r>
          </a:p>
          <a:p>
            <a:endParaRPr lang="en-US" sz="2800"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2743200"/>
            <a:ext cx="6629400" cy="2862322"/>
          </a:xfrm>
          <a:prstGeom prst="rect">
            <a:avLst/>
          </a:prstGeom>
          <a:noFill/>
        </p:spPr>
        <p:txBody>
          <a:bodyPr wrap="square" rtlCol="0">
            <a:spAutoFit/>
          </a:bodyPr>
          <a:lstStyle/>
          <a:p>
            <a:pPr algn="just"/>
            <a:r>
              <a:rPr lang="en-US" sz="3600" b="1" dirty="0" smtClean="0">
                <a:solidFill>
                  <a:srgbClr val="263F6A"/>
                </a:solidFill>
                <a:latin typeface="+mn-lt"/>
              </a:rPr>
              <a:t>Judicial officers will learn how to craft court responses that effectively address elder abuse, neglect and exploitation in a variety of settings.</a:t>
            </a:r>
            <a:endParaRPr lang="en-US" b="1" dirty="0">
              <a:solidFill>
                <a:srgbClr val="263F6A"/>
              </a:solidFill>
            </a:endParaRPr>
          </a:p>
        </p:txBody>
      </p:sp>
      <p:pic>
        <p:nvPicPr>
          <p:cNvPr id="1026" name="Picture 2" descr="C:\Documents and Settings\tjones\My Documents\My Pictures\Microsoft Clip Organizer\00056970.wmf"/>
          <p:cNvPicPr>
            <a:picLocks noChangeAspect="1" noChangeArrowheads="1"/>
          </p:cNvPicPr>
          <p:nvPr/>
        </p:nvPicPr>
        <p:blipFill>
          <a:blip r:embed="rId3" cstate="print"/>
          <a:srcRect/>
          <a:stretch>
            <a:fillRect/>
          </a:stretch>
        </p:blipFill>
        <p:spPr bwMode="auto">
          <a:xfrm>
            <a:off x="304800" y="2362200"/>
            <a:ext cx="1516743" cy="3352800"/>
          </a:xfrm>
          <a:prstGeom prst="rect">
            <a:avLst/>
          </a:prstGeom>
          <a:noFill/>
        </p:spPr>
      </p:pic>
      <p:sp>
        <p:nvSpPr>
          <p:cNvPr id="8" name="TextBox 7"/>
          <p:cNvSpPr txBox="1"/>
          <p:nvPr/>
        </p:nvSpPr>
        <p:spPr>
          <a:xfrm>
            <a:off x="1371600" y="2057400"/>
            <a:ext cx="2057400" cy="646331"/>
          </a:xfrm>
          <a:prstGeom prst="rect">
            <a:avLst/>
          </a:prstGeom>
          <a:noFill/>
        </p:spPr>
        <p:txBody>
          <a:bodyPr wrap="square" rtlCol="0">
            <a:spAutoFit/>
          </a:bodyPr>
          <a:lstStyle/>
          <a:p>
            <a:r>
              <a:rPr lang="en-US" sz="3600" b="1" dirty="0" smtClean="0">
                <a:solidFill>
                  <a:srgbClr val="263F6A"/>
                </a:solidFill>
                <a:latin typeface="+mn-lt"/>
              </a:rPr>
              <a:t>Goal</a:t>
            </a:r>
            <a:endParaRPr lang="en-US" sz="3600" b="1" dirty="0">
              <a:solidFill>
                <a:srgbClr val="263F6A"/>
              </a:solidFill>
              <a:latin typeface="+mn-lt"/>
            </a:endParaRPr>
          </a:p>
        </p:txBody>
      </p:sp>
      <p:sp>
        <p:nvSpPr>
          <p:cNvPr id="6" name="Title 1"/>
          <p:cNvSpPr>
            <a:spLocks noGrp="1"/>
          </p:cNvSpPr>
          <p:nvPr>
            <p:ph type="title"/>
          </p:nvPr>
        </p:nvSpPr>
        <p:spPr>
          <a:xfrm>
            <a:off x="0" y="-152400"/>
            <a:ext cx="9144000" cy="1219200"/>
          </a:xfrm>
        </p:spPr>
        <p:txBody>
          <a:bodyPr>
            <a:normAutofit/>
          </a:bodyPr>
          <a:lstStyle/>
          <a:p>
            <a:pPr algn="ctr"/>
            <a:r>
              <a:rPr lang="en-US" sz="6000" b="1" dirty="0" smtClean="0">
                <a:solidFill>
                  <a:srgbClr val="263F6A"/>
                </a:solidFill>
                <a:latin typeface="+mn-lt"/>
              </a:rPr>
              <a:t>Module Three Goal</a:t>
            </a:r>
            <a:endParaRPr lang="en-US" sz="6000" b="1" dirty="0">
              <a:solidFill>
                <a:srgbClr val="263F6A"/>
              </a:solidFill>
              <a:latin typeface="+mn-l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86542"/>
          </a:xfrm>
        </p:spPr>
        <p:txBody>
          <a:bodyPr>
            <a:normAutofit/>
          </a:bodyPr>
          <a:lstStyle/>
          <a:p>
            <a:pPr algn="ctr"/>
            <a:r>
              <a:rPr lang="en-US" sz="6000" b="1" dirty="0" smtClean="0">
                <a:latin typeface="+mj-lt"/>
              </a:rPr>
              <a:t>Guardianship</a:t>
            </a:r>
            <a:endParaRPr lang="en-US" sz="6000" b="1" dirty="0">
              <a:latin typeface="+mj-lt"/>
            </a:endParaRPr>
          </a:p>
        </p:txBody>
      </p:sp>
      <p:sp>
        <p:nvSpPr>
          <p:cNvPr id="3" name="Content Placeholder 2"/>
          <p:cNvSpPr>
            <a:spLocks noGrp="1"/>
          </p:cNvSpPr>
          <p:nvPr>
            <p:ph idx="1"/>
          </p:nvPr>
        </p:nvSpPr>
        <p:spPr>
          <a:xfrm>
            <a:off x="457200" y="1447800"/>
            <a:ext cx="8229600" cy="4525963"/>
          </a:xfrm>
        </p:spPr>
        <p:txBody>
          <a:bodyPr/>
          <a:lstStyle/>
          <a:p>
            <a:pPr algn="just"/>
            <a:r>
              <a:rPr lang="en-US" sz="2400" dirty="0" smtClean="0"/>
              <a:t>Bart is charged with domestic abuse against his 83 year old grandfather, John, with whom he lives.  </a:t>
            </a:r>
          </a:p>
          <a:p>
            <a:pPr algn="just"/>
            <a:r>
              <a:rPr lang="en-US" sz="2400" dirty="0" smtClean="0"/>
              <a:t>Bart’s Aunt Martha claims that Bart physically abuses and financially exploits John. </a:t>
            </a:r>
          </a:p>
          <a:p>
            <a:pPr algn="just"/>
            <a:r>
              <a:rPr lang="en-US" sz="2400" dirty="0" smtClean="0"/>
              <a:t>The court issues a no-contact order and refers Martha to APS.</a:t>
            </a:r>
          </a:p>
          <a:p>
            <a:pPr algn="just"/>
            <a:r>
              <a:rPr lang="en-US" sz="2400" dirty="0" smtClean="0"/>
              <a:t>Bart pleads guilty and is placed on probation.</a:t>
            </a:r>
          </a:p>
          <a:p>
            <a:pPr algn="just"/>
            <a:r>
              <a:rPr lang="en-US" sz="2400" dirty="0" smtClean="0"/>
              <a:t>Martha and her brother, Bart’s father, file competing petitions for guardianship of their father.</a:t>
            </a:r>
          </a:p>
          <a:p>
            <a:pPr algn="just"/>
            <a:r>
              <a:rPr lang="en-US" sz="2400" dirty="0" smtClean="0"/>
              <a:t>APS reports: (1) John wants Bart to stay, (2) Bart’s father may condone Bart’s actions, (3) John has poor health and limited ability to protect himself or make financial decisions. </a:t>
            </a:r>
          </a:p>
          <a:p>
            <a:endParaRPr lang="en-US" sz="2800"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19742"/>
            <a:ext cx="9144000" cy="1143000"/>
          </a:xfrm>
        </p:spPr>
        <p:txBody>
          <a:bodyPr>
            <a:normAutofit/>
          </a:bodyPr>
          <a:lstStyle/>
          <a:p>
            <a:pPr algn="ctr">
              <a:defRPr/>
            </a:pPr>
            <a:r>
              <a:rPr lang="en-US" sz="6000" b="1" dirty="0" smtClean="0">
                <a:solidFill>
                  <a:srgbClr val="263F6A"/>
                </a:solidFill>
                <a:latin typeface="Calibri" pitchFamily="34" charset="0"/>
              </a:rPr>
              <a:t>Final Thoughts</a:t>
            </a:r>
            <a:endParaRPr lang="en-US" sz="6000" b="1" dirty="0">
              <a:solidFill>
                <a:srgbClr val="FF0000"/>
              </a:solidFill>
              <a:latin typeface="Calibri" pitchFamily="34" charset="0"/>
            </a:endParaRPr>
          </a:p>
        </p:txBody>
      </p:sp>
      <p:sp>
        <p:nvSpPr>
          <p:cNvPr id="9" name="Content Placeholder 8"/>
          <p:cNvSpPr>
            <a:spLocks noGrp="1"/>
          </p:cNvSpPr>
          <p:nvPr>
            <p:ph idx="1"/>
          </p:nvPr>
        </p:nvSpPr>
        <p:spPr>
          <a:xfrm>
            <a:off x="457200" y="1600200"/>
            <a:ext cx="8382000" cy="4525963"/>
          </a:xfrm>
        </p:spPr>
        <p:txBody>
          <a:bodyPr/>
          <a:lstStyle/>
          <a:p>
            <a:pPr>
              <a:buFont typeface="Arial" pitchFamily="34" charset="0"/>
              <a:buChar char="•"/>
            </a:pPr>
            <a:r>
              <a:rPr lang="en-US" b="1" dirty="0" smtClean="0">
                <a:solidFill>
                  <a:srgbClr val="263F6A"/>
                </a:solidFill>
              </a:rPr>
              <a:t>Exercise judicial leadership</a:t>
            </a:r>
          </a:p>
          <a:p>
            <a:pPr>
              <a:buFont typeface="Arial" pitchFamily="34" charset="0"/>
              <a:buChar char="•"/>
            </a:pPr>
            <a:r>
              <a:rPr lang="en-US" b="1" dirty="0" smtClean="0">
                <a:solidFill>
                  <a:srgbClr val="263F6A"/>
                </a:solidFill>
              </a:rPr>
              <a:t>Learn about and connect with your local community resources</a:t>
            </a:r>
          </a:p>
          <a:p>
            <a:pPr>
              <a:buFont typeface="Arial" pitchFamily="34" charset="0"/>
              <a:buChar char="•"/>
            </a:pPr>
            <a:r>
              <a:rPr lang="en-US" b="1" dirty="0" smtClean="0">
                <a:solidFill>
                  <a:srgbClr val="263F6A"/>
                </a:solidFill>
              </a:rPr>
              <a:t>Adapt the </a:t>
            </a:r>
            <a:r>
              <a:rPr lang="en-US" b="1" dirty="0" err="1" smtClean="0">
                <a:solidFill>
                  <a:srgbClr val="263F6A"/>
                </a:solidFill>
              </a:rPr>
              <a:t>benchcard</a:t>
            </a:r>
            <a:r>
              <a:rPr lang="en-US" b="1" dirty="0" smtClean="0">
                <a:solidFill>
                  <a:srgbClr val="263F6A"/>
                </a:solidFill>
              </a:rPr>
              <a:t> to your state laws and local resources</a:t>
            </a:r>
            <a:endParaRPr lang="en-US" dirty="0" smtClean="0"/>
          </a:p>
          <a:p>
            <a:endParaRPr lang="en-US" dirty="0" smtClean="0"/>
          </a:p>
          <a:p>
            <a:endParaRPr lang="en-US" dirty="0" smtClean="0"/>
          </a:p>
          <a:p>
            <a:pPr lvl="1">
              <a:buNone/>
            </a:pPr>
            <a:endParaRPr lang="en-US" dirty="0" smtClean="0"/>
          </a:p>
          <a:p>
            <a:pPr lvl="1">
              <a:buNone/>
            </a:pPr>
            <a:endParaRPr lang="en-US" dirty="0" smtClean="0"/>
          </a:p>
        </p:txBody>
      </p:sp>
      <p:pic>
        <p:nvPicPr>
          <p:cNvPr id="4" name="Picture 3" descr="faces-banner.png"/>
          <p:cNvPicPr>
            <a:picLocks noChangeAspect="1"/>
          </p:cNvPicPr>
          <p:nvPr/>
        </p:nvPicPr>
        <p:blipFill>
          <a:blip r:embed="rId3" cstate="print"/>
          <a:srcRect/>
          <a:stretch>
            <a:fillRect/>
          </a:stretch>
        </p:blipFill>
        <p:spPr bwMode="auto">
          <a:xfrm>
            <a:off x="228600" y="5181600"/>
            <a:ext cx="8534400" cy="153828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p:txBody>
          <a:bodyPr/>
          <a:lstStyle/>
          <a:p>
            <a:pPr eaLnBrk="1" hangingPunct="1">
              <a:buFont typeface="Arial" charset="0"/>
              <a:buNone/>
            </a:pPr>
            <a:endParaRPr lang="en-US" sz="1000" dirty="0" smtClean="0">
              <a:hlinkClick r:id="rId3"/>
            </a:endParaRPr>
          </a:p>
          <a:p>
            <a:pPr eaLnBrk="1" hangingPunct="1">
              <a:buFont typeface="Arial" charset="0"/>
              <a:buNone/>
            </a:pPr>
            <a:endParaRPr lang="en-US" dirty="0" smtClean="0"/>
          </a:p>
          <a:p>
            <a:pPr eaLnBrk="1" hangingPunct="1">
              <a:buFont typeface="Arial" charset="0"/>
              <a:buNone/>
            </a:pPr>
            <a:endParaRPr lang="en-US" dirty="0" smtClean="0"/>
          </a:p>
          <a:p>
            <a:pPr eaLnBrk="1" hangingPunct="1">
              <a:buFont typeface="Arial" charset="0"/>
              <a:buNone/>
            </a:pPr>
            <a:endParaRPr lang="en-US" dirty="0" smtClean="0"/>
          </a:p>
          <a:p>
            <a:pPr eaLnBrk="1" hangingPunct="1">
              <a:buFont typeface="Arial" charset="0"/>
              <a:buNone/>
            </a:pPr>
            <a:endParaRPr lang="en-US" sz="2800" dirty="0" smtClean="0"/>
          </a:p>
        </p:txBody>
      </p:sp>
      <p:pic>
        <p:nvPicPr>
          <p:cNvPr id="10244" name="Picture 3" descr="faces-banner.png"/>
          <p:cNvPicPr>
            <a:picLocks noChangeAspect="1"/>
          </p:cNvPicPr>
          <p:nvPr/>
        </p:nvPicPr>
        <p:blipFill>
          <a:blip r:embed="rId4" cstate="print"/>
          <a:srcRect/>
          <a:stretch>
            <a:fillRect/>
          </a:stretch>
        </p:blipFill>
        <p:spPr bwMode="auto">
          <a:xfrm>
            <a:off x="304800" y="1371600"/>
            <a:ext cx="8534400" cy="1538288"/>
          </a:xfrm>
          <a:prstGeom prst="rect">
            <a:avLst/>
          </a:prstGeom>
          <a:noFill/>
          <a:ln w="9525">
            <a:noFill/>
            <a:miter lim="800000"/>
            <a:headEnd/>
            <a:tailEnd/>
          </a:ln>
        </p:spPr>
      </p:pic>
      <p:sp>
        <p:nvSpPr>
          <p:cNvPr id="5" name="Rectangle 4"/>
          <p:cNvSpPr/>
          <p:nvPr/>
        </p:nvSpPr>
        <p:spPr>
          <a:xfrm>
            <a:off x="304800" y="2895600"/>
            <a:ext cx="8534400" cy="3108543"/>
          </a:xfrm>
          <a:prstGeom prst="rect">
            <a:avLst/>
          </a:prstGeom>
        </p:spPr>
        <p:txBody>
          <a:bodyPr wrap="square">
            <a:spAutoFit/>
          </a:bodyPr>
          <a:lstStyle/>
          <a:p>
            <a:pPr algn="r"/>
            <a:r>
              <a:rPr lang="en-US" sz="2800" b="1" dirty="0" smtClean="0">
                <a:solidFill>
                  <a:srgbClr val="263F6A"/>
                </a:solidFill>
                <a:latin typeface="+mn-lt"/>
              </a:rPr>
              <a:t>“It was once said that the moral test of government is how that government treats those who are in the dawn of life, the children; those who are in the twilight of life, the elderly; and those who are in the shadows of life, the sick, the needy and the handicapped.”</a:t>
            </a:r>
            <a:br>
              <a:rPr lang="en-US" sz="2800" b="1" dirty="0" smtClean="0">
                <a:solidFill>
                  <a:srgbClr val="263F6A"/>
                </a:solidFill>
                <a:latin typeface="+mn-lt"/>
              </a:rPr>
            </a:br>
            <a:r>
              <a:rPr lang="en-US" sz="2800" b="1" dirty="0" smtClean="0">
                <a:solidFill>
                  <a:srgbClr val="263F6A"/>
                </a:solidFill>
                <a:latin typeface="+mn-lt"/>
              </a:rPr>
              <a:t>-Hubert H. Humphrey</a:t>
            </a:r>
            <a:r>
              <a:rPr lang="en-US" sz="2800" dirty="0" smtClean="0"/>
              <a:t/>
            </a:r>
            <a:br>
              <a:rPr lang="en-US" sz="2800" dirty="0" smtClean="0"/>
            </a:br>
            <a:endParaRPr lang="en-US" sz="2800"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19742"/>
            <a:ext cx="9144000" cy="1143000"/>
          </a:xfrm>
        </p:spPr>
        <p:txBody>
          <a:bodyPr>
            <a:normAutofit/>
          </a:bodyPr>
          <a:lstStyle/>
          <a:p>
            <a:pPr algn="ctr">
              <a:defRPr/>
            </a:pPr>
            <a:r>
              <a:rPr lang="en-US" sz="6000" b="1" dirty="0" smtClean="0">
                <a:solidFill>
                  <a:srgbClr val="263F6A"/>
                </a:solidFill>
                <a:latin typeface="Calibri" pitchFamily="34" charset="0"/>
              </a:rPr>
              <a:t>Additional Resources</a:t>
            </a:r>
            <a:endParaRPr lang="en-US" sz="6000" b="1" dirty="0">
              <a:solidFill>
                <a:srgbClr val="FF0000"/>
              </a:solidFill>
              <a:latin typeface="Calibri" pitchFamily="34" charset="0"/>
            </a:endParaRPr>
          </a:p>
        </p:txBody>
      </p:sp>
      <p:sp>
        <p:nvSpPr>
          <p:cNvPr id="9" name="Content Placeholder 8"/>
          <p:cNvSpPr>
            <a:spLocks noGrp="1"/>
          </p:cNvSpPr>
          <p:nvPr>
            <p:ph idx="1"/>
          </p:nvPr>
        </p:nvSpPr>
        <p:spPr>
          <a:xfrm>
            <a:off x="457200" y="1600200"/>
            <a:ext cx="8382000" cy="4525963"/>
          </a:xfrm>
        </p:spPr>
        <p:txBody>
          <a:bodyPr/>
          <a:lstStyle/>
          <a:p>
            <a:pPr algn="ctr">
              <a:buNone/>
            </a:pPr>
            <a:r>
              <a:rPr lang="en-US" b="1" dirty="0" smtClean="0">
                <a:solidFill>
                  <a:srgbClr val="263F6A"/>
                </a:solidFill>
              </a:rPr>
              <a:t> Visit the National Center for State Courts’ Center for Elders and the Courts at</a:t>
            </a:r>
          </a:p>
          <a:p>
            <a:pPr algn="ctr">
              <a:buNone/>
            </a:pPr>
            <a:endParaRPr lang="en-US" b="1" dirty="0" smtClean="0">
              <a:solidFill>
                <a:srgbClr val="263F6A"/>
              </a:solidFill>
            </a:endParaRPr>
          </a:p>
          <a:p>
            <a:pPr algn="ctr">
              <a:buNone/>
            </a:pPr>
            <a:r>
              <a:rPr lang="en-US" b="1" dirty="0" smtClean="0">
                <a:solidFill>
                  <a:srgbClr val="263F6A"/>
                </a:solidFill>
                <a:hlinkClick r:id="rId3"/>
              </a:rPr>
              <a:t>www.eldersandcourts.org</a:t>
            </a:r>
            <a:endParaRPr lang="en-US" b="1" dirty="0" smtClean="0">
              <a:solidFill>
                <a:srgbClr val="263F6A"/>
              </a:solidFill>
            </a:endParaRPr>
          </a:p>
          <a:p>
            <a:pPr algn="ctr">
              <a:buNone/>
            </a:pPr>
            <a:endParaRPr lang="en-US" b="1" dirty="0" smtClean="0">
              <a:solidFill>
                <a:srgbClr val="263F6A"/>
              </a:solidFill>
            </a:endParaRPr>
          </a:p>
          <a:p>
            <a:pPr>
              <a:buNone/>
            </a:pPr>
            <a:endParaRPr lang="en-US" dirty="0" smtClean="0"/>
          </a:p>
          <a:p>
            <a:endParaRPr lang="en-US" dirty="0" smtClean="0"/>
          </a:p>
          <a:p>
            <a:endParaRPr lang="en-US" dirty="0" smtClean="0"/>
          </a:p>
          <a:p>
            <a:pPr lvl="1">
              <a:buNone/>
            </a:pPr>
            <a:endParaRPr lang="en-US" dirty="0" smtClean="0"/>
          </a:p>
          <a:p>
            <a:pPr lvl="1">
              <a:buNone/>
            </a:pPr>
            <a:endParaRPr lang="en-US" dirty="0" smtClean="0"/>
          </a:p>
        </p:txBody>
      </p:sp>
      <p:pic>
        <p:nvPicPr>
          <p:cNvPr id="4" name="Picture 3" descr="faces-banner.png"/>
          <p:cNvPicPr>
            <a:picLocks noChangeAspect="1"/>
          </p:cNvPicPr>
          <p:nvPr/>
        </p:nvPicPr>
        <p:blipFill>
          <a:blip r:embed="rId4" cstate="print"/>
          <a:srcRect/>
          <a:stretch>
            <a:fillRect/>
          </a:stretch>
        </p:blipFill>
        <p:spPr bwMode="auto">
          <a:xfrm>
            <a:off x="228600" y="5181600"/>
            <a:ext cx="8534400" cy="15382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4"/>
          <p:cNvSpPr>
            <a:spLocks noGrp="1"/>
          </p:cNvSpPr>
          <p:nvPr>
            <p:ph idx="1"/>
          </p:nvPr>
        </p:nvSpPr>
        <p:spPr>
          <a:xfrm>
            <a:off x="304800" y="1371600"/>
            <a:ext cx="8305800" cy="5105400"/>
          </a:xfrm>
        </p:spPr>
        <p:txBody>
          <a:bodyPr/>
          <a:lstStyle/>
          <a:p>
            <a:pPr marL="1588" indent="-1588">
              <a:buNone/>
            </a:pPr>
            <a:r>
              <a:rPr lang="en-US" sz="2800" b="1" dirty="0" smtClean="0">
                <a:solidFill>
                  <a:srgbClr val="263F6A"/>
                </a:solidFill>
                <a:latin typeface="+mj-lt"/>
              </a:rPr>
              <a:t>At the conclusion of Module Three, judges should be knowledgeable about</a:t>
            </a:r>
          </a:p>
          <a:p>
            <a:pPr marL="801688" lvl="2" indent="-1588">
              <a:buFont typeface="Wingdings" pitchFamily="2" charset="2"/>
              <a:buChar char="ü"/>
            </a:pPr>
            <a:r>
              <a:rPr lang="en-US" b="1" dirty="0" smtClean="0">
                <a:solidFill>
                  <a:srgbClr val="263F6A"/>
                </a:solidFill>
              </a:rPr>
              <a:t>State elder abuse reporting requirements</a:t>
            </a:r>
          </a:p>
          <a:p>
            <a:pPr marL="801688" lvl="2" indent="-1588">
              <a:buFont typeface="Wingdings" pitchFamily="2" charset="2"/>
              <a:buChar char="ü"/>
            </a:pPr>
            <a:r>
              <a:rPr lang="en-US" b="1" dirty="0" smtClean="0">
                <a:solidFill>
                  <a:srgbClr val="263F6A"/>
                </a:solidFill>
              </a:rPr>
              <a:t>The importance of judicial leadership</a:t>
            </a:r>
          </a:p>
          <a:p>
            <a:pPr marL="801688" lvl="2" indent="-1588">
              <a:buFont typeface="Wingdings" pitchFamily="2" charset="2"/>
              <a:buChar char="ü"/>
            </a:pPr>
            <a:r>
              <a:rPr lang="en-US" b="1" dirty="0" smtClean="0">
                <a:solidFill>
                  <a:srgbClr val="263F6A"/>
                </a:solidFill>
              </a:rPr>
              <a:t>Strategies to build community-based responses</a:t>
            </a:r>
          </a:p>
          <a:p>
            <a:pPr marL="801688" lvl="2" indent="-1588">
              <a:buFont typeface="Wingdings" pitchFamily="2" charset="2"/>
              <a:buChar char="ü"/>
            </a:pPr>
            <a:r>
              <a:rPr lang="en-US" b="1" dirty="0" smtClean="0">
                <a:solidFill>
                  <a:srgbClr val="263F6A"/>
                </a:solidFill>
              </a:rPr>
              <a:t>Information needed to address elder abuse in a variety of court settings</a:t>
            </a:r>
          </a:p>
          <a:p>
            <a:pPr marL="801688" lvl="2" indent="-1588">
              <a:buNone/>
            </a:pPr>
            <a:endParaRPr lang="en-US" b="1" dirty="0" smtClean="0">
              <a:solidFill>
                <a:srgbClr val="263F6A"/>
              </a:solidFill>
            </a:endParaRPr>
          </a:p>
          <a:p>
            <a:pPr marL="801688" lvl="2" indent="-1588">
              <a:buNone/>
            </a:pPr>
            <a:endParaRPr lang="en-US" b="1" dirty="0" smtClean="0">
              <a:solidFill>
                <a:schemeClr val="tx2"/>
              </a:solidFill>
            </a:endParaRPr>
          </a:p>
          <a:p>
            <a:pPr marL="1588" indent="-1588">
              <a:buNone/>
            </a:pPr>
            <a:endParaRPr lang="en-US" sz="2800" dirty="0" smtClean="0"/>
          </a:p>
          <a:p>
            <a:pPr marL="1588" indent="-1588">
              <a:buNone/>
            </a:pPr>
            <a:endParaRPr lang="en-US" sz="2800" dirty="0" smtClean="0"/>
          </a:p>
          <a:p>
            <a:pPr marL="0" indent="0" algn="just" eaLnBrk="1" hangingPunct="1">
              <a:lnSpc>
                <a:spcPts val="2800"/>
              </a:lnSpc>
              <a:spcAft>
                <a:spcPts val="1800"/>
              </a:spcAft>
              <a:buFont typeface="Arial" charset="0"/>
              <a:buNone/>
            </a:pPr>
            <a:endParaRPr lang="en-US" dirty="0" smtClean="0"/>
          </a:p>
        </p:txBody>
      </p:sp>
      <p:sp>
        <p:nvSpPr>
          <p:cNvPr id="5" name="Title 1"/>
          <p:cNvSpPr txBox="1">
            <a:spLocks/>
          </p:cNvSpPr>
          <p:nvPr/>
        </p:nvSpPr>
        <p:spPr bwMode="auto">
          <a:xfrm>
            <a:off x="0" y="-152400"/>
            <a:ext cx="9144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smtClean="0">
                <a:ln>
                  <a:noFill/>
                </a:ln>
                <a:solidFill>
                  <a:srgbClr val="263F6A"/>
                </a:solidFill>
                <a:effectLst/>
                <a:uLnTx/>
                <a:uFillTx/>
                <a:latin typeface="+mj-lt"/>
                <a:ea typeface="+mj-ea"/>
                <a:cs typeface="+mj-cs"/>
              </a:rPr>
              <a:t>Module Three </a:t>
            </a:r>
            <a:r>
              <a:rPr kumimoji="0" lang="en-US" sz="6000" b="1" i="0" u="none" strike="noStrike" kern="1200" cap="none" spc="0" normalizeH="0" noProof="0" dirty="0" smtClean="0">
                <a:ln>
                  <a:noFill/>
                </a:ln>
                <a:solidFill>
                  <a:srgbClr val="263F6A"/>
                </a:solidFill>
                <a:effectLst/>
                <a:uLnTx/>
                <a:uFillTx/>
                <a:latin typeface="+mj-lt"/>
                <a:ea typeface="+mj-ea"/>
                <a:cs typeface="+mj-cs"/>
              </a:rPr>
              <a:t>Objectives</a:t>
            </a:r>
            <a:endParaRPr kumimoji="0" lang="en-US" sz="6000" b="1" i="0" u="none" strike="noStrike" kern="1200" cap="none" spc="0" normalizeH="0" baseline="0" noProof="0" dirty="0">
              <a:ln>
                <a:noFill/>
              </a:ln>
              <a:solidFill>
                <a:srgbClr val="263F6A"/>
              </a:solidFill>
              <a:effectLst/>
              <a:uLnTx/>
              <a:uFillTx/>
              <a:latin typeface="+mj-lt"/>
              <a:ea typeface="+mj-ea"/>
              <a:cs typeface="+mj-cs"/>
            </a:endParaRPr>
          </a:p>
        </p:txBody>
      </p:sp>
      <p:pic>
        <p:nvPicPr>
          <p:cNvPr id="6" name="Picture 5" descr="objectives.jpg"/>
          <p:cNvPicPr>
            <a:picLocks noChangeAspect="1"/>
          </p:cNvPicPr>
          <p:nvPr/>
        </p:nvPicPr>
        <p:blipFill>
          <a:blip r:embed="rId3" cstate="print"/>
          <a:stretch>
            <a:fillRect/>
          </a:stretch>
        </p:blipFill>
        <p:spPr>
          <a:xfrm>
            <a:off x="5791200" y="4572000"/>
            <a:ext cx="2449703" cy="17980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 calcmode="lin" valueType="num">
                                      <p:cBhvr additive="base">
                                        <p:cTn id="7" dur="5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 calcmode="lin" valueType="num">
                                      <p:cBhvr additive="base">
                                        <p:cTn id="13" dur="5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 calcmode="lin" valueType="num">
                                      <p:cBhvr additive="base">
                                        <p:cTn id="19" dur="5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099">
                                            <p:txEl>
                                              <p:pRg st="4" end="4"/>
                                            </p:txEl>
                                          </p:spTgt>
                                        </p:tgtEl>
                                        <p:attrNameLst>
                                          <p:attrName>style.visibility</p:attrName>
                                        </p:attrNameLst>
                                      </p:cBhvr>
                                      <p:to>
                                        <p:strVal val="visible"/>
                                      </p:to>
                                    </p:set>
                                    <p:anim calcmode="lin" valueType="num">
                                      <p:cBhvr additive="base">
                                        <p:cTn id="25" dur="5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19200"/>
          </a:xfrm>
        </p:spPr>
        <p:txBody>
          <a:bodyPr>
            <a:noAutofit/>
          </a:bodyPr>
          <a:lstStyle/>
          <a:p>
            <a:pPr algn="ctr"/>
            <a:r>
              <a:rPr lang="en-US" sz="4200" b="1" dirty="0" smtClean="0">
                <a:latin typeface="+mn-lt"/>
              </a:rPr>
              <a:t>Crafting Appropriate Court Responses</a:t>
            </a:r>
            <a:r>
              <a:rPr lang="en-US" b="1" dirty="0" smtClean="0">
                <a:latin typeface="+mn-lt"/>
              </a:rPr>
              <a:t/>
            </a:r>
            <a:br>
              <a:rPr lang="en-US" b="1" dirty="0" smtClean="0">
                <a:latin typeface="+mn-lt"/>
              </a:rPr>
            </a:br>
            <a:endParaRPr lang="en-US" b="1" dirty="0">
              <a:latin typeface="+mn-lt"/>
            </a:endParaRPr>
          </a:p>
        </p:txBody>
      </p:sp>
      <p:graphicFrame>
        <p:nvGraphicFramePr>
          <p:cNvPr id="15" name="Diagram 14"/>
          <p:cNvGraphicFramePr/>
          <p:nvPr/>
        </p:nvGraphicFramePr>
        <p:xfrm>
          <a:off x="685800" y="1143000"/>
          <a:ext cx="7848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371600"/>
          </a:xfrm>
        </p:spPr>
        <p:txBody>
          <a:bodyPr>
            <a:normAutofit/>
          </a:bodyPr>
          <a:lstStyle/>
          <a:p>
            <a:r>
              <a:rPr lang="en-US" sz="4400" b="1" dirty="0" err="1" smtClean="0">
                <a:latin typeface="+mn-lt"/>
              </a:rPr>
              <a:t>Benchcard</a:t>
            </a:r>
            <a:r>
              <a:rPr lang="en-US" sz="4400" b="1" dirty="0" smtClean="0">
                <a:latin typeface="+mn-lt"/>
              </a:rPr>
              <a:t> for Judges</a:t>
            </a:r>
            <a:r>
              <a:rPr lang="en-US" b="1" dirty="0" smtClean="0">
                <a:latin typeface="+mn-lt"/>
              </a:rPr>
              <a:t/>
            </a:r>
            <a:br>
              <a:rPr lang="en-US" b="1" dirty="0" smtClean="0">
                <a:latin typeface="+mn-lt"/>
              </a:rPr>
            </a:br>
            <a:endParaRPr lang="en-US" b="1" dirty="0">
              <a:latin typeface="+mn-lt"/>
            </a:endParaRPr>
          </a:p>
        </p:txBody>
      </p:sp>
      <p:pic>
        <p:nvPicPr>
          <p:cNvPr id="6" name="Content Placeholder 5" descr="judges-benchcard_Page_1.jpg"/>
          <p:cNvPicPr>
            <a:picLocks noGrp="1" noChangeAspect="1"/>
          </p:cNvPicPr>
          <p:nvPr>
            <p:ph idx="1"/>
          </p:nvPr>
        </p:nvPicPr>
        <p:blipFill>
          <a:blip r:embed="rId3" cstate="print"/>
          <a:stretch>
            <a:fillRect/>
          </a:stretch>
        </p:blipFill>
        <p:spPr>
          <a:xfrm>
            <a:off x="6705600" y="-76200"/>
            <a:ext cx="2133600" cy="3059502"/>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57200" y="1600200"/>
            <a:ext cx="8229600" cy="4585871"/>
          </a:xfrm>
          <a:prstGeom prst="rect">
            <a:avLst/>
          </a:prstGeom>
          <a:noFill/>
        </p:spPr>
        <p:txBody>
          <a:bodyPr wrap="square" rtlCol="0">
            <a:spAutoFit/>
          </a:bodyPr>
          <a:lstStyle/>
          <a:p>
            <a:pPr>
              <a:spcBef>
                <a:spcPts val="1200"/>
              </a:spcBef>
              <a:spcAft>
                <a:spcPts val="600"/>
              </a:spcAft>
              <a:buFont typeface="Arial" pitchFamily="34" charset="0"/>
              <a:buChar char="•"/>
            </a:pPr>
            <a:r>
              <a:rPr lang="en-US" sz="2400" b="1" dirty="0" smtClean="0">
                <a:latin typeface="+mn-lt"/>
              </a:rPr>
              <a:t> </a:t>
            </a:r>
            <a:r>
              <a:rPr lang="en-US" sz="2800" dirty="0" smtClean="0">
                <a:latin typeface="+mn-lt"/>
              </a:rPr>
              <a:t>What is elder abuse?</a:t>
            </a:r>
          </a:p>
          <a:p>
            <a:pPr>
              <a:spcAft>
                <a:spcPts val="600"/>
              </a:spcAft>
              <a:buFont typeface="Arial" pitchFamily="34" charset="0"/>
              <a:buChar char="•"/>
            </a:pPr>
            <a:r>
              <a:rPr lang="en-US" sz="2800" dirty="0" smtClean="0">
                <a:latin typeface="+mn-lt"/>
              </a:rPr>
              <a:t> Is elder abuse a crime?</a:t>
            </a:r>
          </a:p>
          <a:p>
            <a:pPr>
              <a:spcAft>
                <a:spcPts val="600"/>
              </a:spcAft>
              <a:buFont typeface="Arial" pitchFamily="34" charset="0"/>
              <a:buChar char="•"/>
            </a:pPr>
            <a:r>
              <a:rPr lang="en-US" sz="2800" dirty="0" smtClean="0">
                <a:latin typeface="+mn-lt"/>
              </a:rPr>
              <a:t> What important concepts should I know </a:t>
            </a:r>
          </a:p>
          <a:p>
            <a:pPr lvl="1">
              <a:spcAft>
                <a:spcPts val="600"/>
              </a:spcAft>
            </a:pPr>
            <a:r>
              <a:rPr lang="en-US" sz="2800" dirty="0" smtClean="0">
                <a:latin typeface="+mn-lt"/>
              </a:rPr>
              <a:t>	about elder abuse cases?</a:t>
            </a:r>
          </a:p>
          <a:p>
            <a:pPr>
              <a:spcAft>
                <a:spcPts val="600"/>
              </a:spcAft>
              <a:buFont typeface="Arial" pitchFamily="34" charset="0"/>
              <a:buChar char="•"/>
            </a:pPr>
            <a:r>
              <a:rPr lang="en-US" sz="2800" dirty="0" smtClean="0">
                <a:latin typeface="+mn-lt"/>
              </a:rPr>
              <a:t> How can the court identify elder abuse and neglect?</a:t>
            </a:r>
          </a:p>
          <a:p>
            <a:pPr>
              <a:spcAft>
                <a:spcPts val="600"/>
              </a:spcAft>
              <a:buFont typeface="Arial" pitchFamily="34" charset="0"/>
              <a:buChar char="•"/>
            </a:pPr>
            <a:r>
              <a:rPr lang="en-US" sz="2800" dirty="0" smtClean="0">
                <a:latin typeface="+mn-lt"/>
              </a:rPr>
              <a:t> What are the court’s reporting requirements?</a:t>
            </a:r>
          </a:p>
          <a:p>
            <a:pPr>
              <a:spcAft>
                <a:spcPts val="600"/>
              </a:spcAft>
              <a:buFont typeface="Arial" pitchFamily="34" charset="0"/>
              <a:buChar char="•"/>
            </a:pPr>
            <a:r>
              <a:rPr lang="en-US" sz="2800" dirty="0" smtClean="0">
                <a:latin typeface="+mn-lt"/>
              </a:rPr>
              <a:t> What tools are available to help the court respond </a:t>
            </a:r>
          </a:p>
          <a:p>
            <a:pPr>
              <a:spcAft>
                <a:spcPts val="600"/>
              </a:spcAft>
            </a:pPr>
            <a:r>
              <a:rPr lang="en-US" sz="2800" dirty="0" smtClean="0">
                <a:latin typeface="+mn-lt"/>
              </a:rPr>
              <a:t>	to elder abuse?</a:t>
            </a:r>
          </a:p>
          <a:p>
            <a:pPr>
              <a:buFont typeface="Arial" pitchFamily="34" charset="0"/>
              <a:buChar char="•"/>
            </a:pPr>
            <a:r>
              <a:rPr lang="en-US" sz="2800" dirty="0" smtClean="0">
                <a:latin typeface="+mn-lt"/>
              </a:rPr>
              <a:t> Where can I find more information?  </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Autofit/>
          </a:bodyPr>
          <a:lstStyle/>
          <a:p>
            <a:pPr algn="ctr">
              <a:defRPr/>
            </a:pPr>
            <a:r>
              <a:rPr lang="en-US" sz="5400" b="1" dirty="0" smtClean="0">
                <a:solidFill>
                  <a:srgbClr val="263F6A"/>
                </a:solidFill>
                <a:latin typeface="+mn-lt"/>
              </a:rPr>
              <a:t>Homework Exercise</a:t>
            </a:r>
            <a:endParaRPr lang="en-US" sz="5400" b="1" dirty="0">
              <a:solidFill>
                <a:srgbClr val="263F6A"/>
              </a:solidFill>
              <a:latin typeface="+mn-lt"/>
            </a:endParaRPr>
          </a:p>
        </p:txBody>
      </p:sp>
      <p:pic>
        <p:nvPicPr>
          <p:cNvPr id="2051" name="Picture 3" descr="C:\Documents and Settings\tjones\Local Settings\Temporary Internet Files\Content.IE5\2RNZPW30\MP900049596[1].jpg"/>
          <p:cNvPicPr>
            <a:picLocks noChangeAspect="1" noChangeArrowheads="1"/>
          </p:cNvPicPr>
          <p:nvPr/>
        </p:nvPicPr>
        <p:blipFill>
          <a:blip r:embed="rId3" cstate="print"/>
          <a:stretch>
            <a:fillRect/>
          </a:stretch>
        </p:blipFill>
        <p:spPr bwMode="auto">
          <a:xfrm>
            <a:off x="3124200" y="914400"/>
            <a:ext cx="2895600" cy="37464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0" y="4648199"/>
            <a:ext cx="8839200" cy="1938992"/>
          </a:xfrm>
          <a:prstGeom prst="rect">
            <a:avLst/>
          </a:prstGeom>
          <a:noFill/>
        </p:spPr>
        <p:txBody>
          <a:bodyPr wrap="square" rtlCol="0">
            <a:spAutoFit/>
          </a:bodyPr>
          <a:lstStyle/>
          <a:p>
            <a:pPr algn="ctr"/>
            <a:r>
              <a:rPr lang="en-US" sz="6000" b="1" dirty="0" smtClean="0">
                <a:latin typeface="Freestyle Script" pitchFamily="66" charset="0"/>
              </a:rPr>
              <a:t>Adapting the </a:t>
            </a:r>
            <a:r>
              <a:rPr lang="en-US" sz="6000" b="1" dirty="0" err="1" smtClean="0">
                <a:latin typeface="Freestyle Script" pitchFamily="66" charset="0"/>
              </a:rPr>
              <a:t>benchcard</a:t>
            </a:r>
            <a:r>
              <a:rPr lang="en-US" sz="6000" b="1" dirty="0" smtClean="0">
                <a:latin typeface="Freestyle Script" pitchFamily="66" charset="0"/>
              </a:rPr>
              <a:t> for </a:t>
            </a:r>
          </a:p>
          <a:p>
            <a:pPr algn="ctr"/>
            <a:r>
              <a:rPr lang="en-US" sz="6000" b="1" dirty="0" smtClean="0">
                <a:latin typeface="Freestyle Script" pitchFamily="66" charset="0"/>
              </a:rPr>
              <a:t>your jurisdiction</a:t>
            </a:r>
            <a:endParaRPr lang="en-US" sz="6000" b="1" dirty="0">
              <a:latin typeface="Freestyle Script" pitchFamily="66"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rmAutofit/>
          </a:bodyPr>
          <a:lstStyle/>
          <a:p>
            <a:pPr algn="ctr"/>
            <a:r>
              <a:rPr lang="en-US" sz="6000" b="1" dirty="0" smtClean="0">
                <a:solidFill>
                  <a:srgbClr val="263F6A"/>
                </a:solidFill>
                <a:latin typeface="Calibri" pitchFamily="34" charset="0"/>
              </a:rPr>
              <a:t>Interactive Exercise</a:t>
            </a:r>
            <a:endParaRPr lang="en-US" sz="6000" b="1" dirty="0">
              <a:solidFill>
                <a:srgbClr val="263F6A"/>
              </a:solidFill>
              <a:latin typeface="+mj-lt"/>
            </a:endParaRPr>
          </a:p>
        </p:txBody>
      </p:sp>
      <p:sp>
        <p:nvSpPr>
          <p:cNvPr id="3" name="Content Placeholder 2"/>
          <p:cNvSpPr>
            <a:spLocks noGrp="1"/>
          </p:cNvSpPr>
          <p:nvPr>
            <p:ph idx="1"/>
          </p:nvPr>
        </p:nvSpPr>
        <p:spPr>
          <a:xfrm>
            <a:off x="228600" y="1447800"/>
            <a:ext cx="8610600" cy="5105400"/>
          </a:xfrm>
        </p:spPr>
        <p:txBody>
          <a:bodyPr/>
          <a:lstStyle/>
          <a:p>
            <a:pPr marL="182880" indent="0" algn="just">
              <a:spcBef>
                <a:spcPts val="0"/>
              </a:spcBef>
              <a:buNone/>
            </a:pPr>
            <a:r>
              <a:rPr lang="en-US" sz="2200" dirty="0" smtClean="0"/>
              <a:t>Shawn Marshall, 20, is arrested for possession of heroin in the apartment complex where he lives with his 72 year old grandmother, Mrs. Marshall. His case is assigned to you. Shawn has no prior offenses and pleads guilty.  </a:t>
            </a:r>
          </a:p>
          <a:p>
            <a:pPr marL="182880" indent="0" algn="just">
              <a:spcBef>
                <a:spcPts val="0"/>
              </a:spcBef>
              <a:buNone/>
            </a:pPr>
            <a:endParaRPr lang="en-US" sz="1200" dirty="0" smtClean="0"/>
          </a:p>
          <a:p>
            <a:pPr marL="182880" indent="0" algn="just">
              <a:spcBef>
                <a:spcPts val="0"/>
              </a:spcBef>
              <a:buNone/>
            </a:pPr>
            <a:r>
              <a:rPr lang="en-US" sz="2200" dirty="0" smtClean="0"/>
              <a:t>The Pretrial Services investigation includes an interview with Mrs. Marshall.  She tells staff she has tried to keep Shawn out of trouble over the past few years.  He used to borrow money occasionally, but lately he has been pushing her to write checks to him almost every week.  He brings strangers into the apartment at all hours and she has become fearful of him and his friends.  </a:t>
            </a:r>
          </a:p>
          <a:p>
            <a:pPr marL="182880" indent="0" algn="just">
              <a:spcBef>
                <a:spcPts val="0"/>
              </a:spcBef>
              <a:buNone/>
            </a:pPr>
            <a:endParaRPr lang="en-US" sz="1200" dirty="0" smtClean="0"/>
          </a:p>
          <a:p>
            <a:pPr marL="182880" indent="0" algn="just">
              <a:spcBef>
                <a:spcPts val="0"/>
              </a:spcBef>
              <a:buNone/>
            </a:pPr>
            <a:r>
              <a:rPr lang="en-US" sz="2200" dirty="0" smtClean="0"/>
              <a:t>Shawn Marshall is scheduled to appear before you for sentencing.  You read the pretrial services report which describes Mrs. Marshall’s concerns and fears about Shawn’s behavior. </a:t>
            </a:r>
          </a:p>
          <a:p>
            <a:pPr indent="0">
              <a:buNone/>
            </a:pPr>
            <a:endParaRPr lang="en-US" sz="2000"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rmAutofit/>
          </a:bodyPr>
          <a:lstStyle/>
          <a:p>
            <a:pPr algn="ctr"/>
            <a:r>
              <a:rPr lang="en-US" sz="6000" b="1" dirty="0" smtClean="0">
                <a:latin typeface="+mn-lt"/>
              </a:rPr>
              <a:t>What is going on?</a:t>
            </a:r>
            <a:endParaRPr lang="en-US" sz="6000" b="1" dirty="0">
              <a:latin typeface="+mn-lt"/>
            </a:endParaRPr>
          </a:p>
        </p:txBody>
      </p:sp>
      <p:graphicFrame>
        <p:nvGraphicFramePr>
          <p:cNvPr id="4" name="Content Placeholder 3"/>
          <p:cNvGraphicFramePr>
            <a:graphicFrameLocks noGrp="1"/>
          </p:cNvGraphicFramePr>
          <p:nvPr>
            <p:ph idx="1"/>
          </p:nvPr>
        </p:nvGraphicFramePr>
        <p:xfrm>
          <a:off x="228600" y="1447800"/>
          <a:ext cx="8610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86542"/>
          </a:xfrm>
        </p:spPr>
        <p:txBody>
          <a:bodyPr>
            <a:normAutofit/>
          </a:bodyPr>
          <a:lstStyle/>
          <a:p>
            <a:pPr algn="ctr"/>
            <a:r>
              <a:rPr lang="en-US" sz="6000" b="1" dirty="0" smtClean="0">
                <a:solidFill>
                  <a:srgbClr val="263F6A"/>
                </a:solidFill>
                <a:latin typeface="+mn-lt"/>
              </a:rPr>
              <a:t>Reporting Requirements</a:t>
            </a:r>
            <a:endParaRPr lang="en-US" sz="6000" dirty="0">
              <a:latin typeface="+mn-lt"/>
            </a:endParaRPr>
          </a:p>
        </p:txBody>
      </p:sp>
      <p:sp>
        <p:nvSpPr>
          <p:cNvPr id="3" name="Content Placeholder 2"/>
          <p:cNvSpPr>
            <a:spLocks noGrp="1"/>
          </p:cNvSpPr>
          <p:nvPr>
            <p:ph idx="1"/>
          </p:nvPr>
        </p:nvSpPr>
        <p:spPr>
          <a:xfrm>
            <a:off x="0" y="990600"/>
            <a:ext cx="8686800" cy="1295400"/>
          </a:xfrm>
        </p:spPr>
        <p:txBody>
          <a:bodyPr/>
          <a:lstStyle/>
          <a:p>
            <a:pPr algn="just"/>
            <a:endParaRPr lang="en-US" sz="2400" b="1" dirty="0" smtClean="0">
              <a:solidFill>
                <a:srgbClr val="263F6A"/>
              </a:solidFill>
            </a:endParaRPr>
          </a:p>
          <a:p>
            <a:pPr indent="0" algn="just">
              <a:spcBef>
                <a:spcPts val="0"/>
              </a:spcBef>
              <a:buNone/>
            </a:pPr>
            <a:r>
              <a:rPr lang="en-US" sz="2800" b="1" dirty="0" smtClean="0">
                <a:solidFill>
                  <a:srgbClr val="263F6A"/>
                </a:solidFill>
              </a:rPr>
              <a:t>Mandated reporters who suspect elder abuse are required to report the abuse to the local APS or law enforcement agency. </a:t>
            </a:r>
          </a:p>
          <a:p>
            <a:pPr indent="0" algn="just">
              <a:spcBef>
                <a:spcPts val="0"/>
              </a:spcBef>
              <a:buNone/>
            </a:pPr>
            <a:endParaRPr lang="en-US" sz="2000" dirty="0" smtClean="0"/>
          </a:p>
        </p:txBody>
      </p:sp>
      <p:graphicFrame>
        <p:nvGraphicFramePr>
          <p:cNvPr id="6" name="Diagram 5"/>
          <p:cNvGraphicFramePr/>
          <p:nvPr/>
        </p:nvGraphicFramePr>
        <p:xfrm>
          <a:off x="304800" y="2743200"/>
          <a:ext cx="85344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E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CEC Template</Template>
  <TotalTime>9306</TotalTime>
  <Words>3847</Words>
  <Application>Microsoft Office PowerPoint</Application>
  <PresentationFormat>On-screen Show (4:3)</PresentationFormat>
  <Paragraphs>371</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CEC Template</vt:lpstr>
      <vt:lpstr>Module Three:</vt:lpstr>
      <vt:lpstr>Module Three Goal</vt:lpstr>
      <vt:lpstr>Slide 3</vt:lpstr>
      <vt:lpstr>Crafting Appropriate Court Responses </vt:lpstr>
      <vt:lpstr>Benchcard for Judges </vt:lpstr>
      <vt:lpstr>Homework Exercise</vt:lpstr>
      <vt:lpstr>Interactive Exercise</vt:lpstr>
      <vt:lpstr>What is going on?</vt:lpstr>
      <vt:lpstr>Reporting Requirements</vt:lpstr>
      <vt:lpstr>Reporting Requirements</vt:lpstr>
      <vt:lpstr>Remediation Tools</vt:lpstr>
      <vt:lpstr>Remediation Tools</vt:lpstr>
      <vt:lpstr>Case Management Tools </vt:lpstr>
      <vt:lpstr>Case Management Tools </vt:lpstr>
      <vt:lpstr>Small Group Exercise</vt:lpstr>
      <vt:lpstr>Small Group Exercise</vt:lpstr>
      <vt:lpstr>Family Violence </vt:lpstr>
      <vt:lpstr>Neglect</vt:lpstr>
      <vt:lpstr>Financial Exploitation</vt:lpstr>
      <vt:lpstr>Guardianship</vt:lpstr>
      <vt:lpstr>Final Thoughts</vt:lpstr>
      <vt:lpstr>Slide 22</vt:lpstr>
      <vt:lpstr>Additional Resources</vt:lpstr>
    </vt:vector>
  </TitlesOfParts>
  <Company>National Center For State Courts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One</dc:title>
  <dc:creator>tjones</dc:creator>
  <cp:lastModifiedBy>buekert</cp:lastModifiedBy>
  <cp:revision>908</cp:revision>
  <dcterms:created xsi:type="dcterms:W3CDTF">2010-09-28T19:59:37Z</dcterms:created>
  <dcterms:modified xsi:type="dcterms:W3CDTF">2011-07-14T15:53:59Z</dcterms:modified>
</cp:coreProperties>
</file>