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diagrams/colors12.xml" ContentType="application/vnd.openxmlformats-officedocument.drawingml.diagramColors+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notesSlides/notesSlide24.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quickStyle12.xml" ContentType="application/vnd.openxmlformats-officedocument.drawingml.diagramStyle+xml"/>
  <Override PartName="/ppt/diagrams/drawing13.xml" ContentType="application/vnd.ms-office.drawingml.diagramDrawing+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Default Extension="wmf" ContentType="image/x-wmf"/>
  <Override PartName="/ppt/notesSlides/notesSlide18.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97" r:id="rId2"/>
    <p:sldId id="257" r:id="rId3"/>
    <p:sldId id="277" r:id="rId4"/>
    <p:sldId id="324" r:id="rId5"/>
    <p:sldId id="352" r:id="rId6"/>
    <p:sldId id="392" r:id="rId7"/>
    <p:sldId id="325" r:id="rId8"/>
    <p:sldId id="394" r:id="rId9"/>
    <p:sldId id="361" r:id="rId10"/>
    <p:sldId id="337" r:id="rId11"/>
    <p:sldId id="362" r:id="rId12"/>
    <p:sldId id="355" r:id="rId13"/>
    <p:sldId id="323" r:id="rId14"/>
    <p:sldId id="382" r:id="rId15"/>
    <p:sldId id="386" r:id="rId16"/>
    <p:sldId id="383" r:id="rId17"/>
    <p:sldId id="401" r:id="rId18"/>
    <p:sldId id="390" r:id="rId19"/>
    <p:sldId id="385" r:id="rId20"/>
    <p:sldId id="391" r:id="rId21"/>
    <p:sldId id="398" r:id="rId22"/>
    <p:sldId id="399" r:id="rId23"/>
    <p:sldId id="393" r:id="rId24"/>
    <p:sldId id="307" r:id="rId25"/>
    <p:sldId id="358" r:id="rId26"/>
    <p:sldId id="368" r:id="rId27"/>
    <p:sldId id="379" r:id="rId28"/>
    <p:sldId id="363" r:id="rId29"/>
    <p:sldId id="374" r:id="rId30"/>
    <p:sldId id="380" r:id="rId31"/>
    <p:sldId id="395" r:id="rId32"/>
    <p:sldId id="271" r:id="rId33"/>
    <p:sldId id="400" r:id="rId34"/>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3F6A"/>
    <a:srgbClr val="F2F21C"/>
    <a:srgbClr val="D85136"/>
    <a:srgbClr val="F6461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856" autoAdjust="0"/>
    <p:restoredTop sz="74124" autoAdjust="0"/>
  </p:normalViewPr>
  <p:slideViewPr>
    <p:cSldViewPr>
      <p:cViewPr>
        <p:scale>
          <a:sx n="100" d="100"/>
          <a:sy n="100" d="100"/>
        </p:scale>
        <p:origin x="-288" y="7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00" d="100"/>
          <a:sy n="100" d="100"/>
        </p:scale>
        <p:origin x="-1632" y="101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08222-392A-4BF3-857D-24E48396A2A1}" type="doc">
      <dgm:prSet loTypeId="urn:microsoft.com/office/officeart/2005/8/layout/hList7" loCatId="list" qsTypeId="urn:microsoft.com/office/officeart/2005/8/quickstyle/simple1" qsCatId="simple" csTypeId="urn:microsoft.com/office/officeart/2005/8/colors/accent1_2" csCatId="accent1" phldr="1"/>
      <dgm:spPr/>
    </dgm:pt>
    <dgm:pt modelId="{D14CA056-08AC-46B8-A1A6-A04814E15F07}">
      <dgm:prSet phldrT="[Text]"/>
      <dgm:spPr>
        <a:solidFill>
          <a:srgbClr val="263F6A"/>
        </a:solidFill>
      </dgm:spPr>
      <dgm:t>
        <a:bodyPr/>
        <a:lstStyle/>
        <a:p>
          <a:r>
            <a:rPr lang="en-US" dirty="0" smtClean="0"/>
            <a:t>Physical Abuse</a:t>
          </a:r>
          <a:endParaRPr lang="en-US" dirty="0"/>
        </a:p>
      </dgm:t>
    </dgm:pt>
    <dgm:pt modelId="{8C39F0A1-5197-4AE4-AA8C-35E52B323213}" type="parTrans" cxnId="{EA79D30C-C1A3-46DD-B579-A82BE5816635}">
      <dgm:prSet/>
      <dgm:spPr/>
      <dgm:t>
        <a:bodyPr/>
        <a:lstStyle/>
        <a:p>
          <a:endParaRPr lang="en-US"/>
        </a:p>
      </dgm:t>
    </dgm:pt>
    <dgm:pt modelId="{F7982C97-4575-4280-B919-AD44024AFDC9}" type="sibTrans" cxnId="{EA79D30C-C1A3-46DD-B579-A82BE5816635}">
      <dgm:prSet/>
      <dgm:spPr/>
      <dgm:t>
        <a:bodyPr/>
        <a:lstStyle/>
        <a:p>
          <a:endParaRPr lang="en-US"/>
        </a:p>
      </dgm:t>
    </dgm:pt>
    <dgm:pt modelId="{A5BB1C57-9DC5-4888-89E1-773BDFC3B423}">
      <dgm:prSet phldrT="[Text]"/>
      <dgm:spPr/>
      <dgm:t>
        <a:bodyPr/>
        <a:lstStyle/>
        <a:p>
          <a:r>
            <a:rPr lang="en-US" dirty="0" smtClean="0"/>
            <a:t>Emotional Abuse</a:t>
          </a:r>
          <a:endParaRPr lang="en-US" dirty="0"/>
        </a:p>
      </dgm:t>
    </dgm:pt>
    <dgm:pt modelId="{72C32D6C-122B-42FF-9FD3-911F65241464}" type="parTrans" cxnId="{5D888983-F005-4AD3-ACE2-9D6A9F77E206}">
      <dgm:prSet/>
      <dgm:spPr/>
      <dgm:t>
        <a:bodyPr/>
        <a:lstStyle/>
        <a:p>
          <a:endParaRPr lang="en-US"/>
        </a:p>
      </dgm:t>
    </dgm:pt>
    <dgm:pt modelId="{32F3B4E2-44D8-466E-95A3-14C56626F467}" type="sibTrans" cxnId="{5D888983-F005-4AD3-ACE2-9D6A9F77E206}">
      <dgm:prSet/>
      <dgm:spPr/>
      <dgm:t>
        <a:bodyPr/>
        <a:lstStyle/>
        <a:p>
          <a:endParaRPr lang="en-US"/>
        </a:p>
      </dgm:t>
    </dgm:pt>
    <dgm:pt modelId="{7AD5C498-E032-479A-8608-E4EE6DB3CF7A}">
      <dgm:prSet phldrT="[Text]"/>
      <dgm:spPr>
        <a:solidFill>
          <a:srgbClr val="263F6A"/>
        </a:solidFill>
      </dgm:spPr>
      <dgm:t>
        <a:bodyPr/>
        <a:lstStyle/>
        <a:p>
          <a:r>
            <a:rPr lang="en-US" dirty="0" smtClean="0"/>
            <a:t>Sexual Abuse</a:t>
          </a:r>
          <a:endParaRPr lang="en-US" dirty="0"/>
        </a:p>
      </dgm:t>
    </dgm:pt>
    <dgm:pt modelId="{90286D6E-DC12-40C6-AA76-157E742CA611}" type="parTrans" cxnId="{F7E82B64-8A9C-4106-BBA8-1D4702C73BD6}">
      <dgm:prSet/>
      <dgm:spPr/>
      <dgm:t>
        <a:bodyPr/>
        <a:lstStyle/>
        <a:p>
          <a:endParaRPr lang="en-US"/>
        </a:p>
      </dgm:t>
    </dgm:pt>
    <dgm:pt modelId="{7905EACB-8600-4B35-879A-69671E9B5B89}" type="sibTrans" cxnId="{F7E82B64-8A9C-4106-BBA8-1D4702C73BD6}">
      <dgm:prSet/>
      <dgm:spPr/>
      <dgm:t>
        <a:bodyPr/>
        <a:lstStyle/>
        <a:p>
          <a:endParaRPr lang="en-US"/>
        </a:p>
      </dgm:t>
    </dgm:pt>
    <dgm:pt modelId="{3FDB0FDB-A5DB-4510-807D-4C2648E28F58}">
      <dgm:prSet phldrT="[Text]"/>
      <dgm:spPr/>
      <dgm:t>
        <a:bodyPr/>
        <a:lstStyle/>
        <a:p>
          <a:r>
            <a:rPr lang="en-US" dirty="0" smtClean="0"/>
            <a:t>Exploitation</a:t>
          </a:r>
          <a:endParaRPr lang="en-US" dirty="0"/>
        </a:p>
      </dgm:t>
    </dgm:pt>
    <dgm:pt modelId="{F17200EF-61CD-469B-9B27-8086A8C20C90}" type="parTrans" cxnId="{03EB1BC8-10A1-4945-85FD-55ABE1F1E3D0}">
      <dgm:prSet/>
      <dgm:spPr/>
      <dgm:t>
        <a:bodyPr/>
        <a:lstStyle/>
        <a:p>
          <a:endParaRPr lang="en-US"/>
        </a:p>
      </dgm:t>
    </dgm:pt>
    <dgm:pt modelId="{E4D82E66-D724-4CDB-92A4-732BD2FE60B2}" type="sibTrans" cxnId="{03EB1BC8-10A1-4945-85FD-55ABE1F1E3D0}">
      <dgm:prSet/>
      <dgm:spPr/>
      <dgm:t>
        <a:bodyPr/>
        <a:lstStyle/>
        <a:p>
          <a:endParaRPr lang="en-US"/>
        </a:p>
      </dgm:t>
    </dgm:pt>
    <dgm:pt modelId="{49DF90BF-D7D7-4490-8006-32B09D7303E9}">
      <dgm:prSet phldrT="[Text]"/>
      <dgm:spPr>
        <a:solidFill>
          <a:srgbClr val="263F6A"/>
        </a:solidFill>
      </dgm:spPr>
      <dgm:t>
        <a:bodyPr/>
        <a:lstStyle/>
        <a:p>
          <a:r>
            <a:rPr lang="en-US" dirty="0" smtClean="0"/>
            <a:t>Neglect</a:t>
          </a:r>
          <a:endParaRPr lang="en-US" dirty="0"/>
        </a:p>
      </dgm:t>
    </dgm:pt>
    <dgm:pt modelId="{FC21E062-4611-48F6-A061-877E186365E2}" type="parTrans" cxnId="{859F9A6B-97F8-457F-9C95-D528B317D1C2}">
      <dgm:prSet/>
      <dgm:spPr/>
      <dgm:t>
        <a:bodyPr/>
        <a:lstStyle/>
        <a:p>
          <a:endParaRPr lang="en-US"/>
        </a:p>
      </dgm:t>
    </dgm:pt>
    <dgm:pt modelId="{F7B34CD3-D781-490C-BB67-70F79F1FD212}" type="sibTrans" cxnId="{859F9A6B-97F8-457F-9C95-D528B317D1C2}">
      <dgm:prSet/>
      <dgm:spPr/>
      <dgm:t>
        <a:bodyPr/>
        <a:lstStyle/>
        <a:p>
          <a:endParaRPr lang="en-US"/>
        </a:p>
      </dgm:t>
    </dgm:pt>
    <dgm:pt modelId="{88368E4D-CDB7-4AC3-AD25-5EBDD56AE803}">
      <dgm:prSet phldrT="[Text]"/>
      <dgm:spPr/>
      <dgm:t>
        <a:bodyPr/>
        <a:lstStyle/>
        <a:p>
          <a:r>
            <a:rPr lang="en-US" dirty="0" smtClean="0"/>
            <a:t>Abandonment</a:t>
          </a:r>
          <a:endParaRPr lang="en-US" dirty="0"/>
        </a:p>
      </dgm:t>
    </dgm:pt>
    <dgm:pt modelId="{0807387B-5D15-487B-A6B7-8920DF1F7C5F}" type="parTrans" cxnId="{C9C93692-369A-4FAE-AAD6-787A2B883F98}">
      <dgm:prSet/>
      <dgm:spPr/>
      <dgm:t>
        <a:bodyPr/>
        <a:lstStyle/>
        <a:p>
          <a:endParaRPr lang="en-US"/>
        </a:p>
      </dgm:t>
    </dgm:pt>
    <dgm:pt modelId="{7758FDCD-36D5-4C5D-9B20-681992C6C5DB}" type="sibTrans" cxnId="{C9C93692-369A-4FAE-AAD6-787A2B883F98}">
      <dgm:prSet/>
      <dgm:spPr/>
      <dgm:t>
        <a:bodyPr/>
        <a:lstStyle/>
        <a:p>
          <a:endParaRPr lang="en-US"/>
        </a:p>
      </dgm:t>
    </dgm:pt>
    <dgm:pt modelId="{CDD528DF-2DC9-48F8-BADF-4E1E4A1DDECD}" type="pres">
      <dgm:prSet presAssocID="{8AE08222-392A-4BF3-857D-24E48396A2A1}" presName="Name0" presStyleCnt="0">
        <dgm:presLayoutVars>
          <dgm:dir/>
          <dgm:resizeHandles val="exact"/>
        </dgm:presLayoutVars>
      </dgm:prSet>
      <dgm:spPr/>
    </dgm:pt>
    <dgm:pt modelId="{0D9D82B5-A393-449B-9E34-BA5AD8ACEFAD}" type="pres">
      <dgm:prSet presAssocID="{8AE08222-392A-4BF3-857D-24E48396A2A1}" presName="fgShape" presStyleLbl="fgShp" presStyleIdx="0" presStyleCnt="1"/>
      <dgm:spPr/>
    </dgm:pt>
    <dgm:pt modelId="{F8F784E4-4543-4368-8D65-C2BE3C00E078}" type="pres">
      <dgm:prSet presAssocID="{8AE08222-392A-4BF3-857D-24E48396A2A1}" presName="linComp" presStyleCnt="0"/>
      <dgm:spPr/>
    </dgm:pt>
    <dgm:pt modelId="{273D2EC9-8161-4EEA-90D2-AE62AB23A34E}" type="pres">
      <dgm:prSet presAssocID="{D14CA056-08AC-46B8-A1A6-A04814E15F07}" presName="compNode" presStyleCnt="0"/>
      <dgm:spPr/>
    </dgm:pt>
    <dgm:pt modelId="{A9054EC6-F7DD-4FFD-9023-53FAD6D9B603}" type="pres">
      <dgm:prSet presAssocID="{D14CA056-08AC-46B8-A1A6-A04814E15F07}" presName="bkgdShape" presStyleLbl="node1" presStyleIdx="0" presStyleCnt="6"/>
      <dgm:spPr/>
      <dgm:t>
        <a:bodyPr/>
        <a:lstStyle/>
        <a:p>
          <a:endParaRPr lang="en-US"/>
        </a:p>
      </dgm:t>
    </dgm:pt>
    <dgm:pt modelId="{1CD73D7F-8C4A-400F-89BB-F71A14A4823E}" type="pres">
      <dgm:prSet presAssocID="{D14CA056-08AC-46B8-A1A6-A04814E15F07}" presName="nodeTx" presStyleLbl="node1" presStyleIdx="0" presStyleCnt="6">
        <dgm:presLayoutVars>
          <dgm:bulletEnabled val="1"/>
        </dgm:presLayoutVars>
      </dgm:prSet>
      <dgm:spPr/>
      <dgm:t>
        <a:bodyPr/>
        <a:lstStyle/>
        <a:p>
          <a:endParaRPr lang="en-US"/>
        </a:p>
      </dgm:t>
    </dgm:pt>
    <dgm:pt modelId="{214267CA-6DB1-4F89-A7A1-D80B955950BE}" type="pres">
      <dgm:prSet presAssocID="{D14CA056-08AC-46B8-A1A6-A04814E15F07}" presName="invisiNode" presStyleLbl="node1" presStyleIdx="0" presStyleCnt="6"/>
      <dgm:spPr/>
    </dgm:pt>
    <dgm:pt modelId="{918482A6-DC57-41EB-8A82-9BC0A4EE7233}" type="pres">
      <dgm:prSet presAssocID="{D14CA056-08AC-46B8-A1A6-A04814E15F07}" presName="imagNode" presStyleLbl="fgImgPlace1" presStyleIdx="0" presStyleCnt="6"/>
      <dgm:spPr>
        <a:blipFill rotWithShape="0">
          <a:blip xmlns:r="http://schemas.openxmlformats.org/officeDocument/2006/relationships" r:embed="rId1"/>
          <a:stretch>
            <a:fillRect/>
          </a:stretch>
        </a:blipFill>
      </dgm:spPr>
    </dgm:pt>
    <dgm:pt modelId="{C3C95D49-98C4-4FEA-A715-AC90E6883B2A}" type="pres">
      <dgm:prSet presAssocID="{F7982C97-4575-4280-B919-AD44024AFDC9}" presName="sibTrans" presStyleLbl="sibTrans2D1" presStyleIdx="0" presStyleCnt="0"/>
      <dgm:spPr/>
      <dgm:t>
        <a:bodyPr/>
        <a:lstStyle/>
        <a:p>
          <a:endParaRPr lang="en-US"/>
        </a:p>
      </dgm:t>
    </dgm:pt>
    <dgm:pt modelId="{F27B17C2-2F61-4E81-825C-738EB0FEBD6C}" type="pres">
      <dgm:prSet presAssocID="{A5BB1C57-9DC5-4888-89E1-773BDFC3B423}" presName="compNode" presStyleCnt="0"/>
      <dgm:spPr/>
    </dgm:pt>
    <dgm:pt modelId="{27435216-CC54-4314-812A-1FF9BD66931C}" type="pres">
      <dgm:prSet presAssocID="{A5BB1C57-9DC5-4888-89E1-773BDFC3B423}" presName="bkgdShape" presStyleLbl="node1" presStyleIdx="1" presStyleCnt="6"/>
      <dgm:spPr/>
      <dgm:t>
        <a:bodyPr/>
        <a:lstStyle/>
        <a:p>
          <a:endParaRPr lang="en-US"/>
        </a:p>
      </dgm:t>
    </dgm:pt>
    <dgm:pt modelId="{09CBB9C6-82B6-4104-B769-FB446BDE364E}" type="pres">
      <dgm:prSet presAssocID="{A5BB1C57-9DC5-4888-89E1-773BDFC3B423}" presName="nodeTx" presStyleLbl="node1" presStyleIdx="1" presStyleCnt="6">
        <dgm:presLayoutVars>
          <dgm:bulletEnabled val="1"/>
        </dgm:presLayoutVars>
      </dgm:prSet>
      <dgm:spPr/>
      <dgm:t>
        <a:bodyPr/>
        <a:lstStyle/>
        <a:p>
          <a:endParaRPr lang="en-US"/>
        </a:p>
      </dgm:t>
    </dgm:pt>
    <dgm:pt modelId="{48528CE6-FE54-4537-9662-61957340C806}" type="pres">
      <dgm:prSet presAssocID="{A5BB1C57-9DC5-4888-89E1-773BDFC3B423}" presName="invisiNode" presStyleLbl="node1" presStyleIdx="1" presStyleCnt="6"/>
      <dgm:spPr/>
    </dgm:pt>
    <dgm:pt modelId="{F991240B-2380-44FF-BBE0-7D03DAB6B591}" type="pres">
      <dgm:prSet presAssocID="{A5BB1C57-9DC5-4888-89E1-773BDFC3B423}" presName="imagNode" presStyleLbl="fgImgPlace1" presStyleIdx="1" presStyleCnt="6"/>
      <dgm:spPr>
        <a:blipFill rotWithShape="0">
          <a:blip xmlns:r="http://schemas.openxmlformats.org/officeDocument/2006/relationships" r:embed="rId2"/>
          <a:stretch>
            <a:fillRect/>
          </a:stretch>
        </a:blipFill>
      </dgm:spPr>
    </dgm:pt>
    <dgm:pt modelId="{C94E5268-9581-4FAA-AFB0-B79D419362A3}" type="pres">
      <dgm:prSet presAssocID="{32F3B4E2-44D8-466E-95A3-14C56626F467}" presName="sibTrans" presStyleLbl="sibTrans2D1" presStyleIdx="0" presStyleCnt="0"/>
      <dgm:spPr/>
      <dgm:t>
        <a:bodyPr/>
        <a:lstStyle/>
        <a:p>
          <a:endParaRPr lang="en-US"/>
        </a:p>
      </dgm:t>
    </dgm:pt>
    <dgm:pt modelId="{A4C555E0-E8AC-450D-92EF-FF18E8A8C90F}" type="pres">
      <dgm:prSet presAssocID="{7AD5C498-E032-479A-8608-E4EE6DB3CF7A}" presName="compNode" presStyleCnt="0"/>
      <dgm:spPr/>
    </dgm:pt>
    <dgm:pt modelId="{4F5B2531-A8B9-4870-BB94-DF19D8340EB3}" type="pres">
      <dgm:prSet presAssocID="{7AD5C498-E032-479A-8608-E4EE6DB3CF7A}" presName="bkgdShape" presStyleLbl="node1" presStyleIdx="2" presStyleCnt="6"/>
      <dgm:spPr/>
      <dgm:t>
        <a:bodyPr/>
        <a:lstStyle/>
        <a:p>
          <a:endParaRPr lang="en-US"/>
        </a:p>
      </dgm:t>
    </dgm:pt>
    <dgm:pt modelId="{53A577FF-4027-4452-97BA-AB26E5A12B29}" type="pres">
      <dgm:prSet presAssocID="{7AD5C498-E032-479A-8608-E4EE6DB3CF7A}" presName="nodeTx" presStyleLbl="node1" presStyleIdx="2" presStyleCnt="6">
        <dgm:presLayoutVars>
          <dgm:bulletEnabled val="1"/>
        </dgm:presLayoutVars>
      </dgm:prSet>
      <dgm:spPr/>
      <dgm:t>
        <a:bodyPr/>
        <a:lstStyle/>
        <a:p>
          <a:endParaRPr lang="en-US"/>
        </a:p>
      </dgm:t>
    </dgm:pt>
    <dgm:pt modelId="{EBFE2D2D-6D18-4C4A-847F-9E2840D1307D}" type="pres">
      <dgm:prSet presAssocID="{7AD5C498-E032-479A-8608-E4EE6DB3CF7A}" presName="invisiNode" presStyleLbl="node1" presStyleIdx="2" presStyleCnt="6"/>
      <dgm:spPr/>
    </dgm:pt>
    <dgm:pt modelId="{CC335A29-E013-4E58-A077-25CDCCAB6EFA}" type="pres">
      <dgm:prSet presAssocID="{7AD5C498-E032-479A-8608-E4EE6DB3CF7A}" presName="imagNode" presStyleLbl="fgImgPlace1" presStyleIdx="2" presStyleCnt="6" custLinFactNeighborX="-2032" custLinFactNeighborY="654"/>
      <dgm:spPr>
        <a:blipFill rotWithShape="0">
          <a:blip xmlns:r="http://schemas.openxmlformats.org/officeDocument/2006/relationships" r:embed="rId3"/>
          <a:stretch>
            <a:fillRect/>
          </a:stretch>
        </a:blipFill>
      </dgm:spPr>
    </dgm:pt>
    <dgm:pt modelId="{9D4922E7-2D86-4594-9448-021118A7F124}" type="pres">
      <dgm:prSet presAssocID="{7905EACB-8600-4B35-879A-69671E9B5B89}" presName="sibTrans" presStyleLbl="sibTrans2D1" presStyleIdx="0" presStyleCnt="0"/>
      <dgm:spPr/>
      <dgm:t>
        <a:bodyPr/>
        <a:lstStyle/>
        <a:p>
          <a:endParaRPr lang="en-US"/>
        </a:p>
      </dgm:t>
    </dgm:pt>
    <dgm:pt modelId="{2E41F9AE-14FA-4842-B250-C701EA5CDD81}" type="pres">
      <dgm:prSet presAssocID="{3FDB0FDB-A5DB-4510-807D-4C2648E28F58}" presName="compNode" presStyleCnt="0"/>
      <dgm:spPr/>
    </dgm:pt>
    <dgm:pt modelId="{D2677E43-510B-4BA9-8CAE-1D7E4034AC9F}" type="pres">
      <dgm:prSet presAssocID="{3FDB0FDB-A5DB-4510-807D-4C2648E28F58}" presName="bkgdShape" presStyleLbl="node1" presStyleIdx="3" presStyleCnt="6"/>
      <dgm:spPr/>
      <dgm:t>
        <a:bodyPr/>
        <a:lstStyle/>
        <a:p>
          <a:endParaRPr lang="en-US"/>
        </a:p>
      </dgm:t>
    </dgm:pt>
    <dgm:pt modelId="{D81EC8E6-AAFB-4697-807A-6CAACBB954F2}" type="pres">
      <dgm:prSet presAssocID="{3FDB0FDB-A5DB-4510-807D-4C2648E28F58}" presName="nodeTx" presStyleLbl="node1" presStyleIdx="3" presStyleCnt="6">
        <dgm:presLayoutVars>
          <dgm:bulletEnabled val="1"/>
        </dgm:presLayoutVars>
      </dgm:prSet>
      <dgm:spPr/>
      <dgm:t>
        <a:bodyPr/>
        <a:lstStyle/>
        <a:p>
          <a:endParaRPr lang="en-US"/>
        </a:p>
      </dgm:t>
    </dgm:pt>
    <dgm:pt modelId="{DA26F506-AEDF-4FE3-9218-C48505D9A0E3}" type="pres">
      <dgm:prSet presAssocID="{3FDB0FDB-A5DB-4510-807D-4C2648E28F58}" presName="invisiNode" presStyleLbl="node1" presStyleIdx="3" presStyleCnt="6"/>
      <dgm:spPr/>
    </dgm:pt>
    <dgm:pt modelId="{C1A6D6E8-4218-406B-846F-88106081CA0C}" type="pres">
      <dgm:prSet presAssocID="{3FDB0FDB-A5DB-4510-807D-4C2648E28F58}" presName="imagNode" presStyleLbl="fgImgPlace1" presStyleIdx="3" presStyleCnt="6"/>
      <dgm:spPr>
        <a:blipFill rotWithShape="0">
          <a:blip xmlns:r="http://schemas.openxmlformats.org/officeDocument/2006/relationships" r:embed="rId4"/>
          <a:stretch>
            <a:fillRect/>
          </a:stretch>
        </a:blipFill>
      </dgm:spPr>
    </dgm:pt>
    <dgm:pt modelId="{55CE5CF5-8826-4CEF-B06B-72999E495760}" type="pres">
      <dgm:prSet presAssocID="{E4D82E66-D724-4CDB-92A4-732BD2FE60B2}" presName="sibTrans" presStyleLbl="sibTrans2D1" presStyleIdx="0" presStyleCnt="0"/>
      <dgm:spPr/>
      <dgm:t>
        <a:bodyPr/>
        <a:lstStyle/>
        <a:p>
          <a:endParaRPr lang="en-US"/>
        </a:p>
      </dgm:t>
    </dgm:pt>
    <dgm:pt modelId="{1B700006-7A9F-4C6D-932F-3257B400E2DD}" type="pres">
      <dgm:prSet presAssocID="{49DF90BF-D7D7-4490-8006-32B09D7303E9}" presName="compNode" presStyleCnt="0"/>
      <dgm:spPr/>
    </dgm:pt>
    <dgm:pt modelId="{8D436A5A-31E3-48A9-B13C-84F9CD15C34C}" type="pres">
      <dgm:prSet presAssocID="{49DF90BF-D7D7-4490-8006-32B09D7303E9}" presName="bkgdShape" presStyleLbl="node1" presStyleIdx="4" presStyleCnt="6"/>
      <dgm:spPr/>
      <dgm:t>
        <a:bodyPr/>
        <a:lstStyle/>
        <a:p>
          <a:endParaRPr lang="en-US"/>
        </a:p>
      </dgm:t>
    </dgm:pt>
    <dgm:pt modelId="{E869C08C-5C3E-4F3D-8E4F-95D6BAEB0282}" type="pres">
      <dgm:prSet presAssocID="{49DF90BF-D7D7-4490-8006-32B09D7303E9}" presName="nodeTx" presStyleLbl="node1" presStyleIdx="4" presStyleCnt="6">
        <dgm:presLayoutVars>
          <dgm:bulletEnabled val="1"/>
        </dgm:presLayoutVars>
      </dgm:prSet>
      <dgm:spPr/>
      <dgm:t>
        <a:bodyPr/>
        <a:lstStyle/>
        <a:p>
          <a:endParaRPr lang="en-US"/>
        </a:p>
      </dgm:t>
    </dgm:pt>
    <dgm:pt modelId="{6A118D1F-8BE8-46BE-9341-FE7C51866203}" type="pres">
      <dgm:prSet presAssocID="{49DF90BF-D7D7-4490-8006-32B09D7303E9}" presName="invisiNode" presStyleLbl="node1" presStyleIdx="4" presStyleCnt="6"/>
      <dgm:spPr/>
    </dgm:pt>
    <dgm:pt modelId="{CDEC865A-6D73-4991-B296-7AAE34B0C239}" type="pres">
      <dgm:prSet presAssocID="{49DF90BF-D7D7-4490-8006-32B09D7303E9}" presName="imagNode" presStyleLbl="fgImgPlace1" presStyleIdx="4" presStyleCnt="6"/>
      <dgm:spPr>
        <a:blipFill rotWithShape="0">
          <a:blip xmlns:r="http://schemas.openxmlformats.org/officeDocument/2006/relationships" r:embed="rId5"/>
          <a:stretch>
            <a:fillRect/>
          </a:stretch>
        </a:blipFill>
      </dgm:spPr>
    </dgm:pt>
    <dgm:pt modelId="{4F6B05C6-86DC-432E-B88A-1C4A5579B606}" type="pres">
      <dgm:prSet presAssocID="{F7B34CD3-D781-490C-BB67-70F79F1FD212}" presName="sibTrans" presStyleLbl="sibTrans2D1" presStyleIdx="0" presStyleCnt="0"/>
      <dgm:spPr/>
      <dgm:t>
        <a:bodyPr/>
        <a:lstStyle/>
        <a:p>
          <a:endParaRPr lang="en-US"/>
        </a:p>
      </dgm:t>
    </dgm:pt>
    <dgm:pt modelId="{B62DB667-C5A1-4695-959B-998FD0528451}" type="pres">
      <dgm:prSet presAssocID="{88368E4D-CDB7-4AC3-AD25-5EBDD56AE803}" presName="compNode" presStyleCnt="0"/>
      <dgm:spPr/>
    </dgm:pt>
    <dgm:pt modelId="{5F30CE81-5AD4-408B-8D97-C79E67BB8DC9}" type="pres">
      <dgm:prSet presAssocID="{88368E4D-CDB7-4AC3-AD25-5EBDD56AE803}" presName="bkgdShape" presStyleLbl="node1" presStyleIdx="5" presStyleCnt="6"/>
      <dgm:spPr/>
      <dgm:t>
        <a:bodyPr/>
        <a:lstStyle/>
        <a:p>
          <a:endParaRPr lang="en-US"/>
        </a:p>
      </dgm:t>
    </dgm:pt>
    <dgm:pt modelId="{42E9C87F-14A9-4C67-9AC0-A033D9987F97}" type="pres">
      <dgm:prSet presAssocID="{88368E4D-CDB7-4AC3-AD25-5EBDD56AE803}" presName="nodeTx" presStyleLbl="node1" presStyleIdx="5" presStyleCnt="6">
        <dgm:presLayoutVars>
          <dgm:bulletEnabled val="1"/>
        </dgm:presLayoutVars>
      </dgm:prSet>
      <dgm:spPr/>
      <dgm:t>
        <a:bodyPr/>
        <a:lstStyle/>
        <a:p>
          <a:endParaRPr lang="en-US"/>
        </a:p>
      </dgm:t>
    </dgm:pt>
    <dgm:pt modelId="{19029DDC-74BA-4E83-B43C-277A1E5DC12E}" type="pres">
      <dgm:prSet presAssocID="{88368E4D-CDB7-4AC3-AD25-5EBDD56AE803}" presName="invisiNode" presStyleLbl="node1" presStyleIdx="5" presStyleCnt="6"/>
      <dgm:spPr/>
    </dgm:pt>
    <dgm:pt modelId="{2E50A749-C50D-4359-A69E-6F0BA7F967DE}" type="pres">
      <dgm:prSet presAssocID="{88368E4D-CDB7-4AC3-AD25-5EBDD56AE803}" presName="imagNode" presStyleLbl="fgImgPlace1" presStyleIdx="5" presStyleCnt="6"/>
      <dgm:spPr>
        <a:blipFill rotWithShape="0">
          <a:blip xmlns:r="http://schemas.openxmlformats.org/officeDocument/2006/relationships" r:embed="rId6"/>
          <a:stretch>
            <a:fillRect/>
          </a:stretch>
        </a:blipFill>
      </dgm:spPr>
    </dgm:pt>
  </dgm:ptLst>
  <dgm:cxnLst>
    <dgm:cxn modelId="{5FCAF209-2679-4285-9B08-64DED66A636E}" type="presOf" srcId="{3FDB0FDB-A5DB-4510-807D-4C2648E28F58}" destId="{D81EC8E6-AAFB-4697-807A-6CAACBB954F2}" srcOrd="1" destOrd="0" presId="urn:microsoft.com/office/officeart/2005/8/layout/hList7"/>
    <dgm:cxn modelId="{2F7BD456-6EA9-4559-9D8F-C083C18DA2F5}" type="presOf" srcId="{88368E4D-CDB7-4AC3-AD25-5EBDD56AE803}" destId="{42E9C87F-14A9-4C67-9AC0-A033D9987F97}" srcOrd="1" destOrd="0" presId="urn:microsoft.com/office/officeart/2005/8/layout/hList7"/>
    <dgm:cxn modelId="{4298DA9C-EAC5-4EE7-982E-6A336C118D54}" type="presOf" srcId="{88368E4D-CDB7-4AC3-AD25-5EBDD56AE803}" destId="{5F30CE81-5AD4-408B-8D97-C79E67BB8DC9}" srcOrd="0" destOrd="0" presId="urn:microsoft.com/office/officeart/2005/8/layout/hList7"/>
    <dgm:cxn modelId="{B984C0CC-F9F9-42A4-9D49-B25D05A54CB5}" type="presOf" srcId="{E4D82E66-D724-4CDB-92A4-732BD2FE60B2}" destId="{55CE5CF5-8826-4CEF-B06B-72999E495760}" srcOrd="0" destOrd="0" presId="urn:microsoft.com/office/officeart/2005/8/layout/hList7"/>
    <dgm:cxn modelId="{2D490625-533A-42DB-85B7-A380732B6D9D}" type="presOf" srcId="{A5BB1C57-9DC5-4888-89E1-773BDFC3B423}" destId="{09CBB9C6-82B6-4104-B769-FB446BDE364E}" srcOrd="1" destOrd="0" presId="urn:microsoft.com/office/officeart/2005/8/layout/hList7"/>
    <dgm:cxn modelId="{ACB752A6-BFE2-416D-BC2A-A4D86C3CBD81}" type="presOf" srcId="{49DF90BF-D7D7-4490-8006-32B09D7303E9}" destId="{8D436A5A-31E3-48A9-B13C-84F9CD15C34C}" srcOrd="0" destOrd="0" presId="urn:microsoft.com/office/officeart/2005/8/layout/hList7"/>
    <dgm:cxn modelId="{93918789-B406-42FF-A923-6DA7F30548FC}" type="presOf" srcId="{7905EACB-8600-4B35-879A-69671E9B5B89}" destId="{9D4922E7-2D86-4594-9448-021118A7F124}" srcOrd="0" destOrd="0" presId="urn:microsoft.com/office/officeart/2005/8/layout/hList7"/>
    <dgm:cxn modelId="{273E3F5A-62A9-412D-B92B-8C7977810E3C}" type="presOf" srcId="{7AD5C498-E032-479A-8608-E4EE6DB3CF7A}" destId="{4F5B2531-A8B9-4870-BB94-DF19D8340EB3}" srcOrd="0" destOrd="0" presId="urn:microsoft.com/office/officeart/2005/8/layout/hList7"/>
    <dgm:cxn modelId="{663974BA-FBBD-49FA-B77D-DB486B2950F9}" type="presOf" srcId="{F7B34CD3-D781-490C-BB67-70F79F1FD212}" destId="{4F6B05C6-86DC-432E-B88A-1C4A5579B606}" srcOrd="0" destOrd="0" presId="urn:microsoft.com/office/officeart/2005/8/layout/hList7"/>
    <dgm:cxn modelId="{1C7250A8-9630-49D3-A008-3ABB6013CC0B}" type="presOf" srcId="{F7982C97-4575-4280-B919-AD44024AFDC9}" destId="{C3C95D49-98C4-4FEA-A715-AC90E6883B2A}" srcOrd="0" destOrd="0" presId="urn:microsoft.com/office/officeart/2005/8/layout/hList7"/>
    <dgm:cxn modelId="{ED77A547-D5DA-454E-9B86-ADE81D45CE4C}" type="presOf" srcId="{49DF90BF-D7D7-4490-8006-32B09D7303E9}" destId="{E869C08C-5C3E-4F3D-8E4F-95D6BAEB0282}" srcOrd="1" destOrd="0" presId="urn:microsoft.com/office/officeart/2005/8/layout/hList7"/>
    <dgm:cxn modelId="{5982B8B0-3134-441D-8B39-91CA9D584857}" type="presOf" srcId="{A5BB1C57-9DC5-4888-89E1-773BDFC3B423}" destId="{27435216-CC54-4314-812A-1FF9BD66931C}" srcOrd="0" destOrd="0" presId="urn:microsoft.com/office/officeart/2005/8/layout/hList7"/>
    <dgm:cxn modelId="{03EB1BC8-10A1-4945-85FD-55ABE1F1E3D0}" srcId="{8AE08222-392A-4BF3-857D-24E48396A2A1}" destId="{3FDB0FDB-A5DB-4510-807D-4C2648E28F58}" srcOrd="3" destOrd="0" parTransId="{F17200EF-61CD-469B-9B27-8086A8C20C90}" sibTransId="{E4D82E66-D724-4CDB-92A4-732BD2FE60B2}"/>
    <dgm:cxn modelId="{F7E82B64-8A9C-4106-BBA8-1D4702C73BD6}" srcId="{8AE08222-392A-4BF3-857D-24E48396A2A1}" destId="{7AD5C498-E032-479A-8608-E4EE6DB3CF7A}" srcOrd="2" destOrd="0" parTransId="{90286D6E-DC12-40C6-AA76-157E742CA611}" sibTransId="{7905EACB-8600-4B35-879A-69671E9B5B89}"/>
    <dgm:cxn modelId="{FE149110-4C71-4EB9-9B7E-B3286F3BFED8}" type="presOf" srcId="{3FDB0FDB-A5DB-4510-807D-4C2648E28F58}" destId="{D2677E43-510B-4BA9-8CAE-1D7E4034AC9F}" srcOrd="0" destOrd="0" presId="urn:microsoft.com/office/officeart/2005/8/layout/hList7"/>
    <dgm:cxn modelId="{C9C93692-369A-4FAE-AAD6-787A2B883F98}" srcId="{8AE08222-392A-4BF3-857D-24E48396A2A1}" destId="{88368E4D-CDB7-4AC3-AD25-5EBDD56AE803}" srcOrd="5" destOrd="0" parTransId="{0807387B-5D15-487B-A6B7-8920DF1F7C5F}" sibTransId="{7758FDCD-36D5-4C5D-9B20-681992C6C5DB}"/>
    <dgm:cxn modelId="{E6DCF08F-1646-4D94-8445-124BC09AB9A3}" type="presOf" srcId="{D14CA056-08AC-46B8-A1A6-A04814E15F07}" destId="{1CD73D7F-8C4A-400F-89BB-F71A14A4823E}" srcOrd="1" destOrd="0" presId="urn:microsoft.com/office/officeart/2005/8/layout/hList7"/>
    <dgm:cxn modelId="{A4E4BC03-BCC5-4308-9960-0732610D6A22}" type="presOf" srcId="{D14CA056-08AC-46B8-A1A6-A04814E15F07}" destId="{A9054EC6-F7DD-4FFD-9023-53FAD6D9B603}" srcOrd="0" destOrd="0" presId="urn:microsoft.com/office/officeart/2005/8/layout/hList7"/>
    <dgm:cxn modelId="{D3712927-1151-4774-93FC-3F1B5E1220D5}" type="presOf" srcId="{32F3B4E2-44D8-466E-95A3-14C56626F467}" destId="{C94E5268-9581-4FAA-AFB0-B79D419362A3}" srcOrd="0" destOrd="0" presId="urn:microsoft.com/office/officeart/2005/8/layout/hList7"/>
    <dgm:cxn modelId="{5D888983-F005-4AD3-ACE2-9D6A9F77E206}" srcId="{8AE08222-392A-4BF3-857D-24E48396A2A1}" destId="{A5BB1C57-9DC5-4888-89E1-773BDFC3B423}" srcOrd="1" destOrd="0" parTransId="{72C32D6C-122B-42FF-9FD3-911F65241464}" sibTransId="{32F3B4E2-44D8-466E-95A3-14C56626F467}"/>
    <dgm:cxn modelId="{EA79D30C-C1A3-46DD-B579-A82BE5816635}" srcId="{8AE08222-392A-4BF3-857D-24E48396A2A1}" destId="{D14CA056-08AC-46B8-A1A6-A04814E15F07}" srcOrd="0" destOrd="0" parTransId="{8C39F0A1-5197-4AE4-AA8C-35E52B323213}" sibTransId="{F7982C97-4575-4280-B919-AD44024AFDC9}"/>
    <dgm:cxn modelId="{859F9A6B-97F8-457F-9C95-D528B317D1C2}" srcId="{8AE08222-392A-4BF3-857D-24E48396A2A1}" destId="{49DF90BF-D7D7-4490-8006-32B09D7303E9}" srcOrd="4" destOrd="0" parTransId="{FC21E062-4611-48F6-A061-877E186365E2}" sibTransId="{F7B34CD3-D781-490C-BB67-70F79F1FD212}"/>
    <dgm:cxn modelId="{E520E21D-3A4A-4FC6-A3B0-BD5690CB0677}" type="presOf" srcId="{8AE08222-392A-4BF3-857D-24E48396A2A1}" destId="{CDD528DF-2DC9-48F8-BADF-4E1E4A1DDECD}" srcOrd="0" destOrd="0" presId="urn:microsoft.com/office/officeart/2005/8/layout/hList7"/>
    <dgm:cxn modelId="{56ABE787-0007-4D4C-A34F-3E6FA5732AF8}" type="presOf" srcId="{7AD5C498-E032-479A-8608-E4EE6DB3CF7A}" destId="{53A577FF-4027-4452-97BA-AB26E5A12B29}" srcOrd="1" destOrd="0" presId="urn:microsoft.com/office/officeart/2005/8/layout/hList7"/>
    <dgm:cxn modelId="{4388F4D6-014E-47C2-8834-BD79EB4618F9}" type="presParOf" srcId="{CDD528DF-2DC9-48F8-BADF-4E1E4A1DDECD}" destId="{0D9D82B5-A393-449B-9E34-BA5AD8ACEFAD}" srcOrd="0" destOrd="0" presId="urn:microsoft.com/office/officeart/2005/8/layout/hList7"/>
    <dgm:cxn modelId="{EE965C52-B0A3-40B0-9537-B1BC55773C44}" type="presParOf" srcId="{CDD528DF-2DC9-48F8-BADF-4E1E4A1DDECD}" destId="{F8F784E4-4543-4368-8D65-C2BE3C00E078}" srcOrd="1" destOrd="0" presId="urn:microsoft.com/office/officeart/2005/8/layout/hList7"/>
    <dgm:cxn modelId="{FF8DBC50-49AA-4A50-B530-60CAB7C89D4F}" type="presParOf" srcId="{F8F784E4-4543-4368-8D65-C2BE3C00E078}" destId="{273D2EC9-8161-4EEA-90D2-AE62AB23A34E}" srcOrd="0" destOrd="0" presId="urn:microsoft.com/office/officeart/2005/8/layout/hList7"/>
    <dgm:cxn modelId="{B94F1323-0C46-458A-AF7F-436787D14F53}" type="presParOf" srcId="{273D2EC9-8161-4EEA-90D2-AE62AB23A34E}" destId="{A9054EC6-F7DD-4FFD-9023-53FAD6D9B603}" srcOrd="0" destOrd="0" presId="urn:microsoft.com/office/officeart/2005/8/layout/hList7"/>
    <dgm:cxn modelId="{CF755D54-6D4C-4D21-8160-3DEC13E5CB71}" type="presParOf" srcId="{273D2EC9-8161-4EEA-90D2-AE62AB23A34E}" destId="{1CD73D7F-8C4A-400F-89BB-F71A14A4823E}" srcOrd="1" destOrd="0" presId="urn:microsoft.com/office/officeart/2005/8/layout/hList7"/>
    <dgm:cxn modelId="{EDF9AC9D-8F14-4FC3-AA1A-B17A13301E5E}" type="presParOf" srcId="{273D2EC9-8161-4EEA-90D2-AE62AB23A34E}" destId="{214267CA-6DB1-4F89-A7A1-D80B955950BE}" srcOrd="2" destOrd="0" presId="urn:microsoft.com/office/officeart/2005/8/layout/hList7"/>
    <dgm:cxn modelId="{510BEF18-9C7E-40F7-AED0-D75E10ABE067}" type="presParOf" srcId="{273D2EC9-8161-4EEA-90D2-AE62AB23A34E}" destId="{918482A6-DC57-41EB-8A82-9BC0A4EE7233}" srcOrd="3" destOrd="0" presId="urn:microsoft.com/office/officeart/2005/8/layout/hList7"/>
    <dgm:cxn modelId="{12275DA7-2B56-49DA-851D-2A56E9C6DF1F}" type="presParOf" srcId="{F8F784E4-4543-4368-8D65-C2BE3C00E078}" destId="{C3C95D49-98C4-4FEA-A715-AC90E6883B2A}" srcOrd="1" destOrd="0" presId="urn:microsoft.com/office/officeart/2005/8/layout/hList7"/>
    <dgm:cxn modelId="{5A1881A2-2961-416B-A37F-378A28CAB96D}" type="presParOf" srcId="{F8F784E4-4543-4368-8D65-C2BE3C00E078}" destId="{F27B17C2-2F61-4E81-825C-738EB0FEBD6C}" srcOrd="2" destOrd="0" presId="urn:microsoft.com/office/officeart/2005/8/layout/hList7"/>
    <dgm:cxn modelId="{E02C4909-C7DB-4BB6-AA5B-87F490DDADF3}" type="presParOf" srcId="{F27B17C2-2F61-4E81-825C-738EB0FEBD6C}" destId="{27435216-CC54-4314-812A-1FF9BD66931C}" srcOrd="0" destOrd="0" presId="urn:microsoft.com/office/officeart/2005/8/layout/hList7"/>
    <dgm:cxn modelId="{90E8D164-5EEC-490C-8EC6-FC13A79C8273}" type="presParOf" srcId="{F27B17C2-2F61-4E81-825C-738EB0FEBD6C}" destId="{09CBB9C6-82B6-4104-B769-FB446BDE364E}" srcOrd="1" destOrd="0" presId="urn:microsoft.com/office/officeart/2005/8/layout/hList7"/>
    <dgm:cxn modelId="{C3500D61-F421-4076-B50A-F3EAA22095E4}" type="presParOf" srcId="{F27B17C2-2F61-4E81-825C-738EB0FEBD6C}" destId="{48528CE6-FE54-4537-9662-61957340C806}" srcOrd="2" destOrd="0" presId="urn:microsoft.com/office/officeart/2005/8/layout/hList7"/>
    <dgm:cxn modelId="{577DFF47-0DAA-46E1-BE59-1F1EC2A26259}" type="presParOf" srcId="{F27B17C2-2F61-4E81-825C-738EB0FEBD6C}" destId="{F991240B-2380-44FF-BBE0-7D03DAB6B591}" srcOrd="3" destOrd="0" presId="urn:microsoft.com/office/officeart/2005/8/layout/hList7"/>
    <dgm:cxn modelId="{24F0B297-1C36-4E51-8709-A011149956A7}" type="presParOf" srcId="{F8F784E4-4543-4368-8D65-C2BE3C00E078}" destId="{C94E5268-9581-4FAA-AFB0-B79D419362A3}" srcOrd="3" destOrd="0" presId="urn:microsoft.com/office/officeart/2005/8/layout/hList7"/>
    <dgm:cxn modelId="{568E7951-F6E7-475A-B75A-B5C93D4585EE}" type="presParOf" srcId="{F8F784E4-4543-4368-8D65-C2BE3C00E078}" destId="{A4C555E0-E8AC-450D-92EF-FF18E8A8C90F}" srcOrd="4" destOrd="0" presId="urn:microsoft.com/office/officeart/2005/8/layout/hList7"/>
    <dgm:cxn modelId="{F119D721-E408-4813-8B49-F1D8F7541453}" type="presParOf" srcId="{A4C555E0-E8AC-450D-92EF-FF18E8A8C90F}" destId="{4F5B2531-A8B9-4870-BB94-DF19D8340EB3}" srcOrd="0" destOrd="0" presId="urn:microsoft.com/office/officeart/2005/8/layout/hList7"/>
    <dgm:cxn modelId="{82A1B9D2-D660-4099-988B-E79EA1F85E42}" type="presParOf" srcId="{A4C555E0-E8AC-450D-92EF-FF18E8A8C90F}" destId="{53A577FF-4027-4452-97BA-AB26E5A12B29}" srcOrd="1" destOrd="0" presId="urn:microsoft.com/office/officeart/2005/8/layout/hList7"/>
    <dgm:cxn modelId="{517D3C5E-050B-472B-96D4-2924BF8C6742}" type="presParOf" srcId="{A4C555E0-E8AC-450D-92EF-FF18E8A8C90F}" destId="{EBFE2D2D-6D18-4C4A-847F-9E2840D1307D}" srcOrd="2" destOrd="0" presId="urn:microsoft.com/office/officeart/2005/8/layout/hList7"/>
    <dgm:cxn modelId="{E90CF9F2-E012-4FA1-A413-D3A774DECEF6}" type="presParOf" srcId="{A4C555E0-E8AC-450D-92EF-FF18E8A8C90F}" destId="{CC335A29-E013-4E58-A077-25CDCCAB6EFA}" srcOrd="3" destOrd="0" presId="urn:microsoft.com/office/officeart/2005/8/layout/hList7"/>
    <dgm:cxn modelId="{5758850D-43A5-4149-8A1D-E9D7F30B73D8}" type="presParOf" srcId="{F8F784E4-4543-4368-8D65-C2BE3C00E078}" destId="{9D4922E7-2D86-4594-9448-021118A7F124}" srcOrd="5" destOrd="0" presId="urn:microsoft.com/office/officeart/2005/8/layout/hList7"/>
    <dgm:cxn modelId="{FDDB0D13-C175-47F1-A2C1-156221D9B1AF}" type="presParOf" srcId="{F8F784E4-4543-4368-8D65-C2BE3C00E078}" destId="{2E41F9AE-14FA-4842-B250-C701EA5CDD81}" srcOrd="6" destOrd="0" presId="urn:microsoft.com/office/officeart/2005/8/layout/hList7"/>
    <dgm:cxn modelId="{31C6AAFF-6437-4AB9-BF53-8A48AB5DC175}" type="presParOf" srcId="{2E41F9AE-14FA-4842-B250-C701EA5CDD81}" destId="{D2677E43-510B-4BA9-8CAE-1D7E4034AC9F}" srcOrd="0" destOrd="0" presId="urn:microsoft.com/office/officeart/2005/8/layout/hList7"/>
    <dgm:cxn modelId="{B2DAB960-16EF-4A54-B96B-F1CD76B7BE2B}" type="presParOf" srcId="{2E41F9AE-14FA-4842-B250-C701EA5CDD81}" destId="{D81EC8E6-AAFB-4697-807A-6CAACBB954F2}" srcOrd="1" destOrd="0" presId="urn:microsoft.com/office/officeart/2005/8/layout/hList7"/>
    <dgm:cxn modelId="{82A2BF99-BAC6-4F39-8924-80AB9C57C73F}" type="presParOf" srcId="{2E41F9AE-14FA-4842-B250-C701EA5CDD81}" destId="{DA26F506-AEDF-4FE3-9218-C48505D9A0E3}" srcOrd="2" destOrd="0" presId="urn:microsoft.com/office/officeart/2005/8/layout/hList7"/>
    <dgm:cxn modelId="{A4A04DF4-F8BE-43D8-B88B-FD33F9F9C09C}" type="presParOf" srcId="{2E41F9AE-14FA-4842-B250-C701EA5CDD81}" destId="{C1A6D6E8-4218-406B-846F-88106081CA0C}" srcOrd="3" destOrd="0" presId="urn:microsoft.com/office/officeart/2005/8/layout/hList7"/>
    <dgm:cxn modelId="{91D9DC23-9B20-4821-AD16-F12783AADA59}" type="presParOf" srcId="{F8F784E4-4543-4368-8D65-C2BE3C00E078}" destId="{55CE5CF5-8826-4CEF-B06B-72999E495760}" srcOrd="7" destOrd="0" presId="urn:microsoft.com/office/officeart/2005/8/layout/hList7"/>
    <dgm:cxn modelId="{628014CD-1AF4-43A3-B80E-6B0E79A868FB}" type="presParOf" srcId="{F8F784E4-4543-4368-8D65-C2BE3C00E078}" destId="{1B700006-7A9F-4C6D-932F-3257B400E2DD}" srcOrd="8" destOrd="0" presId="urn:microsoft.com/office/officeart/2005/8/layout/hList7"/>
    <dgm:cxn modelId="{F3B83351-4292-476F-B03B-C5DBEC45CA00}" type="presParOf" srcId="{1B700006-7A9F-4C6D-932F-3257B400E2DD}" destId="{8D436A5A-31E3-48A9-B13C-84F9CD15C34C}" srcOrd="0" destOrd="0" presId="urn:microsoft.com/office/officeart/2005/8/layout/hList7"/>
    <dgm:cxn modelId="{D893A145-8FD1-4909-9D83-359537026FBA}" type="presParOf" srcId="{1B700006-7A9F-4C6D-932F-3257B400E2DD}" destId="{E869C08C-5C3E-4F3D-8E4F-95D6BAEB0282}" srcOrd="1" destOrd="0" presId="urn:microsoft.com/office/officeart/2005/8/layout/hList7"/>
    <dgm:cxn modelId="{804D1413-4D9B-4100-9838-A32FDDA80FA7}" type="presParOf" srcId="{1B700006-7A9F-4C6D-932F-3257B400E2DD}" destId="{6A118D1F-8BE8-46BE-9341-FE7C51866203}" srcOrd="2" destOrd="0" presId="urn:microsoft.com/office/officeart/2005/8/layout/hList7"/>
    <dgm:cxn modelId="{2C5F8320-48E4-497C-981E-E91D4E5131B0}" type="presParOf" srcId="{1B700006-7A9F-4C6D-932F-3257B400E2DD}" destId="{CDEC865A-6D73-4991-B296-7AAE34B0C239}" srcOrd="3" destOrd="0" presId="urn:microsoft.com/office/officeart/2005/8/layout/hList7"/>
    <dgm:cxn modelId="{EE134DBE-608A-412D-8E28-56967A47A6BE}" type="presParOf" srcId="{F8F784E4-4543-4368-8D65-C2BE3C00E078}" destId="{4F6B05C6-86DC-432E-B88A-1C4A5579B606}" srcOrd="9" destOrd="0" presId="urn:microsoft.com/office/officeart/2005/8/layout/hList7"/>
    <dgm:cxn modelId="{83C3EB17-9C25-46F7-8DB1-722E7AB5EDB8}" type="presParOf" srcId="{F8F784E4-4543-4368-8D65-C2BE3C00E078}" destId="{B62DB667-C5A1-4695-959B-998FD0528451}" srcOrd="10" destOrd="0" presId="urn:microsoft.com/office/officeart/2005/8/layout/hList7"/>
    <dgm:cxn modelId="{5F78D24C-7219-4E34-9CB1-FEB5B81DA540}" type="presParOf" srcId="{B62DB667-C5A1-4695-959B-998FD0528451}" destId="{5F30CE81-5AD4-408B-8D97-C79E67BB8DC9}" srcOrd="0" destOrd="0" presId="urn:microsoft.com/office/officeart/2005/8/layout/hList7"/>
    <dgm:cxn modelId="{229FF596-6549-4472-B0EF-3A605F3959DE}" type="presParOf" srcId="{B62DB667-C5A1-4695-959B-998FD0528451}" destId="{42E9C87F-14A9-4C67-9AC0-A033D9987F97}" srcOrd="1" destOrd="0" presId="urn:microsoft.com/office/officeart/2005/8/layout/hList7"/>
    <dgm:cxn modelId="{2CE4A4AA-B6D6-49CF-BC23-9D5586598B72}" type="presParOf" srcId="{B62DB667-C5A1-4695-959B-998FD0528451}" destId="{19029DDC-74BA-4E83-B43C-277A1E5DC12E}" srcOrd="2" destOrd="0" presId="urn:microsoft.com/office/officeart/2005/8/layout/hList7"/>
    <dgm:cxn modelId="{3545672C-DF8A-462E-8ADD-039E9539929A}" type="presParOf" srcId="{B62DB667-C5A1-4695-959B-998FD0528451}" destId="{2E50A749-C50D-4359-A69E-6F0BA7F967DE}"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0FBA3E-BF51-4E07-AF04-93DD3E18AB68}" type="doc">
      <dgm:prSet loTypeId="urn:microsoft.com/office/officeart/2005/8/layout/list1" loCatId="list" qsTypeId="urn:microsoft.com/office/officeart/2005/8/quickstyle/3d2" qsCatId="3D" csTypeId="urn:microsoft.com/office/officeart/2005/8/colors/accent1_2" csCatId="accent1" phldr="1"/>
      <dgm:spPr/>
    </dgm:pt>
    <dgm:pt modelId="{ECDD7F2E-1811-49AE-9876-0F7D702937FD}">
      <dgm:prSet phldrT="[Text]" custT="1"/>
      <dgm:spPr>
        <a:solidFill>
          <a:srgbClr val="263F6A"/>
        </a:solidFill>
      </dgm:spPr>
      <dgm:t>
        <a:bodyPr/>
        <a:lstStyle/>
        <a:p>
          <a:r>
            <a:rPr lang="en-US" sz="4000" dirty="0" smtClean="0"/>
            <a:t>Capacity</a:t>
          </a:r>
          <a:endParaRPr lang="en-US" sz="4000" dirty="0"/>
        </a:p>
      </dgm:t>
    </dgm:pt>
    <dgm:pt modelId="{D6566848-88A9-4563-986A-228344843C39}" type="parTrans" cxnId="{DACE1478-2696-4470-B986-239C25758085}">
      <dgm:prSet/>
      <dgm:spPr/>
      <dgm:t>
        <a:bodyPr/>
        <a:lstStyle/>
        <a:p>
          <a:endParaRPr lang="en-US"/>
        </a:p>
      </dgm:t>
    </dgm:pt>
    <dgm:pt modelId="{A7E7FCA0-51F8-44EA-8E82-97F88E7A9A5A}" type="sibTrans" cxnId="{DACE1478-2696-4470-B986-239C25758085}">
      <dgm:prSet/>
      <dgm:spPr/>
      <dgm:t>
        <a:bodyPr/>
        <a:lstStyle/>
        <a:p>
          <a:endParaRPr lang="en-US"/>
        </a:p>
      </dgm:t>
    </dgm:pt>
    <dgm:pt modelId="{4AAC75C4-BA07-471B-BDFA-084617B1AE78}">
      <dgm:prSet phldrT="[Text]" custT="1"/>
      <dgm:spPr>
        <a:solidFill>
          <a:srgbClr val="263F6A"/>
        </a:solidFill>
      </dgm:spPr>
      <dgm:t>
        <a:bodyPr/>
        <a:lstStyle/>
        <a:p>
          <a:r>
            <a:rPr lang="en-US" sz="4000" dirty="0" smtClean="0"/>
            <a:t>Consent</a:t>
          </a:r>
          <a:endParaRPr lang="en-US" sz="4000" dirty="0"/>
        </a:p>
      </dgm:t>
    </dgm:pt>
    <dgm:pt modelId="{B96C1F5F-676D-4642-A5A8-B49D855ECF65}" type="parTrans" cxnId="{EC66E2C5-CFF1-4917-A912-82974A5C3973}">
      <dgm:prSet/>
      <dgm:spPr/>
      <dgm:t>
        <a:bodyPr/>
        <a:lstStyle/>
        <a:p>
          <a:endParaRPr lang="en-US"/>
        </a:p>
      </dgm:t>
    </dgm:pt>
    <dgm:pt modelId="{C2A6BF1F-5CFC-4D82-9E1C-5C3F9F3D3F24}" type="sibTrans" cxnId="{EC66E2C5-CFF1-4917-A912-82974A5C3973}">
      <dgm:prSet/>
      <dgm:spPr/>
      <dgm:t>
        <a:bodyPr/>
        <a:lstStyle/>
        <a:p>
          <a:endParaRPr lang="en-US"/>
        </a:p>
      </dgm:t>
    </dgm:pt>
    <dgm:pt modelId="{0994640B-CEAF-4EF7-9BF0-D7B45364C255}">
      <dgm:prSet phldrT="[Text]" custT="1"/>
      <dgm:spPr>
        <a:solidFill>
          <a:srgbClr val="263F6A"/>
        </a:solidFill>
      </dgm:spPr>
      <dgm:t>
        <a:bodyPr/>
        <a:lstStyle/>
        <a:p>
          <a:r>
            <a:rPr lang="en-US" sz="4000" dirty="0" smtClean="0"/>
            <a:t>Undue Influence</a:t>
          </a:r>
          <a:endParaRPr lang="en-US" sz="4000" dirty="0"/>
        </a:p>
      </dgm:t>
    </dgm:pt>
    <dgm:pt modelId="{0D2292D0-B432-4EFA-9F37-95EB32CE3ADA}" type="parTrans" cxnId="{B3F4CC3D-BB51-4B60-B5AB-5E3849BA2FAC}">
      <dgm:prSet/>
      <dgm:spPr/>
      <dgm:t>
        <a:bodyPr/>
        <a:lstStyle/>
        <a:p>
          <a:endParaRPr lang="en-US"/>
        </a:p>
      </dgm:t>
    </dgm:pt>
    <dgm:pt modelId="{BE43D638-97FC-4845-9E1C-EBB1E6C9B26E}" type="sibTrans" cxnId="{B3F4CC3D-BB51-4B60-B5AB-5E3849BA2FAC}">
      <dgm:prSet/>
      <dgm:spPr/>
      <dgm:t>
        <a:bodyPr/>
        <a:lstStyle/>
        <a:p>
          <a:endParaRPr lang="en-US"/>
        </a:p>
      </dgm:t>
    </dgm:pt>
    <dgm:pt modelId="{54695B97-5D60-481D-AFE2-ECA2FEA00A47}">
      <dgm:prSet/>
      <dgm:spPr/>
      <dgm:t>
        <a:bodyPr/>
        <a:lstStyle/>
        <a:p>
          <a:endParaRPr lang="en-US" dirty="0"/>
        </a:p>
      </dgm:t>
    </dgm:pt>
    <dgm:pt modelId="{AEFE2027-328E-4DCA-9D41-C6D0C4ACAAF9}" type="parTrans" cxnId="{D4A11BFB-40AC-4100-86CD-258417A80A03}">
      <dgm:prSet/>
      <dgm:spPr/>
      <dgm:t>
        <a:bodyPr/>
        <a:lstStyle/>
        <a:p>
          <a:endParaRPr lang="en-US"/>
        </a:p>
      </dgm:t>
    </dgm:pt>
    <dgm:pt modelId="{A400C668-0DD6-45A0-9386-3E4DD355D732}" type="sibTrans" cxnId="{D4A11BFB-40AC-4100-86CD-258417A80A03}">
      <dgm:prSet/>
      <dgm:spPr/>
      <dgm:t>
        <a:bodyPr/>
        <a:lstStyle/>
        <a:p>
          <a:endParaRPr lang="en-US"/>
        </a:p>
      </dgm:t>
    </dgm:pt>
    <dgm:pt modelId="{42D7668C-621E-4521-ACC9-E92A85F7DCFB}" type="pres">
      <dgm:prSet presAssocID="{9B0FBA3E-BF51-4E07-AF04-93DD3E18AB68}" presName="linear" presStyleCnt="0">
        <dgm:presLayoutVars>
          <dgm:dir/>
          <dgm:animLvl val="lvl"/>
          <dgm:resizeHandles val="exact"/>
        </dgm:presLayoutVars>
      </dgm:prSet>
      <dgm:spPr/>
    </dgm:pt>
    <dgm:pt modelId="{A7365C0A-4FBC-4506-B9A1-3C89AD8FE4D9}" type="pres">
      <dgm:prSet presAssocID="{ECDD7F2E-1811-49AE-9876-0F7D702937FD}" presName="parentLin" presStyleCnt="0"/>
      <dgm:spPr/>
    </dgm:pt>
    <dgm:pt modelId="{F1553F15-B746-4786-884E-2A5D5D7855DC}" type="pres">
      <dgm:prSet presAssocID="{ECDD7F2E-1811-49AE-9876-0F7D702937FD}" presName="parentLeftMargin" presStyleLbl="node1" presStyleIdx="0" presStyleCnt="3"/>
      <dgm:spPr/>
      <dgm:t>
        <a:bodyPr/>
        <a:lstStyle/>
        <a:p>
          <a:endParaRPr lang="en-US"/>
        </a:p>
      </dgm:t>
    </dgm:pt>
    <dgm:pt modelId="{D58D9E0D-C186-4466-BEB7-E76FCCAE3E90}" type="pres">
      <dgm:prSet presAssocID="{ECDD7F2E-1811-49AE-9876-0F7D702937FD}" presName="parentText" presStyleLbl="node1" presStyleIdx="0" presStyleCnt="3">
        <dgm:presLayoutVars>
          <dgm:chMax val="0"/>
          <dgm:bulletEnabled val="1"/>
        </dgm:presLayoutVars>
      </dgm:prSet>
      <dgm:spPr/>
      <dgm:t>
        <a:bodyPr/>
        <a:lstStyle/>
        <a:p>
          <a:endParaRPr lang="en-US"/>
        </a:p>
      </dgm:t>
    </dgm:pt>
    <dgm:pt modelId="{57FAE737-F4B2-4A1C-BAAF-0D885123DBFE}" type="pres">
      <dgm:prSet presAssocID="{ECDD7F2E-1811-49AE-9876-0F7D702937FD}" presName="negativeSpace" presStyleCnt="0"/>
      <dgm:spPr/>
    </dgm:pt>
    <dgm:pt modelId="{A1E53FB3-AF09-4673-A89E-9EB73B49F88F}" type="pres">
      <dgm:prSet presAssocID="{ECDD7F2E-1811-49AE-9876-0F7D702937FD}" presName="childText" presStyleLbl="conFgAcc1" presStyleIdx="0" presStyleCnt="3">
        <dgm:presLayoutVars>
          <dgm:bulletEnabled val="1"/>
        </dgm:presLayoutVars>
      </dgm:prSet>
      <dgm:spPr/>
      <dgm:t>
        <a:bodyPr/>
        <a:lstStyle/>
        <a:p>
          <a:endParaRPr lang="en-US"/>
        </a:p>
      </dgm:t>
    </dgm:pt>
    <dgm:pt modelId="{8938A5D9-B749-4C7C-B414-F23448582D16}" type="pres">
      <dgm:prSet presAssocID="{A7E7FCA0-51F8-44EA-8E82-97F88E7A9A5A}" presName="spaceBetweenRectangles" presStyleCnt="0"/>
      <dgm:spPr/>
    </dgm:pt>
    <dgm:pt modelId="{3B316A0A-4F5C-4028-9B2A-49BC13BD256C}" type="pres">
      <dgm:prSet presAssocID="{4AAC75C4-BA07-471B-BDFA-084617B1AE78}" presName="parentLin" presStyleCnt="0"/>
      <dgm:spPr/>
    </dgm:pt>
    <dgm:pt modelId="{1CAED926-0D79-41AA-B508-B763E851D17D}" type="pres">
      <dgm:prSet presAssocID="{4AAC75C4-BA07-471B-BDFA-084617B1AE78}" presName="parentLeftMargin" presStyleLbl="node1" presStyleIdx="0" presStyleCnt="3"/>
      <dgm:spPr/>
      <dgm:t>
        <a:bodyPr/>
        <a:lstStyle/>
        <a:p>
          <a:endParaRPr lang="en-US"/>
        </a:p>
      </dgm:t>
    </dgm:pt>
    <dgm:pt modelId="{542F47C6-C81E-4432-B5E9-88FD405B89C7}" type="pres">
      <dgm:prSet presAssocID="{4AAC75C4-BA07-471B-BDFA-084617B1AE78}" presName="parentText" presStyleLbl="node1" presStyleIdx="1" presStyleCnt="3">
        <dgm:presLayoutVars>
          <dgm:chMax val="0"/>
          <dgm:bulletEnabled val="1"/>
        </dgm:presLayoutVars>
      </dgm:prSet>
      <dgm:spPr/>
      <dgm:t>
        <a:bodyPr/>
        <a:lstStyle/>
        <a:p>
          <a:endParaRPr lang="en-US"/>
        </a:p>
      </dgm:t>
    </dgm:pt>
    <dgm:pt modelId="{FD7741B5-3FBC-400F-8F5B-C5CBD45ACF7D}" type="pres">
      <dgm:prSet presAssocID="{4AAC75C4-BA07-471B-BDFA-084617B1AE78}" presName="negativeSpace" presStyleCnt="0"/>
      <dgm:spPr/>
    </dgm:pt>
    <dgm:pt modelId="{0761ACEC-77A8-40E1-90C2-3580E79D14D5}" type="pres">
      <dgm:prSet presAssocID="{4AAC75C4-BA07-471B-BDFA-084617B1AE78}" presName="childText" presStyleLbl="conFgAcc1" presStyleIdx="1" presStyleCnt="3">
        <dgm:presLayoutVars>
          <dgm:bulletEnabled val="1"/>
        </dgm:presLayoutVars>
      </dgm:prSet>
      <dgm:spPr/>
    </dgm:pt>
    <dgm:pt modelId="{EE56B257-60BB-48B6-B9DD-1032F94FCFBE}" type="pres">
      <dgm:prSet presAssocID="{C2A6BF1F-5CFC-4D82-9E1C-5C3F9F3D3F24}" presName="spaceBetweenRectangles" presStyleCnt="0"/>
      <dgm:spPr/>
    </dgm:pt>
    <dgm:pt modelId="{F576A08E-2E3C-4927-AF81-175875C2B858}" type="pres">
      <dgm:prSet presAssocID="{0994640B-CEAF-4EF7-9BF0-D7B45364C255}" presName="parentLin" presStyleCnt="0"/>
      <dgm:spPr/>
    </dgm:pt>
    <dgm:pt modelId="{A6BDDC02-3537-4BA2-BC2F-35171809CDBA}" type="pres">
      <dgm:prSet presAssocID="{0994640B-CEAF-4EF7-9BF0-D7B45364C255}" presName="parentLeftMargin" presStyleLbl="node1" presStyleIdx="1" presStyleCnt="3"/>
      <dgm:spPr/>
      <dgm:t>
        <a:bodyPr/>
        <a:lstStyle/>
        <a:p>
          <a:endParaRPr lang="en-US"/>
        </a:p>
      </dgm:t>
    </dgm:pt>
    <dgm:pt modelId="{6E6A2E78-DFB7-4559-AF8C-097BE7FAE4B6}" type="pres">
      <dgm:prSet presAssocID="{0994640B-CEAF-4EF7-9BF0-D7B45364C255}" presName="parentText" presStyleLbl="node1" presStyleIdx="2" presStyleCnt="3">
        <dgm:presLayoutVars>
          <dgm:chMax val="0"/>
          <dgm:bulletEnabled val="1"/>
        </dgm:presLayoutVars>
      </dgm:prSet>
      <dgm:spPr/>
      <dgm:t>
        <a:bodyPr/>
        <a:lstStyle/>
        <a:p>
          <a:endParaRPr lang="en-US"/>
        </a:p>
      </dgm:t>
    </dgm:pt>
    <dgm:pt modelId="{FD9F99C0-6FC3-4D32-84C9-8C7EC51EF8B0}" type="pres">
      <dgm:prSet presAssocID="{0994640B-CEAF-4EF7-9BF0-D7B45364C255}" presName="negativeSpace" presStyleCnt="0"/>
      <dgm:spPr/>
    </dgm:pt>
    <dgm:pt modelId="{FC540F14-8E7E-460A-A3A6-A492C8F93A04}" type="pres">
      <dgm:prSet presAssocID="{0994640B-CEAF-4EF7-9BF0-D7B45364C255}" presName="childText" presStyleLbl="conFgAcc1" presStyleIdx="2" presStyleCnt="3">
        <dgm:presLayoutVars>
          <dgm:bulletEnabled val="1"/>
        </dgm:presLayoutVars>
      </dgm:prSet>
      <dgm:spPr/>
    </dgm:pt>
  </dgm:ptLst>
  <dgm:cxnLst>
    <dgm:cxn modelId="{D4A11BFB-40AC-4100-86CD-258417A80A03}" srcId="{ECDD7F2E-1811-49AE-9876-0F7D702937FD}" destId="{54695B97-5D60-481D-AFE2-ECA2FEA00A47}" srcOrd="0" destOrd="0" parTransId="{AEFE2027-328E-4DCA-9D41-C6D0C4ACAAF9}" sibTransId="{A400C668-0DD6-45A0-9386-3E4DD355D732}"/>
    <dgm:cxn modelId="{E09483ED-FEAB-4F9C-9486-D8D1C1B442E6}" type="presOf" srcId="{9B0FBA3E-BF51-4E07-AF04-93DD3E18AB68}" destId="{42D7668C-621E-4521-ACC9-E92A85F7DCFB}" srcOrd="0" destOrd="0" presId="urn:microsoft.com/office/officeart/2005/8/layout/list1"/>
    <dgm:cxn modelId="{58E3F2A9-A9CF-4BD7-9B02-9A94476755DA}" type="presOf" srcId="{4AAC75C4-BA07-471B-BDFA-084617B1AE78}" destId="{1CAED926-0D79-41AA-B508-B763E851D17D}" srcOrd="0" destOrd="0" presId="urn:microsoft.com/office/officeart/2005/8/layout/list1"/>
    <dgm:cxn modelId="{1EDB568A-4321-4C26-B429-77C556B5B31E}" type="presOf" srcId="{4AAC75C4-BA07-471B-BDFA-084617B1AE78}" destId="{542F47C6-C81E-4432-B5E9-88FD405B89C7}" srcOrd="1" destOrd="0" presId="urn:microsoft.com/office/officeart/2005/8/layout/list1"/>
    <dgm:cxn modelId="{B3F4CC3D-BB51-4B60-B5AB-5E3849BA2FAC}" srcId="{9B0FBA3E-BF51-4E07-AF04-93DD3E18AB68}" destId="{0994640B-CEAF-4EF7-9BF0-D7B45364C255}" srcOrd="2" destOrd="0" parTransId="{0D2292D0-B432-4EFA-9F37-95EB32CE3ADA}" sibTransId="{BE43D638-97FC-4845-9E1C-EBB1E6C9B26E}"/>
    <dgm:cxn modelId="{3884DC9B-23E1-4256-B12F-C5C92848BFE9}" type="presOf" srcId="{0994640B-CEAF-4EF7-9BF0-D7B45364C255}" destId="{A6BDDC02-3537-4BA2-BC2F-35171809CDBA}" srcOrd="0" destOrd="0" presId="urn:microsoft.com/office/officeart/2005/8/layout/list1"/>
    <dgm:cxn modelId="{88444CC6-58B3-4A57-8101-2CBB5E6C69C6}" type="presOf" srcId="{0994640B-CEAF-4EF7-9BF0-D7B45364C255}" destId="{6E6A2E78-DFB7-4559-AF8C-097BE7FAE4B6}" srcOrd="1" destOrd="0" presId="urn:microsoft.com/office/officeart/2005/8/layout/list1"/>
    <dgm:cxn modelId="{DACE1478-2696-4470-B986-239C25758085}" srcId="{9B0FBA3E-BF51-4E07-AF04-93DD3E18AB68}" destId="{ECDD7F2E-1811-49AE-9876-0F7D702937FD}" srcOrd="0" destOrd="0" parTransId="{D6566848-88A9-4563-986A-228344843C39}" sibTransId="{A7E7FCA0-51F8-44EA-8E82-97F88E7A9A5A}"/>
    <dgm:cxn modelId="{67CCE2BE-E842-48CF-B81D-E6268D110293}" type="presOf" srcId="{ECDD7F2E-1811-49AE-9876-0F7D702937FD}" destId="{D58D9E0D-C186-4466-BEB7-E76FCCAE3E90}" srcOrd="1" destOrd="0" presId="urn:microsoft.com/office/officeart/2005/8/layout/list1"/>
    <dgm:cxn modelId="{64ABCE32-608F-4464-AC10-00C9C2E3C515}" type="presOf" srcId="{ECDD7F2E-1811-49AE-9876-0F7D702937FD}" destId="{F1553F15-B746-4786-884E-2A5D5D7855DC}" srcOrd="0" destOrd="0" presId="urn:microsoft.com/office/officeart/2005/8/layout/list1"/>
    <dgm:cxn modelId="{EC66E2C5-CFF1-4917-A912-82974A5C3973}" srcId="{9B0FBA3E-BF51-4E07-AF04-93DD3E18AB68}" destId="{4AAC75C4-BA07-471B-BDFA-084617B1AE78}" srcOrd="1" destOrd="0" parTransId="{B96C1F5F-676D-4642-A5A8-B49D855ECF65}" sibTransId="{C2A6BF1F-5CFC-4D82-9E1C-5C3F9F3D3F24}"/>
    <dgm:cxn modelId="{FC8BD56B-D06C-46EA-B06D-F2C6C38D3FC9}" type="presOf" srcId="{54695B97-5D60-481D-AFE2-ECA2FEA00A47}" destId="{A1E53FB3-AF09-4673-A89E-9EB73B49F88F}" srcOrd="0" destOrd="0" presId="urn:microsoft.com/office/officeart/2005/8/layout/list1"/>
    <dgm:cxn modelId="{BCF9910A-62E9-401E-BF6A-FBE8FF729A17}" type="presParOf" srcId="{42D7668C-621E-4521-ACC9-E92A85F7DCFB}" destId="{A7365C0A-4FBC-4506-B9A1-3C89AD8FE4D9}" srcOrd="0" destOrd="0" presId="urn:microsoft.com/office/officeart/2005/8/layout/list1"/>
    <dgm:cxn modelId="{F58FC210-A7BE-449C-97EC-DFD6F2A07CCD}" type="presParOf" srcId="{A7365C0A-4FBC-4506-B9A1-3C89AD8FE4D9}" destId="{F1553F15-B746-4786-884E-2A5D5D7855DC}" srcOrd="0" destOrd="0" presId="urn:microsoft.com/office/officeart/2005/8/layout/list1"/>
    <dgm:cxn modelId="{A15AA1E2-CD81-48CE-8225-710A19773198}" type="presParOf" srcId="{A7365C0A-4FBC-4506-B9A1-3C89AD8FE4D9}" destId="{D58D9E0D-C186-4466-BEB7-E76FCCAE3E90}" srcOrd="1" destOrd="0" presId="urn:microsoft.com/office/officeart/2005/8/layout/list1"/>
    <dgm:cxn modelId="{04C43E73-3D12-4A0B-98C8-5F023AE06716}" type="presParOf" srcId="{42D7668C-621E-4521-ACC9-E92A85F7DCFB}" destId="{57FAE737-F4B2-4A1C-BAAF-0D885123DBFE}" srcOrd="1" destOrd="0" presId="urn:microsoft.com/office/officeart/2005/8/layout/list1"/>
    <dgm:cxn modelId="{AE52BD93-31B2-43F9-A441-7E714934D5DA}" type="presParOf" srcId="{42D7668C-621E-4521-ACC9-E92A85F7DCFB}" destId="{A1E53FB3-AF09-4673-A89E-9EB73B49F88F}" srcOrd="2" destOrd="0" presId="urn:microsoft.com/office/officeart/2005/8/layout/list1"/>
    <dgm:cxn modelId="{06230785-5815-432D-B477-9B34535D9124}" type="presParOf" srcId="{42D7668C-621E-4521-ACC9-E92A85F7DCFB}" destId="{8938A5D9-B749-4C7C-B414-F23448582D16}" srcOrd="3" destOrd="0" presId="urn:microsoft.com/office/officeart/2005/8/layout/list1"/>
    <dgm:cxn modelId="{FE76980B-B63D-4005-85F9-F8575FCCBA03}" type="presParOf" srcId="{42D7668C-621E-4521-ACC9-E92A85F7DCFB}" destId="{3B316A0A-4F5C-4028-9B2A-49BC13BD256C}" srcOrd="4" destOrd="0" presId="urn:microsoft.com/office/officeart/2005/8/layout/list1"/>
    <dgm:cxn modelId="{EED1977F-6AB7-478D-BCBD-95E97C3F3DA2}" type="presParOf" srcId="{3B316A0A-4F5C-4028-9B2A-49BC13BD256C}" destId="{1CAED926-0D79-41AA-B508-B763E851D17D}" srcOrd="0" destOrd="0" presId="urn:microsoft.com/office/officeart/2005/8/layout/list1"/>
    <dgm:cxn modelId="{9600ECC8-9757-4C66-866E-FD4C10F9AB96}" type="presParOf" srcId="{3B316A0A-4F5C-4028-9B2A-49BC13BD256C}" destId="{542F47C6-C81E-4432-B5E9-88FD405B89C7}" srcOrd="1" destOrd="0" presId="urn:microsoft.com/office/officeart/2005/8/layout/list1"/>
    <dgm:cxn modelId="{4EC53087-91A2-47D3-AAAF-F8B629960034}" type="presParOf" srcId="{42D7668C-621E-4521-ACC9-E92A85F7DCFB}" destId="{FD7741B5-3FBC-400F-8F5B-C5CBD45ACF7D}" srcOrd="5" destOrd="0" presId="urn:microsoft.com/office/officeart/2005/8/layout/list1"/>
    <dgm:cxn modelId="{1E227508-B06D-448B-AC79-ED6AB0C20ED0}" type="presParOf" srcId="{42D7668C-621E-4521-ACC9-E92A85F7DCFB}" destId="{0761ACEC-77A8-40E1-90C2-3580E79D14D5}" srcOrd="6" destOrd="0" presId="urn:microsoft.com/office/officeart/2005/8/layout/list1"/>
    <dgm:cxn modelId="{35AEEA94-0E53-4B0D-9AD8-02AC317DE8AA}" type="presParOf" srcId="{42D7668C-621E-4521-ACC9-E92A85F7DCFB}" destId="{EE56B257-60BB-48B6-B9DD-1032F94FCFBE}" srcOrd="7" destOrd="0" presId="urn:microsoft.com/office/officeart/2005/8/layout/list1"/>
    <dgm:cxn modelId="{682FA6D9-C560-4000-8C5C-B8E398B6E9C9}" type="presParOf" srcId="{42D7668C-621E-4521-ACC9-E92A85F7DCFB}" destId="{F576A08E-2E3C-4927-AF81-175875C2B858}" srcOrd="8" destOrd="0" presId="urn:microsoft.com/office/officeart/2005/8/layout/list1"/>
    <dgm:cxn modelId="{08089F82-4E4A-4250-AB48-41F183F0ACF0}" type="presParOf" srcId="{F576A08E-2E3C-4927-AF81-175875C2B858}" destId="{A6BDDC02-3537-4BA2-BC2F-35171809CDBA}" srcOrd="0" destOrd="0" presId="urn:microsoft.com/office/officeart/2005/8/layout/list1"/>
    <dgm:cxn modelId="{8915666F-AAD8-4DF0-87C2-367B5D57678A}" type="presParOf" srcId="{F576A08E-2E3C-4927-AF81-175875C2B858}" destId="{6E6A2E78-DFB7-4559-AF8C-097BE7FAE4B6}" srcOrd="1" destOrd="0" presId="urn:microsoft.com/office/officeart/2005/8/layout/list1"/>
    <dgm:cxn modelId="{2F93D7CB-167A-4148-A5E2-3A1BF1704983}" type="presParOf" srcId="{42D7668C-621E-4521-ACC9-E92A85F7DCFB}" destId="{FD9F99C0-6FC3-4D32-84C9-8C7EC51EF8B0}" srcOrd="9" destOrd="0" presId="urn:microsoft.com/office/officeart/2005/8/layout/list1"/>
    <dgm:cxn modelId="{18714D81-2941-4AD5-B1A7-9A7858E70ED0}" type="presParOf" srcId="{42D7668C-621E-4521-ACC9-E92A85F7DCFB}" destId="{FC540F14-8E7E-460A-A3A6-A492C8F93A04}"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06F016-0750-4E81-83D5-5FDB62EF148F}" type="doc">
      <dgm:prSet loTypeId="urn:microsoft.com/office/officeart/2005/8/layout/hProcess3" loCatId="process" qsTypeId="urn:microsoft.com/office/officeart/2005/8/quickstyle/simple5" qsCatId="simple" csTypeId="urn:microsoft.com/office/officeart/2005/8/colors/accent0_3" csCatId="mainScheme" phldr="1"/>
      <dgm:spPr/>
      <dgm:t>
        <a:bodyPr/>
        <a:lstStyle/>
        <a:p>
          <a:endParaRPr lang="en-US"/>
        </a:p>
      </dgm:t>
    </dgm:pt>
    <dgm:pt modelId="{C21E6BB5-6FB7-48D6-8607-A2E59AD70780}">
      <dgm:prSet custT="1"/>
      <dgm:spPr/>
      <dgm:t>
        <a:bodyPr/>
        <a:lstStyle/>
        <a:p>
          <a:pPr rtl="0"/>
          <a:r>
            <a:rPr lang="en-US" sz="2000" b="1" dirty="0" smtClean="0">
              <a:solidFill>
                <a:schemeClr val="bg1"/>
              </a:solidFill>
            </a:rPr>
            <a:t>memory </a:t>
          </a:r>
          <a:endParaRPr lang="en-US" sz="2000" dirty="0">
            <a:solidFill>
              <a:schemeClr val="bg1"/>
            </a:solidFill>
          </a:endParaRPr>
        </a:p>
      </dgm:t>
    </dgm:pt>
    <dgm:pt modelId="{D8FFB8F7-D605-450F-9A7B-14916BCB0E65}" type="parTrans" cxnId="{34841AB8-075F-491E-AAA0-EE7F9BA0DB95}">
      <dgm:prSet/>
      <dgm:spPr/>
      <dgm:t>
        <a:bodyPr/>
        <a:lstStyle/>
        <a:p>
          <a:endParaRPr lang="en-US" sz="2000">
            <a:solidFill>
              <a:schemeClr val="bg1"/>
            </a:solidFill>
          </a:endParaRPr>
        </a:p>
      </dgm:t>
    </dgm:pt>
    <dgm:pt modelId="{751C9704-6C18-419F-AEAE-3BE54BB63CD8}" type="sibTrans" cxnId="{34841AB8-075F-491E-AAA0-EE7F9BA0DB95}">
      <dgm:prSet/>
      <dgm:spPr/>
      <dgm:t>
        <a:bodyPr/>
        <a:lstStyle/>
        <a:p>
          <a:endParaRPr lang="en-US" sz="2000">
            <a:solidFill>
              <a:schemeClr val="bg1"/>
            </a:solidFill>
          </a:endParaRPr>
        </a:p>
      </dgm:t>
    </dgm:pt>
    <dgm:pt modelId="{938DC383-5E55-49F9-832E-CB22B021C2B5}">
      <dgm:prSet custT="1"/>
      <dgm:spPr/>
      <dgm:t>
        <a:bodyPr/>
        <a:lstStyle/>
        <a:p>
          <a:pPr rtl="0"/>
          <a:r>
            <a:rPr lang="en-US" sz="2000" b="1" dirty="0" smtClean="0">
              <a:solidFill>
                <a:schemeClr val="bg1"/>
              </a:solidFill>
            </a:rPr>
            <a:t>logic</a:t>
          </a:r>
          <a:endParaRPr lang="en-US" sz="2000" dirty="0">
            <a:solidFill>
              <a:schemeClr val="bg1"/>
            </a:solidFill>
          </a:endParaRPr>
        </a:p>
      </dgm:t>
    </dgm:pt>
    <dgm:pt modelId="{31C8C724-EE8D-4096-AEE9-BA89F2314F4B}" type="parTrans" cxnId="{C44F74AF-11D7-42A7-B641-1763B718D0B0}">
      <dgm:prSet/>
      <dgm:spPr/>
      <dgm:t>
        <a:bodyPr/>
        <a:lstStyle/>
        <a:p>
          <a:endParaRPr lang="en-US" sz="2000">
            <a:solidFill>
              <a:schemeClr val="bg1"/>
            </a:solidFill>
          </a:endParaRPr>
        </a:p>
      </dgm:t>
    </dgm:pt>
    <dgm:pt modelId="{655C97DC-B674-45BF-A40D-BBDA734733FC}" type="sibTrans" cxnId="{C44F74AF-11D7-42A7-B641-1763B718D0B0}">
      <dgm:prSet/>
      <dgm:spPr/>
      <dgm:t>
        <a:bodyPr/>
        <a:lstStyle/>
        <a:p>
          <a:endParaRPr lang="en-US" sz="2000">
            <a:solidFill>
              <a:schemeClr val="bg1"/>
            </a:solidFill>
          </a:endParaRPr>
        </a:p>
      </dgm:t>
    </dgm:pt>
    <dgm:pt modelId="{26D99B74-538C-4D65-BDAC-43995AC72E6A}">
      <dgm:prSet custT="1"/>
      <dgm:spPr/>
      <dgm:t>
        <a:bodyPr/>
        <a:lstStyle/>
        <a:p>
          <a:pPr rtl="0"/>
          <a:r>
            <a:rPr lang="en-US" sz="2000" b="1" dirty="0" smtClean="0">
              <a:solidFill>
                <a:schemeClr val="bg1"/>
              </a:solidFill>
            </a:rPr>
            <a:t>behavioral functioning</a:t>
          </a:r>
          <a:endParaRPr lang="en-US" sz="2000" dirty="0">
            <a:solidFill>
              <a:schemeClr val="bg1"/>
            </a:solidFill>
          </a:endParaRPr>
        </a:p>
      </dgm:t>
    </dgm:pt>
    <dgm:pt modelId="{4933C3C8-331B-45BA-9AE0-9BE290674919}" type="parTrans" cxnId="{8BED5B4E-E901-4EE6-A03A-ACBB8B70C110}">
      <dgm:prSet/>
      <dgm:spPr/>
      <dgm:t>
        <a:bodyPr/>
        <a:lstStyle/>
        <a:p>
          <a:endParaRPr lang="en-US" sz="2000">
            <a:solidFill>
              <a:schemeClr val="bg1"/>
            </a:solidFill>
          </a:endParaRPr>
        </a:p>
      </dgm:t>
    </dgm:pt>
    <dgm:pt modelId="{8675480B-23FA-463B-81E7-FFF38060AFFF}" type="sibTrans" cxnId="{8BED5B4E-E901-4EE6-A03A-ACBB8B70C110}">
      <dgm:prSet/>
      <dgm:spPr/>
      <dgm:t>
        <a:bodyPr/>
        <a:lstStyle/>
        <a:p>
          <a:endParaRPr lang="en-US" sz="2000">
            <a:solidFill>
              <a:schemeClr val="bg1"/>
            </a:solidFill>
          </a:endParaRPr>
        </a:p>
      </dgm:t>
    </dgm:pt>
    <dgm:pt modelId="{0AECAB8A-2440-4827-8DF4-7F96FCE09443}">
      <dgm:prSet custT="1"/>
      <dgm:spPr/>
      <dgm:t>
        <a:bodyPr/>
        <a:lstStyle/>
        <a:p>
          <a:pPr rtl="0"/>
          <a:r>
            <a:rPr lang="en-US" sz="2000" b="1" dirty="0" smtClean="0">
              <a:solidFill>
                <a:schemeClr val="bg1"/>
              </a:solidFill>
            </a:rPr>
            <a:t>physical functioning</a:t>
          </a:r>
          <a:endParaRPr lang="en-US" sz="2000" dirty="0">
            <a:solidFill>
              <a:schemeClr val="bg1"/>
            </a:solidFill>
          </a:endParaRPr>
        </a:p>
      </dgm:t>
    </dgm:pt>
    <dgm:pt modelId="{E4F23261-14EF-4CE2-B438-5D24AB973B3B}" type="parTrans" cxnId="{26780633-AEBE-4993-BAB0-BA8FF6112EF2}">
      <dgm:prSet/>
      <dgm:spPr/>
      <dgm:t>
        <a:bodyPr/>
        <a:lstStyle/>
        <a:p>
          <a:endParaRPr lang="en-US" sz="2000">
            <a:solidFill>
              <a:schemeClr val="bg1"/>
            </a:solidFill>
          </a:endParaRPr>
        </a:p>
      </dgm:t>
    </dgm:pt>
    <dgm:pt modelId="{26861EE4-D830-479F-904D-5EE16FCB6AE9}" type="sibTrans" cxnId="{26780633-AEBE-4993-BAB0-BA8FF6112EF2}">
      <dgm:prSet/>
      <dgm:spPr/>
      <dgm:t>
        <a:bodyPr/>
        <a:lstStyle/>
        <a:p>
          <a:endParaRPr lang="en-US" sz="2000">
            <a:solidFill>
              <a:schemeClr val="bg1"/>
            </a:solidFill>
          </a:endParaRPr>
        </a:p>
      </dgm:t>
    </dgm:pt>
    <dgm:pt modelId="{D5C55931-1432-415E-91FE-3916CDA963AA}" type="pres">
      <dgm:prSet presAssocID="{5A06F016-0750-4E81-83D5-5FDB62EF148F}" presName="Name0" presStyleCnt="0">
        <dgm:presLayoutVars>
          <dgm:dir/>
          <dgm:animLvl val="lvl"/>
          <dgm:resizeHandles val="exact"/>
        </dgm:presLayoutVars>
      </dgm:prSet>
      <dgm:spPr/>
      <dgm:t>
        <a:bodyPr/>
        <a:lstStyle/>
        <a:p>
          <a:endParaRPr lang="en-US"/>
        </a:p>
      </dgm:t>
    </dgm:pt>
    <dgm:pt modelId="{049C840C-2209-43D1-ADE0-2D36997EFF73}" type="pres">
      <dgm:prSet presAssocID="{5A06F016-0750-4E81-83D5-5FDB62EF148F}" presName="dummy" presStyleCnt="0"/>
      <dgm:spPr/>
    </dgm:pt>
    <dgm:pt modelId="{DA27AA89-5F23-4477-A33D-06C392164B77}" type="pres">
      <dgm:prSet presAssocID="{5A06F016-0750-4E81-83D5-5FDB62EF148F}" presName="linH" presStyleCnt="0"/>
      <dgm:spPr/>
    </dgm:pt>
    <dgm:pt modelId="{71D503DF-7437-495C-9948-439F465EC42E}" type="pres">
      <dgm:prSet presAssocID="{5A06F016-0750-4E81-83D5-5FDB62EF148F}" presName="padding1" presStyleCnt="0"/>
      <dgm:spPr/>
    </dgm:pt>
    <dgm:pt modelId="{05EE9716-C8C7-41A9-AF42-B007957AE088}" type="pres">
      <dgm:prSet presAssocID="{C21E6BB5-6FB7-48D6-8607-A2E59AD70780}" presName="linV" presStyleCnt="0"/>
      <dgm:spPr/>
    </dgm:pt>
    <dgm:pt modelId="{649AD778-D2D3-4E5A-A668-EBD2DA9C5CAB}" type="pres">
      <dgm:prSet presAssocID="{C21E6BB5-6FB7-48D6-8607-A2E59AD70780}" presName="spVertical1" presStyleCnt="0"/>
      <dgm:spPr/>
    </dgm:pt>
    <dgm:pt modelId="{8377BCA6-C2DA-4131-A777-7FAFA773407B}" type="pres">
      <dgm:prSet presAssocID="{C21E6BB5-6FB7-48D6-8607-A2E59AD70780}" presName="parTx" presStyleLbl="revTx" presStyleIdx="0" presStyleCnt="4" custLinFactNeighborX="-25638" custLinFactNeighborY="-2361">
        <dgm:presLayoutVars>
          <dgm:chMax val="0"/>
          <dgm:chPref val="0"/>
          <dgm:bulletEnabled val="1"/>
        </dgm:presLayoutVars>
      </dgm:prSet>
      <dgm:spPr/>
      <dgm:t>
        <a:bodyPr/>
        <a:lstStyle/>
        <a:p>
          <a:endParaRPr lang="en-US"/>
        </a:p>
      </dgm:t>
    </dgm:pt>
    <dgm:pt modelId="{BC3E5581-FC7F-4372-88A7-23FCB6B77586}" type="pres">
      <dgm:prSet presAssocID="{C21E6BB5-6FB7-48D6-8607-A2E59AD70780}" presName="spVertical2" presStyleCnt="0"/>
      <dgm:spPr/>
    </dgm:pt>
    <dgm:pt modelId="{3E096504-07A8-472E-87CB-0D08A0FCD0D5}" type="pres">
      <dgm:prSet presAssocID="{C21E6BB5-6FB7-48D6-8607-A2E59AD70780}" presName="spVertical3" presStyleCnt="0"/>
      <dgm:spPr/>
    </dgm:pt>
    <dgm:pt modelId="{125F4938-C78D-42AD-B562-062DEED79DD9}" type="pres">
      <dgm:prSet presAssocID="{751C9704-6C18-419F-AEAE-3BE54BB63CD8}" presName="space" presStyleCnt="0"/>
      <dgm:spPr/>
    </dgm:pt>
    <dgm:pt modelId="{76230CBE-90C6-4D67-8B76-61F4EE70147B}" type="pres">
      <dgm:prSet presAssocID="{938DC383-5E55-49F9-832E-CB22B021C2B5}" presName="linV" presStyleCnt="0"/>
      <dgm:spPr/>
    </dgm:pt>
    <dgm:pt modelId="{1B70029F-619A-4D53-B1A6-531381204525}" type="pres">
      <dgm:prSet presAssocID="{938DC383-5E55-49F9-832E-CB22B021C2B5}" presName="spVertical1" presStyleCnt="0"/>
      <dgm:spPr/>
    </dgm:pt>
    <dgm:pt modelId="{9FE7F08B-CD03-4690-B4B1-3876FC91CD08}" type="pres">
      <dgm:prSet presAssocID="{938DC383-5E55-49F9-832E-CB22B021C2B5}" presName="parTx" presStyleLbl="revTx" presStyleIdx="1" presStyleCnt="4" custLinFactNeighborX="-42448" custLinFactNeighborY="-2361">
        <dgm:presLayoutVars>
          <dgm:chMax val="0"/>
          <dgm:chPref val="0"/>
          <dgm:bulletEnabled val="1"/>
        </dgm:presLayoutVars>
      </dgm:prSet>
      <dgm:spPr/>
      <dgm:t>
        <a:bodyPr/>
        <a:lstStyle/>
        <a:p>
          <a:endParaRPr lang="en-US"/>
        </a:p>
      </dgm:t>
    </dgm:pt>
    <dgm:pt modelId="{7F00841D-33E3-4529-967B-2647605B374B}" type="pres">
      <dgm:prSet presAssocID="{938DC383-5E55-49F9-832E-CB22B021C2B5}" presName="spVertical2" presStyleCnt="0"/>
      <dgm:spPr/>
    </dgm:pt>
    <dgm:pt modelId="{022CC048-8876-453D-AB95-27A844D560EE}" type="pres">
      <dgm:prSet presAssocID="{938DC383-5E55-49F9-832E-CB22B021C2B5}" presName="spVertical3" presStyleCnt="0"/>
      <dgm:spPr/>
    </dgm:pt>
    <dgm:pt modelId="{FDD8B5D1-138B-4BC3-B070-B9FC7D48BE97}" type="pres">
      <dgm:prSet presAssocID="{655C97DC-B674-45BF-A40D-BBDA734733FC}" presName="space" presStyleCnt="0"/>
      <dgm:spPr/>
    </dgm:pt>
    <dgm:pt modelId="{9CEAFB34-79B4-4C90-BADB-0973390578AB}" type="pres">
      <dgm:prSet presAssocID="{26D99B74-538C-4D65-BDAC-43995AC72E6A}" presName="linV" presStyleCnt="0"/>
      <dgm:spPr/>
    </dgm:pt>
    <dgm:pt modelId="{A5CA214B-0C12-4E17-BEBA-FAA9FBB6884E}" type="pres">
      <dgm:prSet presAssocID="{26D99B74-538C-4D65-BDAC-43995AC72E6A}" presName="spVertical1" presStyleCnt="0"/>
      <dgm:spPr/>
    </dgm:pt>
    <dgm:pt modelId="{2481552B-1244-4C63-9347-D11E477447BF}" type="pres">
      <dgm:prSet presAssocID="{26D99B74-538C-4D65-BDAC-43995AC72E6A}" presName="parTx" presStyleLbl="revTx" presStyleIdx="2" presStyleCnt="4" custScaleX="128225" custLinFactNeighborX="-55365" custLinFactNeighborY="-2361">
        <dgm:presLayoutVars>
          <dgm:chMax val="0"/>
          <dgm:chPref val="0"/>
          <dgm:bulletEnabled val="1"/>
        </dgm:presLayoutVars>
      </dgm:prSet>
      <dgm:spPr/>
      <dgm:t>
        <a:bodyPr/>
        <a:lstStyle/>
        <a:p>
          <a:endParaRPr lang="en-US"/>
        </a:p>
      </dgm:t>
    </dgm:pt>
    <dgm:pt modelId="{1386E69E-BF70-4942-9496-BD4D26BDAD32}" type="pres">
      <dgm:prSet presAssocID="{26D99B74-538C-4D65-BDAC-43995AC72E6A}" presName="spVertical2" presStyleCnt="0"/>
      <dgm:spPr/>
    </dgm:pt>
    <dgm:pt modelId="{D49046BE-579D-49AB-B9D9-D554C06172C3}" type="pres">
      <dgm:prSet presAssocID="{26D99B74-538C-4D65-BDAC-43995AC72E6A}" presName="spVertical3" presStyleCnt="0"/>
      <dgm:spPr/>
    </dgm:pt>
    <dgm:pt modelId="{8291AB60-4F32-4DFA-AE0E-90A8B897C3DD}" type="pres">
      <dgm:prSet presAssocID="{8675480B-23FA-463B-81E7-FFF38060AFFF}" presName="space" presStyleCnt="0"/>
      <dgm:spPr/>
    </dgm:pt>
    <dgm:pt modelId="{BD837E28-2652-4458-8730-8369A23AD194}" type="pres">
      <dgm:prSet presAssocID="{0AECAB8A-2440-4827-8DF4-7F96FCE09443}" presName="linV" presStyleCnt="0"/>
      <dgm:spPr/>
    </dgm:pt>
    <dgm:pt modelId="{9605DCC6-1F29-45B5-9ABE-156DA3ACBD0C}" type="pres">
      <dgm:prSet presAssocID="{0AECAB8A-2440-4827-8DF4-7F96FCE09443}" presName="spVertical1" presStyleCnt="0"/>
      <dgm:spPr/>
    </dgm:pt>
    <dgm:pt modelId="{E60594C4-D0B9-4F96-83C9-633885952092}" type="pres">
      <dgm:prSet presAssocID="{0AECAB8A-2440-4827-8DF4-7F96FCE09443}" presName="parTx" presStyleLbl="revTx" presStyleIdx="3" presStyleCnt="4" custScaleX="131986" custLinFactNeighborX="-59985" custLinFactNeighborY="-2361">
        <dgm:presLayoutVars>
          <dgm:chMax val="0"/>
          <dgm:chPref val="0"/>
          <dgm:bulletEnabled val="1"/>
        </dgm:presLayoutVars>
      </dgm:prSet>
      <dgm:spPr/>
      <dgm:t>
        <a:bodyPr/>
        <a:lstStyle/>
        <a:p>
          <a:endParaRPr lang="en-US"/>
        </a:p>
      </dgm:t>
    </dgm:pt>
    <dgm:pt modelId="{80EC44F7-C95E-4040-9360-0BDA539222A3}" type="pres">
      <dgm:prSet presAssocID="{0AECAB8A-2440-4827-8DF4-7F96FCE09443}" presName="spVertical2" presStyleCnt="0"/>
      <dgm:spPr/>
    </dgm:pt>
    <dgm:pt modelId="{B8F92097-1E06-457F-9F9A-492207F2F797}" type="pres">
      <dgm:prSet presAssocID="{0AECAB8A-2440-4827-8DF4-7F96FCE09443}" presName="spVertical3" presStyleCnt="0"/>
      <dgm:spPr/>
    </dgm:pt>
    <dgm:pt modelId="{7EB0B35C-3174-4D32-9C71-9F8F1C58D4EF}" type="pres">
      <dgm:prSet presAssocID="{5A06F016-0750-4E81-83D5-5FDB62EF148F}" presName="padding2" presStyleCnt="0"/>
      <dgm:spPr/>
    </dgm:pt>
    <dgm:pt modelId="{2CA6A0AC-5BB0-4091-8D39-97EC974635A0}" type="pres">
      <dgm:prSet presAssocID="{5A06F016-0750-4E81-83D5-5FDB62EF148F}" presName="negArrow" presStyleCnt="0"/>
      <dgm:spPr/>
    </dgm:pt>
    <dgm:pt modelId="{F9F989A8-A4B9-4AAA-A45C-452F5C3EB179}" type="pres">
      <dgm:prSet presAssocID="{5A06F016-0750-4E81-83D5-5FDB62EF148F}" presName="backgroundArrow" presStyleLbl="node1" presStyleIdx="0" presStyleCnt="1" custLinFactNeighborX="-3448" custLinFactNeighborY="-567"/>
      <dgm:spPr/>
    </dgm:pt>
  </dgm:ptLst>
  <dgm:cxnLst>
    <dgm:cxn modelId="{873C7208-8EF2-4A70-A1CC-4B8A5BFC7E32}" type="presOf" srcId="{938DC383-5E55-49F9-832E-CB22B021C2B5}" destId="{9FE7F08B-CD03-4690-B4B1-3876FC91CD08}" srcOrd="0" destOrd="0" presId="urn:microsoft.com/office/officeart/2005/8/layout/hProcess3"/>
    <dgm:cxn modelId="{34841AB8-075F-491E-AAA0-EE7F9BA0DB95}" srcId="{5A06F016-0750-4E81-83D5-5FDB62EF148F}" destId="{C21E6BB5-6FB7-48D6-8607-A2E59AD70780}" srcOrd="0" destOrd="0" parTransId="{D8FFB8F7-D605-450F-9A7B-14916BCB0E65}" sibTransId="{751C9704-6C18-419F-AEAE-3BE54BB63CD8}"/>
    <dgm:cxn modelId="{26780633-AEBE-4993-BAB0-BA8FF6112EF2}" srcId="{5A06F016-0750-4E81-83D5-5FDB62EF148F}" destId="{0AECAB8A-2440-4827-8DF4-7F96FCE09443}" srcOrd="3" destOrd="0" parTransId="{E4F23261-14EF-4CE2-B438-5D24AB973B3B}" sibTransId="{26861EE4-D830-479F-904D-5EE16FCB6AE9}"/>
    <dgm:cxn modelId="{4157DABB-4D3E-49A4-A0DF-7156945760BF}" type="presOf" srcId="{C21E6BB5-6FB7-48D6-8607-A2E59AD70780}" destId="{8377BCA6-C2DA-4131-A777-7FAFA773407B}" srcOrd="0" destOrd="0" presId="urn:microsoft.com/office/officeart/2005/8/layout/hProcess3"/>
    <dgm:cxn modelId="{8BED5B4E-E901-4EE6-A03A-ACBB8B70C110}" srcId="{5A06F016-0750-4E81-83D5-5FDB62EF148F}" destId="{26D99B74-538C-4D65-BDAC-43995AC72E6A}" srcOrd="2" destOrd="0" parTransId="{4933C3C8-331B-45BA-9AE0-9BE290674919}" sibTransId="{8675480B-23FA-463B-81E7-FFF38060AFFF}"/>
    <dgm:cxn modelId="{51DA2E02-07C0-4016-A5FB-770E6F151905}" type="presOf" srcId="{26D99B74-538C-4D65-BDAC-43995AC72E6A}" destId="{2481552B-1244-4C63-9347-D11E477447BF}" srcOrd="0" destOrd="0" presId="urn:microsoft.com/office/officeart/2005/8/layout/hProcess3"/>
    <dgm:cxn modelId="{A68D9073-2725-4405-8160-6E93ECB6C83B}" type="presOf" srcId="{5A06F016-0750-4E81-83D5-5FDB62EF148F}" destId="{D5C55931-1432-415E-91FE-3916CDA963AA}" srcOrd="0" destOrd="0" presId="urn:microsoft.com/office/officeart/2005/8/layout/hProcess3"/>
    <dgm:cxn modelId="{A7E3D6E7-C1AE-4C40-9057-CE7A01DED9D2}" type="presOf" srcId="{0AECAB8A-2440-4827-8DF4-7F96FCE09443}" destId="{E60594C4-D0B9-4F96-83C9-633885952092}" srcOrd="0" destOrd="0" presId="urn:microsoft.com/office/officeart/2005/8/layout/hProcess3"/>
    <dgm:cxn modelId="{C44F74AF-11D7-42A7-B641-1763B718D0B0}" srcId="{5A06F016-0750-4E81-83D5-5FDB62EF148F}" destId="{938DC383-5E55-49F9-832E-CB22B021C2B5}" srcOrd="1" destOrd="0" parTransId="{31C8C724-EE8D-4096-AEE9-BA89F2314F4B}" sibTransId="{655C97DC-B674-45BF-A40D-BBDA734733FC}"/>
    <dgm:cxn modelId="{62734FD3-E4B9-4719-84CB-6E7A019955D1}" type="presParOf" srcId="{D5C55931-1432-415E-91FE-3916CDA963AA}" destId="{049C840C-2209-43D1-ADE0-2D36997EFF73}" srcOrd="0" destOrd="0" presId="urn:microsoft.com/office/officeart/2005/8/layout/hProcess3"/>
    <dgm:cxn modelId="{BEE22EDD-02E3-41F9-9DBF-8E0C0DD51551}" type="presParOf" srcId="{D5C55931-1432-415E-91FE-3916CDA963AA}" destId="{DA27AA89-5F23-4477-A33D-06C392164B77}" srcOrd="1" destOrd="0" presId="urn:microsoft.com/office/officeart/2005/8/layout/hProcess3"/>
    <dgm:cxn modelId="{5EF26F96-E763-4453-A51A-FAA22C3DAD2A}" type="presParOf" srcId="{DA27AA89-5F23-4477-A33D-06C392164B77}" destId="{71D503DF-7437-495C-9948-439F465EC42E}" srcOrd="0" destOrd="0" presId="urn:microsoft.com/office/officeart/2005/8/layout/hProcess3"/>
    <dgm:cxn modelId="{9B6EFE3F-6A2B-4B9A-B027-2631D8A1F797}" type="presParOf" srcId="{DA27AA89-5F23-4477-A33D-06C392164B77}" destId="{05EE9716-C8C7-41A9-AF42-B007957AE088}" srcOrd="1" destOrd="0" presId="urn:microsoft.com/office/officeart/2005/8/layout/hProcess3"/>
    <dgm:cxn modelId="{12B96EBD-AF6D-491E-8722-AE92F79DF187}" type="presParOf" srcId="{05EE9716-C8C7-41A9-AF42-B007957AE088}" destId="{649AD778-D2D3-4E5A-A668-EBD2DA9C5CAB}" srcOrd="0" destOrd="0" presId="urn:microsoft.com/office/officeart/2005/8/layout/hProcess3"/>
    <dgm:cxn modelId="{D19956D5-FD8B-46E0-B6A5-26E08B5F8659}" type="presParOf" srcId="{05EE9716-C8C7-41A9-AF42-B007957AE088}" destId="{8377BCA6-C2DA-4131-A777-7FAFA773407B}" srcOrd="1" destOrd="0" presId="urn:microsoft.com/office/officeart/2005/8/layout/hProcess3"/>
    <dgm:cxn modelId="{43B652F4-E13B-43AF-89AC-86F511A1A806}" type="presParOf" srcId="{05EE9716-C8C7-41A9-AF42-B007957AE088}" destId="{BC3E5581-FC7F-4372-88A7-23FCB6B77586}" srcOrd="2" destOrd="0" presId="urn:microsoft.com/office/officeart/2005/8/layout/hProcess3"/>
    <dgm:cxn modelId="{9BD3862A-CAF1-4420-847F-93E884378EDD}" type="presParOf" srcId="{05EE9716-C8C7-41A9-AF42-B007957AE088}" destId="{3E096504-07A8-472E-87CB-0D08A0FCD0D5}" srcOrd="3" destOrd="0" presId="urn:microsoft.com/office/officeart/2005/8/layout/hProcess3"/>
    <dgm:cxn modelId="{EA75EBAD-4A58-4E8C-8FA4-3002C5F5AE14}" type="presParOf" srcId="{DA27AA89-5F23-4477-A33D-06C392164B77}" destId="{125F4938-C78D-42AD-B562-062DEED79DD9}" srcOrd="2" destOrd="0" presId="urn:microsoft.com/office/officeart/2005/8/layout/hProcess3"/>
    <dgm:cxn modelId="{8E729E87-AD24-4441-AF87-969C6F6A8677}" type="presParOf" srcId="{DA27AA89-5F23-4477-A33D-06C392164B77}" destId="{76230CBE-90C6-4D67-8B76-61F4EE70147B}" srcOrd="3" destOrd="0" presId="urn:microsoft.com/office/officeart/2005/8/layout/hProcess3"/>
    <dgm:cxn modelId="{FCEB28DE-4A0B-4909-933B-02CFF931629D}" type="presParOf" srcId="{76230CBE-90C6-4D67-8B76-61F4EE70147B}" destId="{1B70029F-619A-4D53-B1A6-531381204525}" srcOrd="0" destOrd="0" presId="urn:microsoft.com/office/officeart/2005/8/layout/hProcess3"/>
    <dgm:cxn modelId="{42D03B01-88F4-443F-8F8F-C39F7F3EDD8E}" type="presParOf" srcId="{76230CBE-90C6-4D67-8B76-61F4EE70147B}" destId="{9FE7F08B-CD03-4690-B4B1-3876FC91CD08}" srcOrd="1" destOrd="0" presId="urn:microsoft.com/office/officeart/2005/8/layout/hProcess3"/>
    <dgm:cxn modelId="{00788EAE-B3CA-4D0A-A4F5-4A058DD0121D}" type="presParOf" srcId="{76230CBE-90C6-4D67-8B76-61F4EE70147B}" destId="{7F00841D-33E3-4529-967B-2647605B374B}" srcOrd="2" destOrd="0" presId="urn:microsoft.com/office/officeart/2005/8/layout/hProcess3"/>
    <dgm:cxn modelId="{8A0980A6-7BB7-4A5C-8FE5-2626D406BF4B}" type="presParOf" srcId="{76230CBE-90C6-4D67-8B76-61F4EE70147B}" destId="{022CC048-8876-453D-AB95-27A844D560EE}" srcOrd="3" destOrd="0" presId="urn:microsoft.com/office/officeart/2005/8/layout/hProcess3"/>
    <dgm:cxn modelId="{7C055EB4-C955-4FCC-98DE-E77A35013E95}" type="presParOf" srcId="{DA27AA89-5F23-4477-A33D-06C392164B77}" destId="{FDD8B5D1-138B-4BC3-B070-B9FC7D48BE97}" srcOrd="4" destOrd="0" presId="urn:microsoft.com/office/officeart/2005/8/layout/hProcess3"/>
    <dgm:cxn modelId="{4557EA4D-114A-4E61-8C87-16D7BFB8029A}" type="presParOf" srcId="{DA27AA89-5F23-4477-A33D-06C392164B77}" destId="{9CEAFB34-79B4-4C90-BADB-0973390578AB}" srcOrd="5" destOrd="0" presId="urn:microsoft.com/office/officeart/2005/8/layout/hProcess3"/>
    <dgm:cxn modelId="{67712DBD-4885-420D-88CA-DE56C7ACF7B3}" type="presParOf" srcId="{9CEAFB34-79B4-4C90-BADB-0973390578AB}" destId="{A5CA214B-0C12-4E17-BEBA-FAA9FBB6884E}" srcOrd="0" destOrd="0" presId="urn:microsoft.com/office/officeart/2005/8/layout/hProcess3"/>
    <dgm:cxn modelId="{6273B2BD-9161-46B1-8E92-7A005D66C975}" type="presParOf" srcId="{9CEAFB34-79B4-4C90-BADB-0973390578AB}" destId="{2481552B-1244-4C63-9347-D11E477447BF}" srcOrd="1" destOrd="0" presId="urn:microsoft.com/office/officeart/2005/8/layout/hProcess3"/>
    <dgm:cxn modelId="{EAC68791-53DB-4098-8051-7125A3B54810}" type="presParOf" srcId="{9CEAFB34-79B4-4C90-BADB-0973390578AB}" destId="{1386E69E-BF70-4942-9496-BD4D26BDAD32}" srcOrd="2" destOrd="0" presId="urn:microsoft.com/office/officeart/2005/8/layout/hProcess3"/>
    <dgm:cxn modelId="{5A486861-747A-47A5-81ED-4C42C6B1BC3B}" type="presParOf" srcId="{9CEAFB34-79B4-4C90-BADB-0973390578AB}" destId="{D49046BE-579D-49AB-B9D9-D554C06172C3}" srcOrd="3" destOrd="0" presId="urn:microsoft.com/office/officeart/2005/8/layout/hProcess3"/>
    <dgm:cxn modelId="{D92F14F3-CADA-4350-B32A-EE7C46E29D2C}" type="presParOf" srcId="{DA27AA89-5F23-4477-A33D-06C392164B77}" destId="{8291AB60-4F32-4DFA-AE0E-90A8B897C3DD}" srcOrd="6" destOrd="0" presId="urn:microsoft.com/office/officeart/2005/8/layout/hProcess3"/>
    <dgm:cxn modelId="{49128D73-1343-412C-893B-EC5A89319047}" type="presParOf" srcId="{DA27AA89-5F23-4477-A33D-06C392164B77}" destId="{BD837E28-2652-4458-8730-8369A23AD194}" srcOrd="7" destOrd="0" presId="urn:microsoft.com/office/officeart/2005/8/layout/hProcess3"/>
    <dgm:cxn modelId="{54FA35E3-BB52-4CC2-8D90-AE6F9BEFAA15}" type="presParOf" srcId="{BD837E28-2652-4458-8730-8369A23AD194}" destId="{9605DCC6-1F29-45B5-9ABE-156DA3ACBD0C}" srcOrd="0" destOrd="0" presId="urn:microsoft.com/office/officeart/2005/8/layout/hProcess3"/>
    <dgm:cxn modelId="{EFCA761E-911D-4B63-B30D-9BFC000C615A}" type="presParOf" srcId="{BD837E28-2652-4458-8730-8369A23AD194}" destId="{E60594C4-D0B9-4F96-83C9-633885952092}" srcOrd="1" destOrd="0" presId="urn:microsoft.com/office/officeart/2005/8/layout/hProcess3"/>
    <dgm:cxn modelId="{6C43EBFE-12A3-41CB-90A2-0718D86ADFC5}" type="presParOf" srcId="{BD837E28-2652-4458-8730-8369A23AD194}" destId="{80EC44F7-C95E-4040-9360-0BDA539222A3}" srcOrd="2" destOrd="0" presId="urn:microsoft.com/office/officeart/2005/8/layout/hProcess3"/>
    <dgm:cxn modelId="{066F92C0-9DE9-4780-8480-5B4814838C31}" type="presParOf" srcId="{BD837E28-2652-4458-8730-8369A23AD194}" destId="{B8F92097-1E06-457F-9F9A-492207F2F797}" srcOrd="3" destOrd="0" presId="urn:microsoft.com/office/officeart/2005/8/layout/hProcess3"/>
    <dgm:cxn modelId="{061EC92B-E4A2-4051-AF78-A2FB1FDEFEEB}" type="presParOf" srcId="{DA27AA89-5F23-4477-A33D-06C392164B77}" destId="{7EB0B35C-3174-4D32-9C71-9F8F1C58D4EF}" srcOrd="8" destOrd="0" presId="urn:microsoft.com/office/officeart/2005/8/layout/hProcess3"/>
    <dgm:cxn modelId="{3734DE3C-E7F6-4A07-9BAC-B7F4C52AEC22}" type="presParOf" srcId="{DA27AA89-5F23-4477-A33D-06C392164B77}" destId="{2CA6A0AC-5BB0-4091-8D39-97EC974635A0}" srcOrd="9" destOrd="0" presId="urn:microsoft.com/office/officeart/2005/8/layout/hProcess3"/>
    <dgm:cxn modelId="{DE2BD75F-9AE1-43D2-9996-3ACA37F4A12D}" type="presParOf" srcId="{DA27AA89-5F23-4477-A33D-06C392164B77}" destId="{F9F989A8-A4B9-4AAA-A45C-452F5C3EB179}" srcOrd="10" destOrd="0" presId="urn:microsoft.com/office/officeart/2005/8/layout/h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13FE1E-46E6-41A1-A359-3EF1F138CF5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08A1A8F-BCEC-499E-81CB-7B4CBBD7A374}">
      <dgm:prSet phldrT="[Text]" custT="1"/>
      <dgm:spPr/>
      <dgm:t>
        <a:bodyPr anchor="t"/>
        <a:lstStyle/>
        <a:p>
          <a:pPr algn="l"/>
          <a:r>
            <a:rPr lang="en-US" sz="2400" dirty="0" smtClean="0"/>
            <a:t>Standards of capacity vary for different types of  transactions. For example:</a:t>
          </a:r>
          <a:br>
            <a:rPr lang="en-US" sz="2400" dirty="0" smtClean="0"/>
          </a:br>
          <a:endParaRPr lang="en-US" sz="2400" dirty="0"/>
        </a:p>
      </dgm:t>
    </dgm:pt>
    <dgm:pt modelId="{1CA4D5AA-C626-48BC-B53E-F5A793D2CB80}" type="parTrans" cxnId="{585F079A-8CCD-47E7-8C10-244DFA9DD65C}">
      <dgm:prSet/>
      <dgm:spPr/>
      <dgm:t>
        <a:bodyPr/>
        <a:lstStyle/>
        <a:p>
          <a:endParaRPr lang="en-US"/>
        </a:p>
      </dgm:t>
    </dgm:pt>
    <dgm:pt modelId="{8B46FE67-6B41-4657-8266-239F1C378408}" type="sibTrans" cxnId="{585F079A-8CCD-47E7-8C10-244DFA9DD65C}">
      <dgm:prSet/>
      <dgm:spPr/>
      <dgm:t>
        <a:bodyPr/>
        <a:lstStyle/>
        <a:p>
          <a:endParaRPr lang="en-US"/>
        </a:p>
      </dgm:t>
    </dgm:pt>
    <dgm:pt modelId="{CCA4F26D-DEC2-4C8C-AE3F-DC6B359A52C7}">
      <dgm:prSet custT="1"/>
      <dgm:spPr/>
      <dgm:t>
        <a:bodyPr/>
        <a:lstStyle/>
        <a:p>
          <a:pPr algn="l"/>
          <a:r>
            <a:rPr lang="en-US" sz="2200" b="1" baseline="0" dirty="0" smtClean="0"/>
            <a:t>Testamentary capacity: </a:t>
          </a:r>
          <a:r>
            <a:rPr lang="en-US" sz="2000" baseline="0" dirty="0" smtClean="0"/>
            <a:t>at the time of executing a will, the person has the capacity to know the natural objects of his/her her bounty, to know the nature and extent of his/her property,  and to integrate this knowledge to make a rational plan for disposing of the property.</a:t>
          </a:r>
          <a:endParaRPr lang="en-US" sz="2000" dirty="0"/>
        </a:p>
      </dgm:t>
    </dgm:pt>
    <dgm:pt modelId="{208BC568-ECA2-4F2A-9DDF-AAFA6D358DDC}" type="parTrans" cxnId="{59AEC181-E74D-4F45-B9B2-102ABEBFBA1D}">
      <dgm:prSet/>
      <dgm:spPr/>
      <dgm:t>
        <a:bodyPr/>
        <a:lstStyle/>
        <a:p>
          <a:endParaRPr lang="en-US"/>
        </a:p>
      </dgm:t>
    </dgm:pt>
    <dgm:pt modelId="{BFCC158E-69B1-4963-80FE-ECE273E98E5C}" type="sibTrans" cxnId="{59AEC181-E74D-4F45-B9B2-102ABEBFBA1D}">
      <dgm:prSet/>
      <dgm:spPr/>
      <dgm:t>
        <a:bodyPr/>
        <a:lstStyle/>
        <a:p>
          <a:endParaRPr lang="en-US"/>
        </a:p>
      </dgm:t>
    </dgm:pt>
    <dgm:pt modelId="{0814E726-586A-4622-8B6E-EDA90547EA65}">
      <dgm:prSet phldrT="[Text]" custT="1"/>
      <dgm:spPr/>
      <dgm:t>
        <a:bodyPr/>
        <a:lstStyle/>
        <a:p>
          <a:pPr algn="l"/>
          <a:r>
            <a:rPr lang="en-US" sz="2200" b="1" baseline="0" dirty="0" smtClean="0"/>
            <a:t>Contractual capacity: </a:t>
          </a:r>
          <a:r>
            <a:rPr lang="en-US" sz="2000" baseline="0" dirty="0" smtClean="0"/>
            <a:t>the person can understand the nature and effect of making a contract and the business being transacted (less complicated transaction requires lower level of understanding) </a:t>
          </a:r>
          <a:endParaRPr lang="en-US" sz="2000" dirty="0"/>
        </a:p>
      </dgm:t>
    </dgm:pt>
    <dgm:pt modelId="{6209ADAB-4DCD-445A-BCA9-F424D71EA46F}" type="parTrans" cxnId="{C3116BFE-6BC8-463D-A210-6D060315E14E}">
      <dgm:prSet/>
      <dgm:spPr/>
      <dgm:t>
        <a:bodyPr/>
        <a:lstStyle/>
        <a:p>
          <a:endParaRPr lang="en-US"/>
        </a:p>
      </dgm:t>
    </dgm:pt>
    <dgm:pt modelId="{92B7217E-18BA-4F1A-AFC5-6818A0D92BD1}" type="sibTrans" cxnId="{C3116BFE-6BC8-463D-A210-6D060315E14E}">
      <dgm:prSet/>
      <dgm:spPr/>
      <dgm:t>
        <a:bodyPr/>
        <a:lstStyle/>
        <a:p>
          <a:endParaRPr lang="en-US"/>
        </a:p>
      </dgm:t>
    </dgm:pt>
    <dgm:pt modelId="{9C30B488-2971-4A54-ABE8-46DE1C3C3C10}" type="pres">
      <dgm:prSet presAssocID="{E713FE1E-46E6-41A1-A359-3EF1F138CF53}" presName="diagram" presStyleCnt="0">
        <dgm:presLayoutVars>
          <dgm:chPref val="1"/>
          <dgm:dir/>
          <dgm:animOne val="branch"/>
          <dgm:animLvl val="lvl"/>
          <dgm:resizeHandles/>
        </dgm:presLayoutVars>
      </dgm:prSet>
      <dgm:spPr/>
      <dgm:t>
        <a:bodyPr/>
        <a:lstStyle/>
        <a:p>
          <a:endParaRPr lang="en-US"/>
        </a:p>
      </dgm:t>
    </dgm:pt>
    <dgm:pt modelId="{59F05342-378E-45E9-8E27-A2A86C20BDDB}" type="pres">
      <dgm:prSet presAssocID="{F08A1A8F-BCEC-499E-81CB-7B4CBBD7A374}" presName="root" presStyleCnt="0"/>
      <dgm:spPr/>
    </dgm:pt>
    <dgm:pt modelId="{F9A37C68-EA17-4AA0-A14C-3AB01A7B51CD}" type="pres">
      <dgm:prSet presAssocID="{F08A1A8F-BCEC-499E-81CB-7B4CBBD7A374}" presName="rootComposite" presStyleCnt="0"/>
      <dgm:spPr/>
    </dgm:pt>
    <dgm:pt modelId="{936F04CC-3A1E-4A49-ACC8-91A6FB05BB01}" type="pres">
      <dgm:prSet presAssocID="{F08A1A8F-BCEC-499E-81CB-7B4CBBD7A374}" presName="rootText" presStyleLbl="node1" presStyleIdx="0" presStyleCnt="1" custScaleX="525802" custScaleY="98633" custLinFactNeighborX="-33" custLinFactNeighborY="-31071"/>
      <dgm:spPr/>
      <dgm:t>
        <a:bodyPr/>
        <a:lstStyle/>
        <a:p>
          <a:endParaRPr lang="en-US"/>
        </a:p>
      </dgm:t>
    </dgm:pt>
    <dgm:pt modelId="{DA561A37-4EC9-4186-8B69-D50F43290D5C}" type="pres">
      <dgm:prSet presAssocID="{F08A1A8F-BCEC-499E-81CB-7B4CBBD7A374}" presName="rootConnector" presStyleLbl="node1" presStyleIdx="0" presStyleCnt="1"/>
      <dgm:spPr/>
      <dgm:t>
        <a:bodyPr/>
        <a:lstStyle/>
        <a:p>
          <a:endParaRPr lang="en-US"/>
        </a:p>
      </dgm:t>
    </dgm:pt>
    <dgm:pt modelId="{92B40A9E-9F50-4F2E-8159-9BCBCC7AA765}" type="pres">
      <dgm:prSet presAssocID="{F08A1A8F-BCEC-499E-81CB-7B4CBBD7A374}" presName="childShape" presStyleCnt="0"/>
      <dgm:spPr/>
    </dgm:pt>
    <dgm:pt modelId="{06970420-7DA2-4192-9226-7234B4E78A98}" type="pres">
      <dgm:prSet presAssocID="{208BC568-ECA2-4F2A-9DDF-AAFA6D358DDC}" presName="Name13" presStyleLbl="parChTrans1D2" presStyleIdx="0" presStyleCnt="2"/>
      <dgm:spPr/>
      <dgm:t>
        <a:bodyPr/>
        <a:lstStyle/>
        <a:p>
          <a:endParaRPr lang="en-US"/>
        </a:p>
      </dgm:t>
    </dgm:pt>
    <dgm:pt modelId="{F03CD748-A924-4DBA-87F1-461E053CBC20}" type="pres">
      <dgm:prSet presAssocID="{CCA4F26D-DEC2-4C8C-AE3F-DC6B359A52C7}" presName="childText" presStyleLbl="bgAcc1" presStyleIdx="0" presStyleCnt="2" custScaleX="528002" custScaleY="234426" custLinFactNeighborX="-13157" custLinFactNeighborY="-3989">
        <dgm:presLayoutVars>
          <dgm:bulletEnabled val="1"/>
        </dgm:presLayoutVars>
      </dgm:prSet>
      <dgm:spPr/>
      <dgm:t>
        <a:bodyPr/>
        <a:lstStyle/>
        <a:p>
          <a:endParaRPr lang="en-US"/>
        </a:p>
      </dgm:t>
    </dgm:pt>
    <dgm:pt modelId="{4B939310-1522-4E71-A9F5-70C7EDE83AB4}" type="pres">
      <dgm:prSet presAssocID="{6209ADAB-4DCD-445A-BCA9-F424D71EA46F}" presName="Name13" presStyleLbl="parChTrans1D2" presStyleIdx="1" presStyleCnt="2"/>
      <dgm:spPr/>
      <dgm:t>
        <a:bodyPr/>
        <a:lstStyle/>
        <a:p>
          <a:endParaRPr lang="en-US"/>
        </a:p>
      </dgm:t>
    </dgm:pt>
    <dgm:pt modelId="{E0CA7A0F-3583-4D1E-9101-2029943808A1}" type="pres">
      <dgm:prSet presAssocID="{0814E726-586A-4622-8B6E-EDA90547EA65}" presName="childText" presStyleLbl="bgAcc1" presStyleIdx="1" presStyleCnt="2" custScaleX="498469" custScaleY="178888" custLinFactNeighborX="-16513" custLinFactNeighborY="-10399">
        <dgm:presLayoutVars>
          <dgm:bulletEnabled val="1"/>
        </dgm:presLayoutVars>
      </dgm:prSet>
      <dgm:spPr/>
      <dgm:t>
        <a:bodyPr/>
        <a:lstStyle/>
        <a:p>
          <a:endParaRPr lang="en-US"/>
        </a:p>
      </dgm:t>
    </dgm:pt>
  </dgm:ptLst>
  <dgm:cxnLst>
    <dgm:cxn modelId="{25ADA1E4-9181-4FD4-B1FC-9A3400303CCC}" type="presOf" srcId="{6209ADAB-4DCD-445A-BCA9-F424D71EA46F}" destId="{4B939310-1522-4E71-A9F5-70C7EDE83AB4}" srcOrd="0" destOrd="0" presId="urn:microsoft.com/office/officeart/2005/8/layout/hierarchy3"/>
    <dgm:cxn modelId="{585F079A-8CCD-47E7-8C10-244DFA9DD65C}" srcId="{E713FE1E-46E6-41A1-A359-3EF1F138CF53}" destId="{F08A1A8F-BCEC-499E-81CB-7B4CBBD7A374}" srcOrd="0" destOrd="0" parTransId="{1CA4D5AA-C626-48BC-B53E-F5A793D2CB80}" sibTransId="{8B46FE67-6B41-4657-8266-239F1C378408}"/>
    <dgm:cxn modelId="{66AACBEF-0114-4ECA-A8A8-F97A0FF5B33D}" type="presOf" srcId="{F08A1A8F-BCEC-499E-81CB-7B4CBBD7A374}" destId="{936F04CC-3A1E-4A49-ACC8-91A6FB05BB01}" srcOrd="0" destOrd="0" presId="urn:microsoft.com/office/officeart/2005/8/layout/hierarchy3"/>
    <dgm:cxn modelId="{A40DF879-6924-401B-9686-7ABD211241A5}" type="presOf" srcId="{0814E726-586A-4622-8B6E-EDA90547EA65}" destId="{E0CA7A0F-3583-4D1E-9101-2029943808A1}" srcOrd="0" destOrd="0" presId="urn:microsoft.com/office/officeart/2005/8/layout/hierarchy3"/>
    <dgm:cxn modelId="{59AEC181-E74D-4F45-B9B2-102ABEBFBA1D}" srcId="{F08A1A8F-BCEC-499E-81CB-7B4CBBD7A374}" destId="{CCA4F26D-DEC2-4C8C-AE3F-DC6B359A52C7}" srcOrd="0" destOrd="0" parTransId="{208BC568-ECA2-4F2A-9DDF-AAFA6D358DDC}" sibTransId="{BFCC158E-69B1-4963-80FE-ECE273E98E5C}"/>
    <dgm:cxn modelId="{E9B2B1A7-04AB-4559-9864-D4EBF269F4C6}" type="presOf" srcId="{E713FE1E-46E6-41A1-A359-3EF1F138CF53}" destId="{9C30B488-2971-4A54-ABE8-46DE1C3C3C10}" srcOrd="0" destOrd="0" presId="urn:microsoft.com/office/officeart/2005/8/layout/hierarchy3"/>
    <dgm:cxn modelId="{163FFA94-FE70-4D9B-B3D2-BE7CD7519108}" type="presOf" srcId="{208BC568-ECA2-4F2A-9DDF-AAFA6D358DDC}" destId="{06970420-7DA2-4192-9226-7234B4E78A98}" srcOrd="0" destOrd="0" presId="urn:microsoft.com/office/officeart/2005/8/layout/hierarchy3"/>
    <dgm:cxn modelId="{C3116BFE-6BC8-463D-A210-6D060315E14E}" srcId="{F08A1A8F-BCEC-499E-81CB-7B4CBBD7A374}" destId="{0814E726-586A-4622-8B6E-EDA90547EA65}" srcOrd="1" destOrd="0" parTransId="{6209ADAB-4DCD-445A-BCA9-F424D71EA46F}" sibTransId="{92B7217E-18BA-4F1A-AFC5-6818A0D92BD1}"/>
    <dgm:cxn modelId="{5F79D237-0B19-464E-8FB1-B36D6881F130}" type="presOf" srcId="{F08A1A8F-BCEC-499E-81CB-7B4CBBD7A374}" destId="{DA561A37-4EC9-4186-8B69-D50F43290D5C}" srcOrd="1" destOrd="0" presId="urn:microsoft.com/office/officeart/2005/8/layout/hierarchy3"/>
    <dgm:cxn modelId="{D9B0EDA6-FD7B-475C-B81C-ACA976F0E0D5}" type="presOf" srcId="{CCA4F26D-DEC2-4C8C-AE3F-DC6B359A52C7}" destId="{F03CD748-A924-4DBA-87F1-461E053CBC20}" srcOrd="0" destOrd="0" presId="urn:microsoft.com/office/officeart/2005/8/layout/hierarchy3"/>
    <dgm:cxn modelId="{9452DD89-6D96-4FBB-8EE1-8B9182818828}" type="presParOf" srcId="{9C30B488-2971-4A54-ABE8-46DE1C3C3C10}" destId="{59F05342-378E-45E9-8E27-A2A86C20BDDB}" srcOrd="0" destOrd="0" presId="urn:microsoft.com/office/officeart/2005/8/layout/hierarchy3"/>
    <dgm:cxn modelId="{9BB9A2E7-2939-4579-98EA-C07178054735}" type="presParOf" srcId="{59F05342-378E-45E9-8E27-A2A86C20BDDB}" destId="{F9A37C68-EA17-4AA0-A14C-3AB01A7B51CD}" srcOrd="0" destOrd="0" presId="urn:microsoft.com/office/officeart/2005/8/layout/hierarchy3"/>
    <dgm:cxn modelId="{5D3033CC-3A40-400C-877F-3A341CA746BE}" type="presParOf" srcId="{F9A37C68-EA17-4AA0-A14C-3AB01A7B51CD}" destId="{936F04CC-3A1E-4A49-ACC8-91A6FB05BB01}" srcOrd="0" destOrd="0" presId="urn:microsoft.com/office/officeart/2005/8/layout/hierarchy3"/>
    <dgm:cxn modelId="{C2A3A343-A028-4465-82D2-20ECC293D275}" type="presParOf" srcId="{F9A37C68-EA17-4AA0-A14C-3AB01A7B51CD}" destId="{DA561A37-4EC9-4186-8B69-D50F43290D5C}" srcOrd="1" destOrd="0" presId="urn:microsoft.com/office/officeart/2005/8/layout/hierarchy3"/>
    <dgm:cxn modelId="{19E990E5-CE6F-4392-A348-69FB823F4939}" type="presParOf" srcId="{59F05342-378E-45E9-8E27-A2A86C20BDDB}" destId="{92B40A9E-9F50-4F2E-8159-9BCBCC7AA765}" srcOrd="1" destOrd="0" presId="urn:microsoft.com/office/officeart/2005/8/layout/hierarchy3"/>
    <dgm:cxn modelId="{0B4762BB-8D15-4AAD-A4C5-C7881785626E}" type="presParOf" srcId="{92B40A9E-9F50-4F2E-8159-9BCBCC7AA765}" destId="{06970420-7DA2-4192-9226-7234B4E78A98}" srcOrd="0" destOrd="0" presId="urn:microsoft.com/office/officeart/2005/8/layout/hierarchy3"/>
    <dgm:cxn modelId="{508A5455-1785-47A6-B6A7-54E055C7BD1C}" type="presParOf" srcId="{92B40A9E-9F50-4F2E-8159-9BCBCC7AA765}" destId="{F03CD748-A924-4DBA-87F1-461E053CBC20}" srcOrd="1" destOrd="0" presId="urn:microsoft.com/office/officeart/2005/8/layout/hierarchy3"/>
    <dgm:cxn modelId="{C3B492C2-CA15-46C5-A353-3A3E86C2FA2D}" type="presParOf" srcId="{92B40A9E-9F50-4F2E-8159-9BCBCC7AA765}" destId="{4B939310-1522-4E71-A9F5-70C7EDE83AB4}" srcOrd="2" destOrd="0" presId="urn:microsoft.com/office/officeart/2005/8/layout/hierarchy3"/>
    <dgm:cxn modelId="{D02676CE-6892-4EFF-B5BF-5E2C9848017D}" type="presParOf" srcId="{92B40A9E-9F50-4F2E-8159-9BCBCC7AA765}" destId="{E0CA7A0F-3583-4D1E-9101-2029943808A1}" srcOrd="3"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33A285-32CC-447F-A4DC-A3302BA6463B}" type="doc">
      <dgm:prSet loTypeId="urn:microsoft.com/office/officeart/2005/8/layout/hierarchy3" loCatId="relationship" qsTypeId="urn:microsoft.com/office/officeart/2005/8/quickstyle/simple3" qsCatId="simple" csTypeId="urn:microsoft.com/office/officeart/2005/8/colors/accent1_2" csCatId="accent1" phldr="1"/>
      <dgm:spPr/>
      <dgm:t>
        <a:bodyPr/>
        <a:lstStyle/>
        <a:p>
          <a:endParaRPr lang="en-US"/>
        </a:p>
      </dgm:t>
    </dgm:pt>
    <dgm:pt modelId="{BE857F4E-9ED8-465D-8AC7-4DF24F850B1D}">
      <dgm:prSet phldrT="[Text]" custT="1"/>
      <dgm:spPr/>
      <dgm:t>
        <a:bodyPr/>
        <a:lstStyle/>
        <a:p>
          <a:pPr algn="l"/>
          <a:r>
            <a:rPr lang="en-US" sz="2400" dirty="0" smtClean="0"/>
            <a:t>Consent  requires an individual to be able to:</a:t>
          </a:r>
          <a:endParaRPr lang="en-US" sz="2400" dirty="0"/>
        </a:p>
      </dgm:t>
    </dgm:pt>
    <dgm:pt modelId="{84CCB8A3-397A-4F9F-9E9E-C78051381481}" type="parTrans" cxnId="{32D836B2-19DC-4B34-9E30-113594819374}">
      <dgm:prSet/>
      <dgm:spPr/>
      <dgm:t>
        <a:bodyPr/>
        <a:lstStyle/>
        <a:p>
          <a:endParaRPr lang="en-US"/>
        </a:p>
      </dgm:t>
    </dgm:pt>
    <dgm:pt modelId="{8990AEB1-0EEA-43BE-A89E-905F5FA06CA9}" type="sibTrans" cxnId="{32D836B2-19DC-4B34-9E30-113594819374}">
      <dgm:prSet/>
      <dgm:spPr/>
      <dgm:t>
        <a:bodyPr/>
        <a:lstStyle/>
        <a:p>
          <a:endParaRPr lang="en-US"/>
        </a:p>
      </dgm:t>
    </dgm:pt>
    <dgm:pt modelId="{B3938C5F-7264-4A68-8731-12C620E1D147}">
      <dgm:prSet phldrT="[Text]" custT="1"/>
      <dgm:spPr/>
      <dgm:t>
        <a:bodyPr/>
        <a:lstStyle/>
        <a:p>
          <a:pPr algn="l"/>
          <a:r>
            <a:rPr lang="en-US" sz="2000" dirty="0" smtClean="0"/>
            <a:t>Understand the transaction or activity </a:t>
          </a:r>
          <a:endParaRPr lang="en-US" sz="2000" dirty="0"/>
        </a:p>
      </dgm:t>
    </dgm:pt>
    <dgm:pt modelId="{3554218E-7046-4A02-AA9C-1EA158A245CF}" type="parTrans" cxnId="{9798C300-D9BE-4E35-9F76-B5F3EB8993A1}">
      <dgm:prSet/>
      <dgm:spPr/>
      <dgm:t>
        <a:bodyPr/>
        <a:lstStyle/>
        <a:p>
          <a:endParaRPr lang="en-US"/>
        </a:p>
      </dgm:t>
    </dgm:pt>
    <dgm:pt modelId="{91CD7B34-5E2D-4FA2-ACC0-6DAB8B01990F}" type="sibTrans" cxnId="{9798C300-D9BE-4E35-9F76-B5F3EB8993A1}">
      <dgm:prSet/>
      <dgm:spPr/>
      <dgm:t>
        <a:bodyPr/>
        <a:lstStyle/>
        <a:p>
          <a:endParaRPr lang="en-US"/>
        </a:p>
      </dgm:t>
    </dgm:pt>
    <dgm:pt modelId="{3843AC2F-1E6F-4F1B-813D-8C691AFD1814}">
      <dgm:prSet phldrT="[Text]" custT="1"/>
      <dgm:spPr/>
      <dgm:t>
        <a:bodyPr/>
        <a:lstStyle/>
        <a:p>
          <a:pPr algn="l"/>
          <a:r>
            <a:rPr lang="en-US" sz="2000" dirty="0" smtClean="0"/>
            <a:t>Make judgments  about it</a:t>
          </a:r>
          <a:endParaRPr lang="en-US" sz="2000" dirty="0"/>
        </a:p>
      </dgm:t>
    </dgm:pt>
    <dgm:pt modelId="{1A0F9267-62B0-4B93-8A50-0007707DE0FF}" type="parTrans" cxnId="{3A887C70-C8EF-4B84-85B8-2A45C02428C3}">
      <dgm:prSet/>
      <dgm:spPr/>
      <dgm:t>
        <a:bodyPr/>
        <a:lstStyle/>
        <a:p>
          <a:endParaRPr lang="en-US"/>
        </a:p>
      </dgm:t>
    </dgm:pt>
    <dgm:pt modelId="{3A48956C-DA0F-465F-B4DD-22CB95179C1A}" type="sibTrans" cxnId="{3A887C70-C8EF-4B84-85B8-2A45C02428C3}">
      <dgm:prSet/>
      <dgm:spPr/>
      <dgm:t>
        <a:bodyPr/>
        <a:lstStyle/>
        <a:p>
          <a:endParaRPr lang="en-US"/>
        </a:p>
      </dgm:t>
    </dgm:pt>
    <dgm:pt modelId="{B99C4069-6AFD-43EC-822B-9D347BB55525}">
      <dgm:prSet phldrT="[Text]" custT="1"/>
      <dgm:spPr/>
      <dgm:t>
        <a:bodyPr/>
        <a:lstStyle/>
        <a:p>
          <a:pPr algn="just"/>
          <a:r>
            <a:rPr lang="en-US" sz="2400" dirty="0" smtClean="0"/>
            <a:t>Consent is a significant factor in determining the legitimacy of a wide range of actions.</a:t>
          </a:r>
          <a:endParaRPr lang="en-US" sz="2400" dirty="0"/>
        </a:p>
      </dgm:t>
    </dgm:pt>
    <dgm:pt modelId="{4AE914D1-D2C5-4DE0-AEA1-4E619B7C98B6}" type="parTrans" cxnId="{554F5AD0-EF75-4D38-A59C-6D3216598825}">
      <dgm:prSet/>
      <dgm:spPr/>
      <dgm:t>
        <a:bodyPr/>
        <a:lstStyle/>
        <a:p>
          <a:endParaRPr lang="en-US"/>
        </a:p>
      </dgm:t>
    </dgm:pt>
    <dgm:pt modelId="{8C73CA15-E1F4-4B64-B9D2-92BD176F9103}" type="sibTrans" cxnId="{554F5AD0-EF75-4D38-A59C-6D3216598825}">
      <dgm:prSet/>
      <dgm:spPr/>
      <dgm:t>
        <a:bodyPr/>
        <a:lstStyle/>
        <a:p>
          <a:endParaRPr lang="en-US"/>
        </a:p>
      </dgm:t>
    </dgm:pt>
    <dgm:pt modelId="{08934982-192D-4069-A847-41A64AD4DD51}">
      <dgm:prSet phldrT="[Text]" custT="1"/>
      <dgm:spPr/>
      <dgm:t>
        <a:bodyPr/>
        <a:lstStyle/>
        <a:p>
          <a:pPr algn="l">
            <a:lnSpc>
              <a:spcPct val="100000"/>
            </a:lnSpc>
          </a:pPr>
          <a:r>
            <a:rPr lang="en-US" sz="2000" dirty="0" smtClean="0"/>
            <a:t>An issue in determining whether a crime has been committed (especially intimate crimes)</a:t>
          </a:r>
        </a:p>
      </dgm:t>
    </dgm:pt>
    <dgm:pt modelId="{662E83A5-B021-4108-BD43-465CCE996BFE}" type="parTrans" cxnId="{E7A90AF6-F260-4EBF-B14D-5D221B0DE767}">
      <dgm:prSet/>
      <dgm:spPr/>
      <dgm:t>
        <a:bodyPr/>
        <a:lstStyle/>
        <a:p>
          <a:endParaRPr lang="en-US"/>
        </a:p>
      </dgm:t>
    </dgm:pt>
    <dgm:pt modelId="{4D3EB69F-D635-4D53-9975-A23290F249E4}" type="sibTrans" cxnId="{E7A90AF6-F260-4EBF-B14D-5D221B0DE767}">
      <dgm:prSet/>
      <dgm:spPr/>
      <dgm:t>
        <a:bodyPr/>
        <a:lstStyle/>
        <a:p>
          <a:endParaRPr lang="en-US"/>
        </a:p>
      </dgm:t>
    </dgm:pt>
    <dgm:pt modelId="{E73A7918-E8C3-4CFD-9B87-25440F6E077A}">
      <dgm:prSet phldrT="[Text]" custT="1"/>
      <dgm:spPr/>
      <dgm:t>
        <a:bodyPr/>
        <a:lstStyle/>
        <a:p>
          <a:pPr algn="l"/>
          <a:r>
            <a:rPr lang="en-US" sz="2000" dirty="0" smtClean="0"/>
            <a:t>An important issue in legal transactions</a:t>
          </a:r>
          <a:endParaRPr lang="en-US" sz="2000" dirty="0"/>
        </a:p>
      </dgm:t>
    </dgm:pt>
    <dgm:pt modelId="{ABB90CCC-2E9C-46FB-97B6-A904C60CE565}" type="parTrans" cxnId="{7FCBFD7E-DC14-4E3C-8D4B-2828109954C6}">
      <dgm:prSet/>
      <dgm:spPr>
        <a:solidFill>
          <a:srgbClr val="263F6A"/>
        </a:solidFill>
      </dgm:spPr>
      <dgm:t>
        <a:bodyPr/>
        <a:lstStyle/>
        <a:p>
          <a:endParaRPr lang="en-US"/>
        </a:p>
      </dgm:t>
    </dgm:pt>
    <dgm:pt modelId="{EB84B54D-01D1-476B-A096-4C2E6A004C71}" type="sibTrans" cxnId="{7FCBFD7E-DC14-4E3C-8D4B-2828109954C6}">
      <dgm:prSet/>
      <dgm:spPr/>
      <dgm:t>
        <a:bodyPr/>
        <a:lstStyle/>
        <a:p>
          <a:endParaRPr lang="en-US"/>
        </a:p>
      </dgm:t>
    </dgm:pt>
    <dgm:pt modelId="{A3138306-4F46-4E6F-9C7A-2D049CBBEB60}">
      <dgm:prSet custT="1"/>
      <dgm:spPr/>
      <dgm:t>
        <a:bodyPr/>
        <a:lstStyle/>
        <a:p>
          <a:pPr algn="l"/>
          <a:r>
            <a:rPr lang="en-US" sz="1800" dirty="0" smtClean="0"/>
            <a:t>Decide if it is something he or she chooses to do</a:t>
          </a:r>
          <a:endParaRPr lang="en-US" sz="1800" dirty="0"/>
        </a:p>
      </dgm:t>
    </dgm:pt>
    <dgm:pt modelId="{21622531-F6F5-403C-9A08-0ADE14F280B5}" type="parTrans" cxnId="{24874E5F-AED7-46FB-9F5C-E0C303403015}">
      <dgm:prSet/>
      <dgm:spPr>
        <a:solidFill>
          <a:srgbClr val="263F6A"/>
        </a:solidFill>
      </dgm:spPr>
      <dgm:t>
        <a:bodyPr/>
        <a:lstStyle/>
        <a:p>
          <a:endParaRPr lang="en-US">
            <a:solidFill>
              <a:srgbClr val="263F6A"/>
            </a:solidFill>
          </a:endParaRPr>
        </a:p>
      </dgm:t>
    </dgm:pt>
    <dgm:pt modelId="{B950B0B0-2661-49AA-A0FC-65B5A5758B7A}" type="sibTrans" cxnId="{24874E5F-AED7-46FB-9F5C-E0C303403015}">
      <dgm:prSet/>
      <dgm:spPr/>
      <dgm:t>
        <a:bodyPr/>
        <a:lstStyle/>
        <a:p>
          <a:endParaRPr lang="en-US"/>
        </a:p>
      </dgm:t>
    </dgm:pt>
    <dgm:pt modelId="{050A7545-C786-4C2F-9428-E1A74C3007D2}">
      <dgm:prSet phldrT="[Text]" custT="1"/>
      <dgm:spPr/>
      <dgm:t>
        <a:bodyPr/>
        <a:lstStyle/>
        <a:p>
          <a:pPr algn="l"/>
          <a:r>
            <a:rPr lang="en-US" sz="2000" b="0" dirty="0" smtClean="0">
              <a:solidFill>
                <a:schemeClr val="tx1"/>
              </a:solidFill>
              <a:latin typeface="+mj-lt"/>
            </a:rPr>
            <a:t>A fundamental issue for </a:t>
          </a:r>
          <a:r>
            <a:rPr lang="en-US" b="0" dirty="0" smtClean="0">
              <a:solidFill>
                <a:schemeClr val="tx1"/>
              </a:solidFill>
              <a:latin typeface="+mj-lt"/>
            </a:rPr>
            <a:t>APS (capacity to consent)</a:t>
          </a:r>
          <a:endParaRPr lang="en-US" sz="2000" b="0" dirty="0">
            <a:solidFill>
              <a:schemeClr val="tx1"/>
            </a:solidFill>
          </a:endParaRPr>
        </a:p>
      </dgm:t>
    </dgm:pt>
    <dgm:pt modelId="{59FD9500-5DCD-4CC1-BA0A-55705B735E46}" type="parTrans" cxnId="{0C403FC6-E1F2-499F-AE28-F1CA30B4A21D}">
      <dgm:prSet/>
      <dgm:spPr/>
      <dgm:t>
        <a:bodyPr/>
        <a:lstStyle/>
        <a:p>
          <a:endParaRPr lang="en-US"/>
        </a:p>
      </dgm:t>
    </dgm:pt>
    <dgm:pt modelId="{E787539C-67EE-453F-880A-D1A75453C66D}" type="sibTrans" cxnId="{0C403FC6-E1F2-499F-AE28-F1CA30B4A21D}">
      <dgm:prSet/>
      <dgm:spPr/>
      <dgm:t>
        <a:bodyPr/>
        <a:lstStyle/>
        <a:p>
          <a:endParaRPr lang="en-US"/>
        </a:p>
      </dgm:t>
    </dgm:pt>
    <dgm:pt modelId="{E052B5B7-0DCA-4A61-BF4D-1D4B34F64F61}" type="pres">
      <dgm:prSet presAssocID="{B433A285-32CC-447F-A4DC-A3302BA6463B}" presName="diagram" presStyleCnt="0">
        <dgm:presLayoutVars>
          <dgm:chPref val="1"/>
          <dgm:dir/>
          <dgm:animOne val="branch"/>
          <dgm:animLvl val="lvl"/>
          <dgm:resizeHandles/>
        </dgm:presLayoutVars>
      </dgm:prSet>
      <dgm:spPr/>
      <dgm:t>
        <a:bodyPr/>
        <a:lstStyle/>
        <a:p>
          <a:endParaRPr lang="en-US"/>
        </a:p>
      </dgm:t>
    </dgm:pt>
    <dgm:pt modelId="{57C98B99-F3BF-4615-B9D5-5FC579276A26}" type="pres">
      <dgm:prSet presAssocID="{BE857F4E-9ED8-465D-8AC7-4DF24F850B1D}" presName="root" presStyleCnt="0"/>
      <dgm:spPr/>
    </dgm:pt>
    <dgm:pt modelId="{E8A7E816-7AF7-4618-9C75-5CFC5EEFC92E}" type="pres">
      <dgm:prSet presAssocID="{BE857F4E-9ED8-465D-8AC7-4DF24F850B1D}" presName="rootComposite" presStyleCnt="0"/>
      <dgm:spPr/>
    </dgm:pt>
    <dgm:pt modelId="{546C497A-3C7D-48E2-A496-90F861BD800C}" type="pres">
      <dgm:prSet presAssocID="{BE857F4E-9ED8-465D-8AC7-4DF24F850B1D}" presName="rootText" presStyleLbl="node1" presStyleIdx="0" presStyleCnt="2" custScaleX="287111" custScaleY="146883" custLinFactNeighborX="-498" custLinFactNeighborY="-92635"/>
      <dgm:spPr/>
      <dgm:t>
        <a:bodyPr/>
        <a:lstStyle/>
        <a:p>
          <a:endParaRPr lang="en-US"/>
        </a:p>
      </dgm:t>
    </dgm:pt>
    <dgm:pt modelId="{919302E6-F9C7-4F99-B91D-F4C6FB1AA62C}" type="pres">
      <dgm:prSet presAssocID="{BE857F4E-9ED8-465D-8AC7-4DF24F850B1D}" presName="rootConnector" presStyleLbl="node1" presStyleIdx="0" presStyleCnt="2"/>
      <dgm:spPr/>
      <dgm:t>
        <a:bodyPr/>
        <a:lstStyle/>
        <a:p>
          <a:endParaRPr lang="en-US"/>
        </a:p>
      </dgm:t>
    </dgm:pt>
    <dgm:pt modelId="{20856F08-B7C8-436E-AEA1-BEB7EBEC7084}" type="pres">
      <dgm:prSet presAssocID="{BE857F4E-9ED8-465D-8AC7-4DF24F850B1D}" presName="childShape" presStyleCnt="0"/>
      <dgm:spPr/>
    </dgm:pt>
    <dgm:pt modelId="{FC511E5E-24B2-474F-A610-89D6E0959C60}" type="pres">
      <dgm:prSet presAssocID="{3554218E-7046-4A02-AA9C-1EA158A245CF}" presName="Name13" presStyleLbl="parChTrans1D2" presStyleIdx="0" presStyleCnt="6"/>
      <dgm:spPr/>
      <dgm:t>
        <a:bodyPr/>
        <a:lstStyle/>
        <a:p>
          <a:endParaRPr lang="en-US"/>
        </a:p>
      </dgm:t>
    </dgm:pt>
    <dgm:pt modelId="{1BA99F91-8AA9-484E-8879-840F2FBBB883}" type="pres">
      <dgm:prSet presAssocID="{B3938C5F-7264-4A68-8731-12C620E1D147}" presName="childText" presStyleLbl="bgAcc1" presStyleIdx="0" presStyleCnt="6" custScaleX="319589" custLinFactNeighborX="-2111" custLinFactNeighborY="-13718">
        <dgm:presLayoutVars>
          <dgm:bulletEnabled val="1"/>
        </dgm:presLayoutVars>
      </dgm:prSet>
      <dgm:spPr/>
      <dgm:t>
        <a:bodyPr/>
        <a:lstStyle/>
        <a:p>
          <a:endParaRPr lang="en-US"/>
        </a:p>
      </dgm:t>
    </dgm:pt>
    <dgm:pt modelId="{CE683EED-21EB-47C9-8561-1DE7E334F54D}" type="pres">
      <dgm:prSet presAssocID="{1A0F9267-62B0-4B93-8A50-0007707DE0FF}" presName="Name13" presStyleLbl="parChTrans1D2" presStyleIdx="1" presStyleCnt="6"/>
      <dgm:spPr/>
      <dgm:t>
        <a:bodyPr/>
        <a:lstStyle/>
        <a:p>
          <a:endParaRPr lang="en-US"/>
        </a:p>
      </dgm:t>
    </dgm:pt>
    <dgm:pt modelId="{AF676323-6FA1-4376-AA23-C1577A8F9822}" type="pres">
      <dgm:prSet presAssocID="{3843AC2F-1E6F-4F1B-813D-8C691AFD1814}" presName="childText" presStyleLbl="bgAcc1" presStyleIdx="1" presStyleCnt="6" custScaleX="317794" custLinFactNeighborX="-2111" custLinFactNeighborY="40840">
        <dgm:presLayoutVars>
          <dgm:bulletEnabled val="1"/>
        </dgm:presLayoutVars>
      </dgm:prSet>
      <dgm:spPr/>
      <dgm:t>
        <a:bodyPr/>
        <a:lstStyle/>
        <a:p>
          <a:endParaRPr lang="en-US"/>
        </a:p>
      </dgm:t>
    </dgm:pt>
    <dgm:pt modelId="{64C08798-07AB-4BD6-81EB-9D268FF3C355}" type="pres">
      <dgm:prSet presAssocID="{21622531-F6F5-403C-9A08-0ADE14F280B5}" presName="Name13" presStyleLbl="parChTrans1D2" presStyleIdx="2" presStyleCnt="6"/>
      <dgm:spPr/>
      <dgm:t>
        <a:bodyPr/>
        <a:lstStyle/>
        <a:p>
          <a:endParaRPr lang="en-US"/>
        </a:p>
      </dgm:t>
    </dgm:pt>
    <dgm:pt modelId="{0CED9C1F-C252-404A-B63F-78521840AECC}" type="pres">
      <dgm:prSet presAssocID="{A3138306-4F46-4E6F-9C7A-2D049CBBEB60}" presName="childText" presStyleLbl="bgAcc1" presStyleIdx="2" presStyleCnt="6" custScaleX="327538" custScaleY="142678" custLinFactNeighborX="-2111" custLinFactNeighborY="70178">
        <dgm:presLayoutVars>
          <dgm:bulletEnabled val="1"/>
        </dgm:presLayoutVars>
      </dgm:prSet>
      <dgm:spPr/>
      <dgm:t>
        <a:bodyPr/>
        <a:lstStyle/>
        <a:p>
          <a:endParaRPr lang="en-US"/>
        </a:p>
      </dgm:t>
    </dgm:pt>
    <dgm:pt modelId="{520CED39-85CF-4CEB-B679-EE2842AD53CB}" type="pres">
      <dgm:prSet presAssocID="{B99C4069-6AFD-43EC-822B-9D347BB55525}" presName="root" presStyleCnt="0"/>
      <dgm:spPr/>
    </dgm:pt>
    <dgm:pt modelId="{6A8473B7-B85D-46FA-8001-9BB85470C565}" type="pres">
      <dgm:prSet presAssocID="{B99C4069-6AFD-43EC-822B-9D347BB55525}" presName="rootComposite" presStyleCnt="0"/>
      <dgm:spPr/>
    </dgm:pt>
    <dgm:pt modelId="{8D5E633C-A78F-47A0-BB20-D6C73430D572}" type="pres">
      <dgm:prSet presAssocID="{B99C4069-6AFD-43EC-822B-9D347BB55525}" presName="rootText" presStyleLbl="node1" presStyleIdx="1" presStyleCnt="2" custScaleX="419942" custScaleY="204966" custLinFactNeighborX="-7362" custLinFactNeighborY="-92635"/>
      <dgm:spPr/>
      <dgm:t>
        <a:bodyPr/>
        <a:lstStyle/>
        <a:p>
          <a:endParaRPr lang="en-US"/>
        </a:p>
      </dgm:t>
    </dgm:pt>
    <dgm:pt modelId="{9B122682-BC41-4F6E-8020-DC555AB128A3}" type="pres">
      <dgm:prSet presAssocID="{B99C4069-6AFD-43EC-822B-9D347BB55525}" presName="rootConnector" presStyleLbl="node1" presStyleIdx="1" presStyleCnt="2"/>
      <dgm:spPr/>
      <dgm:t>
        <a:bodyPr/>
        <a:lstStyle/>
        <a:p>
          <a:endParaRPr lang="en-US"/>
        </a:p>
      </dgm:t>
    </dgm:pt>
    <dgm:pt modelId="{BFC9B861-77A1-4D08-8400-AEC75A3F2694}" type="pres">
      <dgm:prSet presAssocID="{B99C4069-6AFD-43EC-822B-9D347BB55525}" presName="childShape" presStyleCnt="0"/>
      <dgm:spPr/>
    </dgm:pt>
    <dgm:pt modelId="{A0185C17-96B4-417D-AB2E-7B0EDA269673}" type="pres">
      <dgm:prSet presAssocID="{662E83A5-B021-4108-BD43-465CCE996BFE}" presName="Name13" presStyleLbl="parChTrans1D2" presStyleIdx="3" presStyleCnt="6"/>
      <dgm:spPr/>
      <dgm:t>
        <a:bodyPr/>
        <a:lstStyle/>
        <a:p>
          <a:endParaRPr lang="en-US"/>
        </a:p>
      </dgm:t>
    </dgm:pt>
    <dgm:pt modelId="{11FDB9F1-7CC1-478E-9534-1FEE9664928C}" type="pres">
      <dgm:prSet presAssocID="{08934982-192D-4069-A847-41A64AD4DD51}" presName="childText" presStyleLbl="bgAcc1" presStyleIdx="3" presStyleCnt="6" custScaleX="425188" custScaleY="190822" custLinFactNeighborX="-10705" custLinFactNeighborY="-29709">
        <dgm:presLayoutVars>
          <dgm:bulletEnabled val="1"/>
        </dgm:presLayoutVars>
      </dgm:prSet>
      <dgm:spPr/>
      <dgm:t>
        <a:bodyPr/>
        <a:lstStyle/>
        <a:p>
          <a:endParaRPr lang="en-US"/>
        </a:p>
      </dgm:t>
    </dgm:pt>
    <dgm:pt modelId="{A3E76527-654D-4320-9945-EFDBBDE297CC}" type="pres">
      <dgm:prSet presAssocID="{ABB90CCC-2E9C-46FB-97B6-A904C60CE565}" presName="Name13" presStyleLbl="parChTrans1D2" presStyleIdx="4" presStyleCnt="6"/>
      <dgm:spPr/>
      <dgm:t>
        <a:bodyPr/>
        <a:lstStyle/>
        <a:p>
          <a:endParaRPr lang="en-US"/>
        </a:p>
      </dgm:t>
    </dgm:pt>
    <dgm:pt modelId="{CC51431C-26DF-4359-9515-71558A68FE87}" type="pres">
      <dgm:prSet presAssocID="{E73A7918-E8C3-4CFD-9B87-25440F6E077A}" presName="childText" presStyleLbl="bgAcc1" presStyleIdx="4" presStyleCnt="6" custScaleX="433890" custScaleY="138403" custLinFactNeighborX="-10705" custLinFactNeighborY="-7008">
        <dgm:presLayoutVars>
          <dgm:bulletEnabled val="1"/>
        </dgm:presLayoutVars>
      </dgm:prSet>
      <dgm:spPr/>
      <dgm:t>
        <a:bodyPr/>
        <a:lstStyle/>
        <a:p>
          <a:endParaRPr lang="en-US"/>
        </a:p>
      </dgm:t>
    </dgm:pt>
    <dgm:pt modelId="{1EBB8A7B-B73C-45B1-867E-CC052B602104}" type="pres">
      <dgm:prSet presAssocID="{59FD9500-5DCD-4CC1-BA0A-55705B735E46}" presName="Name13" presStyleLbl="parChTrans1D2" presStyleIdx="5" presStyleCnt="6"/>
      <dgm:spPr/>
      <dgm:t>
        <a:bodyPr/>
        <a:lstStyle/>
        <a:p>
          <a:endParaRPr lang="en-US"/>
        </a:p>
      </dgm:t>
    </dgm:pt>
    <dgm:pt modelId="{24CD9218-C569-4CD7-A0BD-0551097AB495}" type="pres">
      <dgm:prSet presAssocID="{050A7545-C786-4C2F-9428-E1A74C3007D2}" presName="childText" presStyleLbl="bgAcc1" presStyleIdx="5" presStyleCnt="6" custScaleX="444808" custScaleY="128062" custLinFactNeighborX="-10705" custLinFactNeighborY="26020">
        <dgm:presLayoutVars>
          <dgm:bulletEnabled val="1"/>
        </dgm:presLayoutVars>
      </dgm:prSet>
      <dgm:spPr/>
      <dgm:t>
        <a:bodyPr/>
        <a:lstStyle/>
        <a:p>
          <a:endParaRPr lang="en-US"/>
        </a:p>
      </dgm:t>
    </dgm:pt>
  </dgm:ptLst>
  <dgm:cxnLst>
    <dgm:cxn modelId="{0B46CFA2-FC9A-44F3-90CD-973A714FA362}" type="presOf" srcId="{1A0F9267-62B0-4B93-8A50-0007707DE0FF}" destId="{CE683EED-21EB-47C9-8561-1DE7E334F54D}" srcOrd="0" destOrd="0" presId="urn:microsoft.com/office/officeart/2005/8/layout/hierarchy3"/>
    <dgm:cxn modelId="{6C2C87AA-3C02-4FA7-AB01-D402A751C588}" type="presOf" srcId="{B3938C5F-7264-4A68-8731-12C620E1D147}" destId="{1BA99F91-8AA9-484E-8879-840F2FBBB883}" srcOrd="0" destOrd="0" presId="urn:microsoft.com/office/officeart/2005/8/layout/hierarchy3"/>
    <dgm:cxn modelId="{554F5AD0-EF75-4D38-A59C-6D3216598825}" srcId="{B433A285-32CC-447F-A4DC-A3302BA6463B}" destId="{B99C4069-6AFD-43EC-822B-9D347BB55525}" srcOrd="1" destOrd="0" parTransId="{4AE914D1-D2C5-4DE0-AEA1-4E619B7C98B6}" sibTransId="{8C73CA15-E1F4-4B64-B9D2-92BD176F9103}"/>
    <dgm:cxn modelId="{82833F1C-E812-458A-92CA-64C0EF4F79EE}" type="presOf" srcId="{BE857F4E-9ED8-465D-8AC7-4DF24F850B1D}" destId="{919302E6-F9C7-4F99-B91D-F4C6FB1AA62C}" srcOrd="1" destOrd="0" presId="urn:microsoft.com/office/officeart/2005/8/layout/hierarchy3"/>
    <dgm:cxn modelId="{94A1F318-F27D-4A81-8B24-6837CB2A31A6}" type="presOf" srcId="{BE857F4E-9ED8-465D-8AC7-4DF24F850B1D}" destId="{546C497A-3C7D-48E2-A496-90F861BD800C}" srcOrd="0" destOrd="0" presId="urn:microsoft.com/office/officeart/2005/8/layout/hierarchy3"/>
    <dgm:cxn modelId="{33BBAE7C-6E5F-4A52-825A-0ECC07403EC7}" type="presOf" srcId="{59FD9500-5DCD-4CC1-BA0A-55705B735E46}" destId="{1EBB8A7B-B73C-45B1-867E-CC052B602104}" srcOrd="0" destOrd="0" presId="urn:microsoft.com/office/officeart/2005/8/layout/hierarchy3"/>
    <dgm:cxn modelId="{9798C300-D9BE-4E35-9F76-B5F3EB8993A1}" srcId="{BE857F4E-9ED8-465D-8AC7-4DF24F850B1D}" destId="{B3938C5F-7264-4A68-8731-12C620E1D147}" srcOrd="0" destOrd="0" parTransId="{3554218E-7046-4A02-AA9C-1EA158A245CF}" sibTransId="{91CD7B34-5E2D-4FA2-ACC0-6DAB8B01990F}"/>
    <dgm:cxn modelId="{32A14AAF-7707-44B5-879B-17E91B84ED04}" type="presOf" srcId="{662E83A5-B021-4108-BD43-465CCE996BFE}" destId="{A0185C17-96B4-417D-AB2E-7B0EDA269673}" srcOrd="0" destOrd="0" presId="urn:microsoft.com/office/officeart/2005/8/layout/hierarchy3"/>
    <dgm:cxn modelId="{E7A90AF6-F260-4EBF-B14D-5D221B0DE767}" srcId="{B99C4069-6AFD-43EC-822B-9D347BB55525}" destId="{08934982-192D-4069-A847-41A64AD4DD51}" srcOrd="0" destOrd="0" parTransId="{662E83A5-B021-4108-BD43-465CCE996BFE}" sibTransId="{4D3EB69F-D635-4D53-9975-A23290F249E4}"/>
    <dgm:cxn modelId="{3A887C70-C8EF-4B84-85B8-2A45C02428C3}" srcId="{BE857F4E-9ED8-465D-8AC7-4DF24F850B1D}" destId="{3843AC2F-1E6F-4F1B-813D-8C691AFD1814}" srcOrd="1" destOrd="0" parTransId="{1A0F9267-62B0-4B93-8A50-0007707DE0FF}" sibTransId="{3A48956C-DA0F-465F-B4DD-22CB95179C1A}"/>
    <dgm:cxn modelId="{32D836B2-19DC-4B34-9E30-113594819374}" srcId="{B433A285-32CC-447F-A4DC-A3302BA6463B}" destId="{BE857F4E-9ED8-465D-8AC7-4DF24F850B1D}" srcOrd="0" destOrd="0" parTransId="{84CCB8A3-397A-4F9F-9E9E-C78051381481}" sibTransId="{8990AEB1-0EEA-43BE-A89E-905F5FA06CA9}"/>
    <dgm:cxn modelId="{CEBF4412-5F0D-41C3-BB98-615BF86CB94E}" type="presOf" srcId="{B433A285-32CC-447F-A4DC-A3302BA6463B}" destId="{E052B5B7-0DCA-4A61-BF4D-1D4B34F64F61}" srcOrd="0" destOrd="0" presId="urn:microsoft.com/office/officeart/2005/8/layout/hierarchy3"/>
    <dgm:cxn modelId="{D5503706-9017-40D2-9225-143AF1985ECA}" type="presOf" srcId="{08934982-192D-4069-A847-41A64AD4DD51}" destId="{11FDB9F1-7CC1-478E-9534-1FEE9664928C}" srcOrd="0" destOrd="0" presId="urn:microsoft.com/office/officeart/2005/8/layout/hierarchy3"/>
    <dgm:cxn modelId="{7FCBFD7E-DC14-4E3C-8D4B-2828109954C6}" srcId="{B99C4069-6AFD-43EC-822B-9D347BB55525}" destId="{E73A7918-E8C3-4CFD-9B87-25440F6E077A}" srcOrd="1" destOrd="0" parTransId="{ABB90CCC-2E9C-46FB-97B6-A904C60CE565}" sibTransId="{EB84B54D-01D1-476B-A096-4C2E6A004C71}"/>
    <dgm:cxn modelId="{2C954E31-9995-4C20-96DF-64085A5C0C7F}" type="presOf" srcId="{E73A7918-E8C3-4CFD-9B87-25440F6E077A}" destId="{CC51431C-26DF-4359-9515-71558A68FE87}" srcOrd="0" destOrd="0" presId="urn:microsoft.com/office/officeart/2005/8/layout/hierarchy3"/>
    <dgm:cxn modelId="{1D27AE73-FAF8-4251-A55D-A1462EC78D94}" type="presOf" srcId="{3843AC2F-1E6F-4F1B-813D-8C691AFD1814}" destId="{AF676323-6FA1-4376-AA23-C1577A8F9822}" srcOrd="0" destOrd="0" presId="urn:microsoft.com/office/officeart/2005/8/layout/hierarchy3"/>
    <dgm:cxn modelId="{39658BAB-2D5C-4C9E-BE54-3BE0714A1AA0}" type="presOf" srcId="{ABB90CCC-2E9C-46FB-97B6-A904C60CE565}" destId="{A3E76527-654D-4320-9945-EFDBBDE297CC}" srcOrd="0" destOrd="0" presId="urn:microsoft.com/office/officeart/2005/8/layout/hierarchy3"/>
    <dgm:cxn modelId="{9B1E5380-CAF2-4D43-956E-F7038D46E531}" type="presOf" srcId="{B99C4069-6AFD-43EC-822B-9D347BB55525}" destId="{9B122682-BC41-4F6E-8020-DC555AB128A3}" srcOrd="1" destOrd="0" presId="urn:microsoft.com/office/officeart/2005/8/layout/hierarchy3"/>
    <dgm:cxn modelId="{24874E5F-AED7-46FB-9F5C-E0C303403015}" srcId="{BE857F4E-9ED8-465D-8AC7-4DF24F850B1D}" destId="{A3138306-4F46-4E6F-9C7A-2D049CBBEB60}" srcOrd="2" destOrd="0" parTransId="{21622531-F6F5-403C-9A08-0ADE14F280B5}" sibTransId="{B950B0B0-2661-49AA-A0FC-65B5A5758B7A}"/>
    <dgm:cxn modelId="{AF6E8D14-23AB-443B-AC47-4E99E52056F2}" type="presOf" srcId="{B99C4069-6AFD-43EC-822B-9D347BB55525}" destId="{8D5E633C-A78F-47A0-BB20-D6C73430D572}" srcOrd="0" destOrd="0" presId="urn:microsoft.com/office/officeart/2005/8/layout/hierarchy3"/>
    <dgm:cxn modelId="{0C403FC6-E1F2-499F-AE28-F1CA30B4A21D}" srcId="{B99C4069-6AFD-43EC-822B-9D347BB55525}" destId="{050A7545-C786-4C2F-9428-E1A74C3007D2}" srcOrd="2" destOrd="0" parTransId="{59FD9500-5DCD-4CC1-BA0A-55705B735E46}" sibTransId="{E787539C-67EE-453F-880A-D1A75453C66D}"/>
    <dgm:cxn modelId="{3E11B041-443D-40DB-A504-5DF194DB85EE}" type="presOf" srcId="{3554218E-7046-4A02-AA9C-1EA158A245CF}" destId="{FC511E5E-24B2-474F-A610-89D6E0959C60}" srcOrd="0" destOrd="0" presId="urn:microsoft.com/office/officeart/2005/8/layout/hierarchy3"/>
    <dgm:cxn modelId="{82710398-FC52-4EBE-8507-A1415AEEDD07}" type="presOf" srcId="{050A7545-C786-4C2F-9428-E1A74C3007D2}" destId="{24CD9218-C569-4CD7-A0BD-0551097AB495}" srcOrd="0" destOrd="0" presId="urn:microsoft.com/office/officeart/2005/8/layout/hierarchy3"/>
    <dgm:cxn modelId="{DBFDD732-F5D6-4DA0-9256-71A8AB550DAE}" type="presOf" srcId="{A3138306-4F46-4E6F-9C7A-2D049CBBEB60}" destId="{0CED9C1F-C252-404A-B63F-78521840AECC}" srcOrd="0" destOrd="0" presId="urn:microsoft.com/office/officeart/2005/8/layout/hierarchy3"/>
    <dgm:cxn modelId="{AC69109B-57C1-48A7-ACF3-B18AE205E094}" type="presOf" srcId="{21622531-F6F5-403C-9A08-0ADE14F280B5}" destId="{64C08798-07AB-4BD6-81EB-9D268FF3C355}" srcOrd="0" destOrd="0" presId="urn:microsoft.com/office/officeart/2005/8/layout/hierarchy3"/>
    <dgm:cxn modelId="{6D92BBE9-6B37-4FB8-9689-650955C042CC}" type="presParOf" srcId="{E052B5B7-0DCA-4A61-BF4D-1D4B34F64F61}" destId="{57C98B99-F3BF-4615-B9D5-5FC579276A26}" srcOrd="0" destOrd="0" presId="urn:microsoft.com/office/officeart/2005/8/layout/hierarchy3"/>
    <dgm:cxn modelId="{7DE1758B-B141-4F88-8770-B66EBA560126}" type="presParOf" srcId="{57C98B99-F3BF-4615-B9D5-5FC579276A26}" destId="{E8A7E816-7AF7-4618-9C75-5CFC5EEFC92E}" srcOrd="0" destOrd="0" presId="urn:microsoft.com/office/officeart/2005/8/layout/hierarchy3"/>
    <dgm:cxn modelId="{21352BE3-DB39-4070-9FEA-BDF399B90C8E}" type="presParOf" srcId="{E8A7E816-7AF7-4618-9C75-5CFC5EEFC92E}" destId="{546C497A-3C7D-48E2-A496-90F861BD800C}" srcOrd="0" destOrd="0" presId="urn:microsoft.com/office/officeart/2005/8/layout/hierarchy3"/>
    <dgm:cxn modelId="{F1B25A54-6BCE-413B-AB9D-5C45E7CAD309}" type="presParOf" srcId="{E8A7E816-7AF7-4618-9C75-5CFC5EEFC92E}" destId="{919302E6-F9C7-4F99-B91D-F4C6FB1AA62C}" srcOrd="1" destOrd="0" presId="urn:microsoft.com/office/officeart/2005/8/layout/hierarchy3"/>
    <dgm:cxn modelId="{3BEC0532-33B3-4D15-AC74-BD2708FBCAFC}" type="presParOf" srcId="{57C98B99-F3BF-4615-B9D5-5FC579276A26}" destId="{20856F08-B7C8-436E-AEA1-BEB7EBEC7084}" srcOrd="1" destOrd="0" presId="urn:microsoft.com/office/officeart/2005/8/layout/hierarchy3"/>
    <dgm:cxn modelId="{BAD647CD-2475-42E0-B34E-0E32C7632563}" type="presParOf" srcId="{20856F08-B7C8-436E-AEA1-BEB7EBEC7084}" destId="{FC511E5E-24B2-474F-A610-89D6E0959C60}" srcOrd="0" destOrd="0" presId="urn:microsoft.com/office/officeart/2005/8/layout/hierarchy3"/>
    <dgm:cxn modelId="{3F07C65C-3DA9-4E77-BF45-5A94668B778A}" type="presParOf" srcId="{20856F08-B7C8-436E-AEA1-BEB7EBEC7084}" destId="{1BA99F91-8AA9-484E-8879-840F2FBBB883}" srcOrd="1" destOrd="0" presId="urn:microsoft.com/office/officeart/2005/8/layout/hierarchy3"/>
    <dgm:cxn modelId="{4A47E019-1E7D-4B2D-819A-DD94F163E01B}" type="presParOf" srcId="{20856F08-B7C8-436E-AEA1-BEB7EBEC7084}" destId="{CE683EED-21EB-47C9-8561-1DE7E334F54D}" srcOrd="2" destOrd="0" presId="urn:microsoft.com/office/officeart/2005/8/layout/hierarchy3"/>
    <dgm:cxn modelId="{984E251F-9C02-4D85-8CF6-5106F075A14E}" type="presParOf" srcId="{20856F08-B7C8-436E-AEA1-BEB7EBEC7084}" destId="{AF676323-6FA1-4376-AA23-C1577A8F9822}" srcOrd="3" destOrd="0" presId="urn:microsoft.com/office/officeart/2005/8/layout/hierarchy3"/>
    <dgm:cxn modelId="{FE3B9114-C9CD-4260-8424-4E12FBCBA980}" type="presParOf" srcId="{20856F08-B7C8-436E-AEA1-BEB7EBEC7084}" destId="{64C08798-07AB-4BD6-81EB-9D268FF3C355}" srcOrd="4" destOrd="0" presId="urn:microsoft.com/office/officeart/2005/8/layout/hierarchy3"/>
    <dgm:cxn modelId="{1323C365-9B8A-4E5A-B4D2-D534A1F03504}" type="presParOf" srcId="{20856F08-B7C8-436E-AEA1-BEB7EBEC7084}" destId="{0CED9C1F-C252-404A-B63F-78521840AECC}" srcOrd="5" destOrd="0" presId="urn:microsoft.com/office/officeart/2005/8/layout/hierarchy3"/>
    <dgm:cxn modelId="{18F715C6-E46F-4ED2-A49D-0E338344FF9A}" type="presParOf" srcId="{E052B5B7-0DCA-4A61-BF4D-1D4B34F64F61}" destId="{520CED39-85CF-4CEB-B679-EE2842AD53CB}" srcOrd="1" destOrd="0" presId="urn:microsoft.com/office/officeart/2005/8/layout/hierarchy3"/>
    <dgm:cxn modelId="{91B4EA3B-5E66-434C-BD98-1A2CF24734B9}" type="presParOf" srcId="{520CED39-85CF-4CEB-B679-EE2842AD53CB}" destId="{6A8473B7-B85D-46FA-8001-9BB85470C565}" srcOrd="0" destOrd="0" presId="urn:microsoft.com/office/officeart/2005/8/layout/hierarchy3"/>
    <dgm:cxn modelId="{88A7D3C1-9C63-4F1C-8E94-F8466F463BB0}" type="presParOf" srcId="{6A8473B7-B85D-46FA-8001-9BB85470C565}" destId="{8D5E633C-A78F-47A0-BB20-D6C73430D572}" srcOrd="0" destOrd="0" presId="urn:microsoft.com/office/officeart/2005/8/layout/hierarchy3"/>
    <dgm:cxn modelId="{CC684BDC-9D4A-4698-9976-D3F4E0E46779}" type="presParOf" srcId="{6A8473B7-B85D-46FA-8001-9BB85470C565}" destId="{9B122682-BC41-4F6E-8020-DC555AB128A3}" srcOrd="1" destOrd="0" presId="urn:microsoft.com/office/officeart/2005/8/layout/hierarchy3"/>
    <dgm:cxn modelId="{5DCEADB4-471F-4F08-A335-7D10419EF7F2}" type="presParOf" srcId="{520CED39-85CF-4CEB-B679-EE2842AD53CB}" destId="{BFC9B861-77A1-4D08-8400-AEC75A3F2694}" srcOrd="1" destOrd="0" presId="urn:microsoft.com/office/officeart/2005/8/layout/hierarchy3"/>
    <dgm:cxn modelId="{E6146ACA-8AFE-4B00-A0DC-14F2ED7B0547}" type="presParOf" srcId="{BFC9B861-77A1-4D08-8400-AEC75A3F2694}" destId="{A0185C17-96B4-417D-AB2E-7B0EDA269673}" srcOrd="0" destOrd="0" presId="urn:microsoft.com/office/officeart/2005/8/layout/hierarchy3"/>
    <dgm:cxn modelId="{634A1D7A-A300-4E86-ABB4-FCF96E2F3255}" type="presParOf" srcId="{BFC9B861-77A1-4D08-8400-AEC75A3F2694}" destId="{11FDB9F1-7CC1-478E-9534-1FEE9664928C}" srcOrd="1" destOrd="0" presId="urn:microsoft.com/office/officeart/2005/8/layout/hierarchy3"/>
    <dgm:cxn modelId="{9F280017-5A96-4EB8-BF0F-AF83A4DA5186}" type="presParOf" srcId="{BFC9B861-77A1-4D08-8400-AEC75A3F2694}" destId="{A3E76527-654D-4320-9945-EFDBBDE297CC}" srcOrd="2" destOrd="0" presId="urn:microsoft.com/office/officeart/2005/8/layout/hierarchy3"/>
    <dgm:cxn modelId="{C94C69FC-FB0D-4C13-9F27-FA9C29DF996B}" type="presParOf" srcId="{BFC9B861-77A1-4D08-8400-AEC75A3F2694}" destId="{CC51431C-26DF-4359-9515-71558A68FE87}" srcOrd="3" destOrd="0" presId="urn:microsoft.com/office/officeart/2005/8/layout/hierarchy3"/>
    <dgm:cxn modelId="{922495A4-1076-4E72-B047-0E6BCEAEECDA}" type="presParOf" srcId="{BFC9B861-77A1-4D08-8400-AEC75A3F2694}" destId="{1EBB8A7B-B73C-45B1-867E-CC052B602104}" srcOrd="4" destOrd="0" presId="urn:microsoft.com/office/officeart/2005/8/layout/hierarchy3"/>
    <dgm:cxn modelId="{43463589-D1A3-400C-8D3C-7D2B49A31EA5}" type="presParOf" srcId="{BFC9B861-77A1-4D08-8400-AEC75A3F2694}" destId="{24CD9218-C569-4CD7-A0BD-0551097AB495}" srcOrd="5"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34ED925-6DF4-4CE1-AFC0-9F675B89306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18CF1D1-5BFE-4918-A9FA-FF509808F145}">
      <dgm:prSet phldrT="[Text]"/>
      <dgm:spPr/>
      <dgm:t>
        <a:bodyPr/>
        <a:lstStyle/>
        <a:p>
          <a:r>
            <a:rPr lang="en-US" b="1" dirty="0" smtClean="0">
              <a:latin typeface="+mj-lt"/>
            </a:rPr>
            <a:t>Undue Influence</a:t>
          </a:r>
          <a:endParaRPr lang="en-US" b="1" dirty="0">
            <a:latin typeface="+mj-lt"/>
          </a:endParaRPr>
        </a:p>
      </dgm:t>
    </dgm:pt>
    <dgm:pt modelId="{77642CD3-71E0-4002-B9F7-FD31026A90D3}" type="parTrans" cxnId="{FCC312BF-1292-416F-B247-0FA2F27AABB6}">
      <dgm:prSet/>
      <dgm:spPr/>
      <dgm:t>
        <a:bodyPr/>
        <a:lstStyle/>
        <a:p>
          <a:endParaRPr lang="en-US"/>
        </a:p>
      </dgm:t>
    </dgm:pt>
    <dgm:pt modelId="{6F99BF12-40E4-4CAA-B316-7F2079141761}" type="sibTrans" cxnId="{FCC312BF-1292-416F-B247-0FA2F27AABB6}">
      <dgm:prSet/>
      <dgm:spPr/>
      <dgm:t>
        <a:bodyPr/>
        <a:lstStyle/>
        <a:p>
          <a:endParaRPr lang="en-US"/>
        </a:p>
      </dgm:t>
    </dgm:pt>
    <dgm:pt modelId="{28065CFC-4A63-4F09-A385-CB75D562F075}">
      <dgm:prSet phldrT="[Text]"/>
      <dgm:spPr/>
      <dgm:t>
        <a:bodyPr/>
        <a:lstStyle/>
        <a:p>
          <a:r>
            <a:rPr lang="en-US" dirty="0" smtClean="0"/>
            <a:t>Power</a:t>
          </a:r>
          <a:endParaRPr lang="en-US" dirty="0"/>
        </a:p>
      </dgm:t>
    </dgm:pt>
    <dgm:pt modelId="{DE7CF19C-72AA-4ABB-9C9D-FEFDB4556DD1}" type="parTrans" cxnId="{7A289084-6C87-48F5-8AF0-7C15BEB8FD6D}">
      <dgm:prSet/>
      <dgm:spPr>
        <a:ln>
          <a:solidFill>
            <a:srgbClr val="263F6A"/>
          </a:solidFill>
        </a:ln>
      </dgm:spPr>
      <dgm:t>
        <a:bodyPr/>
        <a:lstStyle/>
        <a:p>
          <a:endParaRPr lang="en-US"/>
        </a:p>
      </dgm:t>
    </dgm:pt>
    <dgm:pt modelId="{2AA4B321-5239-4DD0-B4F0-94CC7115883B}" type="sibTrans" cxnId="{7A289084-6C87-48F5-8AF0-7C15BEB8FD6D}">
      <dgm:prSet/>
      <dgm:spPr/>
      <dgm:t>
        <a:bodyPr/>
        <a:lstStyle/>
        <a:p>
          <a:endParaRPr lang="en-US"/>
        </a:p>
      </dgm:t>
    </dgm:pt>
    <dgm:pt modelId="{12347B8F-1EDC-45ED-8DEC-DC63E71D9C4E}">
      <dgm:prSet phldrT="[Text]"/>
      <dgm:spPr/>
      <dgm:t>
        <a:bodyPr/>
        <a:lstStyle/>
        <a:p>
          <a:r>
            <a:rPr lang="en-US" dirty="0" smtClean="0"/>
            <a:t>Relationship</a:t>
          </a:r>
          <a:endParaRPr lang="en-US" dirty="0"/>
        </a:p>
      </dgm:t>
    </dgm:pt>
    <dgm:pt modelId="{AC00E5C9-E8CC-420C-889E-D424744BB643}" type="parTrans" cxnId="{2DF4B3D2-BCBF-4FAC-88A3-C5B85C26CA7F}">
      <dgm:prSet/>
      <dgm:spPr>
        <a:ln>
          <a:solidFill>
            <a:srgbClr val="263F6A"/>
          </a:solidFill>
        </a:ln>
      </dgm:spPr>
      <dgm:t>
        <a:bodyPr/>
        <a:lstStyle/>
        <a:p>
          <a:endParaRPr lang="en-US"/>
        </a:p>
      </dgm:t>
    </dgm:pt>
    <dgm:pt modelId="{A092AEB9-BD6F-485B-9492-362AE804C4CB}" type="sibTrans" cxnId="{2DF4B3D2-BCBF-4FAC-88A3-C5B85C26CA7F}">
      <dgm:prSet/>
      <dgm:spPr/>
      <dgm:t>
        <a:bodyPr/>
        <a:lstStyle/>
        <a:p>
          <a:endParaRPr lang="en-US"/>
        </a:p>
      </dgm:t>
    </dgm:pt>
    <dgm:pt modelId="{421D70D7-D94D-4C8B-9044-7FC25BE363B6}">
      <dgm:prSet phldrT="[Text]"/>
      <dgm:spPr/>
      <dgm:t>
        <a:bodyPr/>
        <a:lstStyle/>
        <a:p>
          <a:r>
            <a:rPr lang="en-US" dirty="0" smtClean="0"/>
            <a:t>Opportunity</a:t>
          </a:r>
          <a:endParaRPr lang="en-US" dirty="0"/>
        </a:p>
      </dgm:t>
    </dgm:pt>
    <dgm:pt modelId="{4833E4E1-638B-42CF-8477-7A39D3730E78}" type="parTrans" cxnId="{BA59A522-9ADE-4545-A82F-9B9A4F5194C3}">
      <dgm:prSet/>
      <dgm:spPr>
        <a:ln>
          <a:solidFill>
            <a:srgbClr val="263F6A"/>
          </a:solidFill>
        </a:ln>
      </dgm:spPr>
      <dgm:t>
        <a:bodyPr/>
        <a:lstStyle/>
        <a:p>
          <a:endParaRPr lang="en-US"/>
        </a:p>
      </dgm:t>
    </dgm:pt>
    <dgm:pt modelId="{6CAA5164-185B-477A-BA4D-5B3D410F7A56}" type="sibTrans" cxnId="{BA59A522-9ADE-4545-A82F-9B9A4F5194C3}">
      <dgm:prSet/>
      <dgm:spPr/>
      <dgm:t>
        <a:bodyPr/>
        <a:lstStyle/>
        <a:p>
          <a:endParaRPr lang="en-US"/>
        </a:p>
      </dgm:t>
    </dgm:pt>
    <dgm:pt modelId="{42ABE626-9402-4FDC-A11D-372CFEF1AD7A}">
      <dgm:prSet/>
      <dgm:spPr/>
      <dgm:t>
        <a:bodyPr/>
        <a:lstStyle/>
        <a:p>
          <a:r>
            <a:rPr lang="en-US" dirty="0" smtClean="0"/>
            <a:t>Loss or harm to person</a:t>
          </a:r>
          <a:endParaRPr lang="en-US" dirty="0"/>
        </a:p>
      </dgm:t>
    </dgm:pt>
    <dgm:pt modelId="{F860926F-FE2D-48DD-9472-6A0FB1396617}" type="parTrans" cxnId="{76FE4B50-AB12-4DDE-ACCA-FAE57FF6C900}">
      <dgm:prSet/>
      <dgm:spPr>
        <a:ln>
          <a:solidFill>
            <a:srgbClr val="263F6A"/>
          </a:solidFill>
        </a:ln>
      </dgm:spPr>
      <dgm:t>
        <a:bodyPr/>
        <a:lstStyle/>
        <a:p>
          <a:endParaRPr lang="en-US"/>
        </a:p>
      </dgm:t>
    </dgm:pt>
    <dgm:pt modelId="{651D6823-1B07-46E8-BE4C-007D58059FF9}" type="sibTrans" cxnId="{76FE4B50-AB12-4DDE-ACCA-FAE57FF6C900}">
      <dgm:prSet/>
      <dgm:spPr/>
      <dgm:t>
        <a:bodyPr/>
        <a:lstStyle/>
        <a:p>
          <a:endParaRPr lang="en-US"/>
        </a:p>
      </dgm:t>
    </dgm:pt>
    <dgm:pt modelId="{7F7C7915-9111-4F9E-A5A3-7F971D9F46DB}" type="pres">
      <dgm:prSet presAssocID="{734ED925-6DF4-4CE1-AFC0-9F675B893063}" presName="cycle" presStyleCnt="0">
        <dgm:presLayoutVars>
          <dgm:chMax val="1"/>
          <dgm:dir/>
          <dgm:animLvl val="ctr"/>
          <dgm:resizeHandles val="exact"/>
        </dgm:presLayoutVars>
      </dgm:prSet>
      <dgm:spPr/>
      <dgm:t>
        <a:bodyPr/>
        <a:lstStyle/>
        <a:p>
          <a:endParaRPr lang="en-US"/>
        </a:p>
      </dgm:t>
    </dgm:pt>
    <dgm:pt modelId="{929EA5FD-F643-4828-8A41-07AE42C21368}" type="pres">
      <dgm:prSet presAssocID="{E18CF1D1-5BFE-4918-A9FA-FF509808F145}" presName="centerShape" presStyleLbl="node0" presStyleIdx="0" presStyleCnt="1" custScaleX="151037" custScaleY="112983" custLinFactNeighborX="-2096" custLinFactNeighborY="-552"/>
      <dgm:spPr/>
      <dgm:t>
        <a:bodyPr/>
        <a:lstStyle/>
        <a:p>
          <a:endParaRPr lang="en-US"/>
        </a:p>
      </dgm:t>
    </dgm:pt>
    <dgm:pt modelId="{DC87169B-737E-4304-8253-0109FD20D98F}" type="pres">
      <dgm:prSet presAssocID="{DE7CF19C-72AA-4ABB-9C9D-FEFDB4556DD1}" presName="parTrans" presStyleLbl="bgSibTrans2D1" presStyleIdx="0" presStyleCnt="4" custLinFactNeighborX="12863" custLinFactNeighborY="8086"/>
      <dgm:spPr/>
      <dgm:t>
        <a:bodyPr/>
        <a:lstStyle/>
        <a:p>
          <a:endParaRPr lang="en-US"/>
        </a:p>
      </dgm:t>
    </dgm:pt>
    <dgm:pt modelId="{B7558510-04E9-4AAA-8827-ABDE365BF2D5}" type="pres">
      <dgm:prSet presAssocID="{28065CFC-4A63-4F09-A385-CB75D562F075}" presName="node" presStyleLbl="node1" presStyleIdx="0" presStyleCnt="4" custScaleX="148290" custRadScaleRad="140080" custRadScaleInc="-35803">
        <dgm:presLayoutVars>
          <dgm:bulletEnabled val="1"/>
        </dgm:presLayoutVars>
      </dgm:prSet>
      <dgm:spPr/>
      <dgm:t>
        <a:bodyPr/>
        <a:lstStyle/>
        <a:p>
          <a:endParaRPr lang="en-US"/>
        </a:p>
      </dgm:t>
    </dgm:pt>
    <dgm:pt modelId="{09AD370A-7ACB-43BD-BC0B-A43F766EDDB6}" type="pres">
      <dgm:prSet presAssocID="{AC00E5C9-E8CC-420C-889E-D424744BB643}" presName="parTrans" presStyleLbl="bgSibTrans2D1" presStyleIdx="1" presStyleCnt="4" custLinFactNeighborX="3580" custLinFactNeighborY="66862"/>
      <dgm:spPr/>
      <dgm:t>
        <a:bodyPr/>
        <a:lstStyle/>
        <a:p>
          <a:endParaRPr lang="en-US"/>
        </a:p>
      </dgm:t>
    </dgm:pt>
    <dgm:pt modelId="{220688AA-BF80-4764-B88B-17675DE7481F}" type="pres">
      <dgm:prSet presAssocID="{12347B8F-1EDC-45ED-8DEC-DC63E71D9C4E}" presName="node" presStyleLbl="node1" presStyleIdx="1" presStyleCnt="4" custScaleX="211763" custRadScaleRad="122287" custRadScaleInc="-48586">
        <dgm:presLayoutVars>
          <dgm:bulletEnabled val="1"/>
        </dgm:presLayoutVars>
      </dgm:prSet>
      <dgm:spPr/>
      <dgm:t>
        <a:bodyPr/>
        <a:lstStyle/>
        <a:p>
          <a:endParaRPr lang="en-US"/>
        </a:p>
      </dgm:t>
    </dgm:pt>
    <dgm:pt modelId="{F94D8B82-6AB1-4009-82AE-384B3BE5EC67}" type="pres">
      <dgm:prSet presAssocID="{4833E4E1-638B-42CF-8477-7A39D3730E78}" presName="parTrans" presStyleLbl="bgSibTrans2D1" presStyleIdx="2" presStyleCnt="4" custAng="20648430" custLinFactNeighborX="71" custLinFactNeighborY="49888"/>
      <dgm:spPr/>
      <dgm:t>
        <a:bodyPr/>
        <a:lstStyle/>
        <a:p>
          <a:endParaRPr lang="en-US"/>
        </a:p>
      </dgm:t>
    </dgm:pt>
    <dgm:pt modelId="{E9BF549E-8F17-4A6E-B025-72ECC2143621}" type="pres">
      <dgm:prSet presAssocID="{421D70D7-D94D-4C8B-9044-7FC25BE363B6}" presName="node" presStyleLbl="node1" presStyleIdx="2" presStyleCnt="4" custScaleX="184861" custRadScaleRad="127473" custRadScaleInc="53357">
        <dgm:presLayoutVars>
          <dgm:bulletEnabled val="1"/>
        </dgm:presLayoutVars>
      </dgm:prSet>
      <dgm:spPr/>
      <dgm:t>
        <a:bodyPr/>
        <a:lstStyle/>
        <a:p>
          <a:endParaRPr lang="en-US"/>
        </a:p>
      </dgm:t>
    </dgm:pt>
    <dgm:pt modelId="{F0E6D376-14EB-4F8D-B545-2A05E5A6FCCC}" type="pres">
      <dgm:prSet presAssocID="{F860926F-FE2D-48DD-9472-6A0FB1396617}" presName="parTrans" presStyleLbl="bgSibTrans2D1" presStyleIdx="3" presStyleCnt="4" custLinFactNeighborX="-9730" custLinFactNeighborY="-11846"/>
      <dgm:spPr/>
      <dgm:t>
        <a:bodyPr/>
        <a:lstStyle/>
        <a:p>
          <a:endParaRPr lang="en-US"/>
        </a:p>
      </dgm:t>
    </dgm:pt>
    <dgm:pt modelId="{CA784F07-61AF-4E9A-951C-8BD08D354B95}" type="pres">
      <dgm:prSet presAssocID="{42ABE626-9402-4FDC-A11D-372CFEF1AD7A}" presName="node" presStyleLbl="node1" presStyleIdx="3" presStyleCnt="4" custScaleX="167165" custScaleY="92492" custRadScaleRad="141023" custRadScaleInc="37250">
        <dgm:presLayoutVars>
          <dgm:bulletEnabled val="1"/>
        </dgm:presLayoutVars>
      </dgm:prSet>
      <dgm:spPr/>
      <dgm:t>
        <a:bodyPr/>
        <a:lstStyle/>
        <a:p>
          <a:endParaRPr lang="en-US"/>
        </a:p>
      </dgm:t>
    </dgm:pt>
  </dgm:ptLst>
  <dgm:cxnLst>
    <dgm:cxn modelId="{FCC312BF-1292-416F-B247-0FA2F27AABB6}" srcId="{734ED925-6DF4-4CE1-AFC0-9F675B893063}" destId="{E18CF1D1-5BFE-4918-A9FA-FF509808F145}" srcOrd="0" destOrd="0" parTransId="{77642CD3-71E0-4002-B9F7-FD31026A90D3}" sibTransId="{6F99BF12-40E4-4CAA-B316-7F2079141761}"/>
    <dgm:cxn modelId="{19EDF2FE-C5E3-4EDE-AEE6-ACE9131FE3E3}" type="presOf" srcId="{F860926F-FE2D-48DD-9472-6A0FB1396617}" destId="{F0E6D376-14EB-4F8D-B545-2A05E5A6FCCC}" srcOrd="0" destOrd="0" presId="urn:microsoft.com/office/officeart/2005/8/layout/radial4"/>
    <dgm:cxn modelId="{AF319953-D6A3-4CFF-83F3-30ADCAB4B750}" type="presOf" srcId="{DE7CF19C-72AA-4ABB-9C9D-FEFDB4556DD1}" destId="{DC87169B-737E-4304-8253-0109FD20D98F}" srcOrd="0" destOrd="0" presId="urn:microsoft.com/office/officeart/2005/8/layout/radial4"/>
    <dgm:cxn modelId="{1E809713-3790-4BED-884E-A77B432E26AF}" type="presOf" srcId="{734ED925-6DF4-4CE1-AFC0-9F675B893063}" destId="{7F7C7915-9111-4F9E-A5A3-7F971D9F46DB}" srcOrd="0" destOrd="0" presId="urn:microsoft.com/office/officeart/2005/8/layout/radial4"/>
    <dgm:cxn modelId="{423EFC25-B30E-47B4-9B2B-3ADCC768F86C}" type="presOf" srcId="{AC00E5C9-E8CC-420C-889E-D424744BB643}" destId="{09AD370A-7ACB-43BD-BC0B-A43F766EDDB6}" srcOrd="0" destOrd="0" presId="urn:microsoft.com/office/officeart/2005/8/layout/radial4"/>
    <dgm:cxn modelId="{2DF4B3D2-BCBF-4FAC-88A3-C5B85C26CA7F}" srcId="{E18CF1D1-5BFE-4918-A9FA-FF509808F145}" destId="{12347B8F-1EDC-45ED-8DEC-DC63E71D9C4E}" srcOrd="1" destOrd="0" parTransId="{AC00E5C9-E8CC-420C-889E-D424744BB643}" sibTransId="{A092AEB9-BD6F-485B-9492-362AE804C4CB}"/>
    <dgm:cxn modelId="{7A289084-6C87-48F5-8AF0-7C15BEB8FD6D}" srcId="{E18CF1D1-5BFE-4918-A9FA-FF509808F145}" destId="{28065CFC-4A63-4F09-A385-CB75D562F075}" srcOrd="0" destOrd="0" parTransId="{DE7CF19C-72AA-4ABB-9C9D-FEFDB4556DD1}" sibTransId="{2AA4B321-5239-4DD0-B4F0-94CC7115883B}"/>
    <dgm:cxn modelId="{8D58A076-F500-4C07-BED1-220553FC5311}" type="presOf" srcId="{4833E4E1-638B-42CF-8477-7A39D3730E78}" destId="{F94D8B82-6AB1-4009-82AE-384B3BE5EC67}" srcOrd="0" destOrd="0" presId="urn:microsoft.com/office/officeart/2005/8/layout/radial4"/>
    <dgm:cxn modelId="{264240D8-EB76-43FE-BFA5-24934F69BD68}" type="presOf" srcId="{E18CF1D1-5BFE-4918-A9FA-FF509808F145}" destId="{929EA5FD-F643-4828-8A41-07AE42C21368}" srcOrd="0" destOrd="0" presId="urn:microsoft.com/office/officeart/2005/8/layout/radial4"/>
    <dgm:cxn modelId="{BA59A522-9ADE-4545-A82F-9B9A4F5194C3}" srcId="{E18CF1D1-5BFE-4918-A9FA-FF509808F145}" destId="{421D70D7-D94D-4C8B-9044-7FC25BE363B6}" srcOrd="2" destOrd="0" parTransId="{4833E4E1-638B-42CF-8477-7A39D3730E78}" sibTransId="{6CAA5164-185B-477A-BA4D-5B3D410F7A56}"/>
    <dgm:cxn modelId="{79E8E924-2A94-4153-B4F7-FB516EB0BD28}" type="presOf" srcId="{12347B8F-1EDC-45ED-8DEC-DC63E71D9C4E}" destId="{220688AA-BF80-4764-B88B-17675DE7481F}" srcOrd="0" destOrd="0" presId="urn:microsoft.com/office/officeart/2005/8/layout/radial4"/>
    <dgm:cxn modelId="{76FE4B50-AB12-4DDE-ACCA-FAE57FF6C900}" srcId="{E18CF1D1-5BFE-4918-A9FA-FF509808F145}" destId="{42ABE626-9402-4FDC-A11D-372CFEF1AD7A}" srcOrd="3" destOrd="0" parTransId="{F860926F-FE2D-48DD-9472-6A0FB1396617}" sibTransId="{651D6823-1B07-46E8-BE4C-007D58059FF9}"/>
    <dgm:cxn modelId="{9619A102-8C64-45DE-BCDD-4A6CBB29AD28}" type="presOf" srcId="{421D70D7-D94D-4C8B-9044-7FC25BE363B6}" destId="{E9BF549E-8F17-4A6E-B025-72ECC2143621}" srcOrd="0" destOrd="0" presId="urn:microsoft.com/office/officeart/2005/8/layout/radial4"/>
    <dgm:cxn modelId="{D1BB3C45-7F68-48FD-9A51-862CD128FCB5}" type="presOf" srcId="{28065CFC-4A63-4F09-A385-CB75D562F075}" destId="{B7558510-04E9-4AAA-8827-ABDE365BF2D5}" srcOrd="0" destOrd="0" presId="urn:microsoft.com/office/officeart/2005/8/layout/radial4"/>
    <dgm:cxn modelId="{BED87ED8-4049-40E0-953A-83164B59AA30}" type="presOf" srcId="{42ABE626-9402-4FDC-A11D-372CFEF1AD7A}" destId="{CA784F07-61AF-4E9A-951C-8BD08D354B95}" srcOrd="0" destOrd="0" presId="urn:microsoft.com/office/officeart/2005/8/layout/radial4"/>
    <dgm:cxn modelId="{FA13244D-D602-4D10-860C-834128C6FFBF}" type="presParOf" srcId="{7F7C7915-9111-4F9E-A5A3-7F971D9F46DB}" destId="{929EA5FD-F643-4828-8A41-07AE42C21368}" srcOrd="0" destOrd="0" presId="urn:microsoft.com/office/officeart/2005/8/layout/radial4"/>
    <dgm:cxn modelId="{DED65FC6-6B73-451C-B886-EB7342E78341}" type="presParOf" srcId="{7F7C7915-9111-4F9E-A5A3-7F971D9F46DB}" destId="{DC87169B-737E-4304-8253-0109FD20D98F}" srcOrd="1" destOrd="0" presId="urn:microsoft.com/office/officeart/2005/8/layout/radial4"/>
    <dgm:cxn modelId="{FBF9B51A-D6F5-4929-8E24-58F1AAAF10A9}" type="presParOf" srcId="{7F7C7915-9111-4F9E-A5A3-7F971D9F46DB}" destId="{B7558510-04E9-4AAA-8827-ABDE365BF2D5}" srcOrd="2" destOrd="0" presId="urn:microsoft.com/office/officeart/2005/8/layout/radial4"/>
    <dgm:cxn modelId="{788ACAC3-5D68-4A6D-B270-AB40D2D1C225}" type="presParOf" srcId="{7F7C7915-9111-4F9E-A5A3-7F971D9F46DB}" destId="{09AD370A-7ACB-43BD-BC0B-A43F766EDDB6}" srcOrd="3" destOrd="0" presId="urn:microsoft.com/office/officeart/2005/8/layout/radial4"/>
    <dgm:cxn modelId="{9E2445F3-E2B6-4D41-8E51-C651162D2C0A}" type="presParOf" srcId="{7F7C7915-9111-4F9E-A5A3-7F971D9F46DB}" destId="{220688AA-BF80-4764-B88B-17675DE7481F}" srcOrd="4" destOrd="0" presId="urn:microsoft.com/office/officeart/2005/8/layout/radial4"/>
    <dgm:cxn modelId="{1ED335E5-C5B1-4F13-B83E-891951B607D7}" type="presParOf" srcId="{7F7C7915-9111-4F9E-A5A3-7F971D9F46DB}" destId="{F94D8B82-6AB1-4009-82AE-384B3BE5EC67}" srcOrd="5" destOrd="0" presId="urn:microsoft.com/office/officeart/2005/8/layout/radial4"/>
    <dgm:cxn modelId="{21F0AC96-1745-4E54-97A1-9C322CCE8C23}" type="presParOf" srcId="{7F7C7915-9111-4F9E-A5A3-7F971D9F46DB}" destId="{E9BF549E-8F17-4A6E-B025-72ECC2143621}" srcOrd="6" destOrd="0" presId="urn:microsoft.com/office/officeart/2005/8/layout/radial4"/>
    <dgm:cxn modelId="{6A17C027-9633-4E03-B273-EFAD1C58D0D5}" type="presParOf" srcId="{7F7C7915-9111-4F9E-A5A3-7F971D9F46DB}" destId="{F0E6D376-14EB-4F8D-B545-2A05E5A6FCCC}" srcOrd="7" destOrd="0" presId="urn:microsoft.com/office/officeart/2005/8/layout/radial4"/>
    <dgm:cxn modelId="{D0054617-55EF-4727-AA81-978A07EA1ED9}" type="presParOf" srcId="{7F7C7915-9111-4F9E-A5A3-7F971D9F46DB}" destId="{CA784F07-61AF-4E9A-951C-8BD08D354B95}" srcOrd="8"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4E23F09-0E20-4140-A365-54DD834FE394}" type="doc">
      <dgm:prSet loTypeId="urn:microsoft.com/office/officeart/2005/8/layout/target3" loCatId="relationship" qsTypeId="urn:microsoft.com/office/officeart/2005/8/quickstyle/3d1" qsCatId="3D" csTypeId="urn:microsoft.com/office/officeart/2005/8/colors/accent1_2" csCatId="accent1" phldr="1"/>
      <dgm:spPr/>
      <dgm:t>
        <a:bodyPr/>
        <a:lstStyle/>
        <a:p>
          <a:endParaRPr lang="en-US"/>
        </a:p>
      </dgm:t>
    </dgm:pt>
    <dgm:pt modelId="{149D3522-13E6-466A-8E71-930D5FB0B428}">
      <dgm:prSet/>
      <dgm:spPr/>
      <dgm:t>
        <a:bodyPr/>
        <a:lstStyle/>
        <a:p>
          <a:pPr rtl="0"/>
          <a:r>
            <a:rPr lang="en-US" dirty="0" smtClean="0"/>
            <a:t>Undue influence typically is not a crime; rather it is a means to commit a crime, such as exploitation and other forms of financial abuse. </a:t>
          </a:r>
          <a:endParaRPr lang="en-US" dirty="0"/>
        </a:p>
      </dgm:t>
    </dgm:pt>
    <dgm:pt modelId="{B8BC8330-6CA9-46C4-8CAA-FB39F88C4F2E}" type="parTrans" cxnId="{4079F1C9-B67F-4AFE-A64E-5BD2666DE723}">
      <dgm:prSet/>
      <dgm:spPr/>
      <dgm:t>
        <a:bodyPr/>
        <a:lstStyle/>
        <a:p>
          <a:endParaRPr lang="en-US"/>
        </a:p>
      </dgm:t>
    </dgm:pt>
    <dgm:pt modelId="{57B5604A-813D-4D0C-ABD1-BBEC38ECDAEB}" type="sibTrans" cxnId="{4079F1C9-B67F-4AFE-A64E-5BD2666DE723}">
      <dgm:prSet/>
      <dgm:spPr/>
      <dgm:t>
        <a:bodyPr/>
        <a:lstStyle/>
        <a:p>
          <a:endParaRPr lang="en-US"/>
        </a:p>
      </dgm:t>
    </dgm:pt>
    <dgm:pt modelId="{83DEFB87-0362-4BD2-962E-13E6238DA71E}">
      <dgm:prSet/>
      <dgm:spPr/>
      <dgm:t>
        <a:bodyPr/>
        <a:lstStyle/>
        <a:p>
          <a:pPr rtl="0"/>
          <a:r>
            <a:rPr lang="en-US" dirty="0" smtClean="0"/>
            <a:t>Undue influence often is alleged in disputes over the validity of wills, conveyances of property, contracts and powers of attorney.</a:t>
          </a:r>
          <a:endParaRPr lang="en-US" dirty="0"/>
        </a:p>
      </dgm:t>
    </dgm:pt>
    <dgm:pt modelId="{81957845-9A0A-406A-88AD-9A22D6C66E93}" type="parTrans" cxnId="{A04F081A-52E0-4310-ADDE-68F3BCDCC2F0}">
      <dgm:prSet/>
      <dgm:spPr/>
      <dgm:t>
        <a:bodyPr/>
        <a:lstStyle/>
        <a:p>
          <a:endParaRPr lang="en-US"/>
        </a:p>
      </dgm:t>
    </dgm:pt>
    <dgm:pt modelId="{6C1D3E73-897E-414A-B4AB-AD5B01B919E7}" type="sibTrans" cxnId="{A04F081A-52E0-4310-ADDE-68F3BCDCC2F0}">
      <dgm:prSet/>
      <dgm:spPr/>
      <dgm:t>
        <a:bodyPr/>
        <a:lstStyle/>
        <a:p>
          <a:endParaRPr lang="en-US"/>
        </a:p>
      </dgm:t>
    </dgm:pt>
    <dgm:pt modelId="{52DBC7E1-D993-4795-A427-CC66E50F8E64}">
      <dgm:prSet/>
      <dgm:spPr/>
      <dgm:t>
        <a:bodyPr/>
        <a:lstStyle/>
        <a:p>
          <a:pPr rtl="0"/>
          <a:r>
            <a:rPr lang="en-US" dirty="0" smtClean="0"/>
            <a:t>Undue influence is a factor in decisions about the need to protect a person through guardianship and/or conservatorship.</a:t>
          </a:r>
          <a:endParaRPr lang="en-US" dirty="0"/>
        </a:p>
      </dgm:t>
    </dgm:pt>
    <dgm:pt modelId="{EA41393D-5831-47C3-A541-13F427B4399E}" type="parTrans" cxnId="{EB0384CB-57EF-4347-AC73-E7B088AAB671}">
      <dgm:prSet/>
      <dgm:spPr/>
      <dgm:t>
        <a:bodyPr/>
        <a:lstStyle/>
        <a:p>
          <a:endParaRPr lang="en-US"/>
        </a:p>
      </dgm:t>
    </dgm:pt>
    <dgm:pt modelId="{5D3272E5-EA57-4005-AC26-D483CB29EA72}" type="sibTrans" cxnId="{EB0384CB-57EF-4347-AC73-E7B088AAB671}">
      <dgm:prSet/>
      <dgm:spPr/>
      <dgm:t>
        <a:bodyPr/>
        <a:lstStyle/>
        <a:p>
          <a:endParaRPr lang="en-US"/>
        </a:p>
      </dgm:t>
    </dgm:pt>
    <dgm:pt modelId="{5183B69D-4D9C-4A68-B6C2-C95C3308DC6F}" type="pres">
      <dgm:prSet presAssocID="{F4E23F09-0E20-4140-A365-54DD834FE394}" presName="Name0" presStyleCnt="0">
        <dgm:presLayoutVars>
          <dgm:chMax val="7"/>
          <dgm:dir/>
          <dgm:animLvl val="lvl"/>
          <dgm:resizeHandles val="exact"/>
        </dgm:presLayoutVars>
      </dgm:prSet>
      <dgm:spPr/>
      <dgm:t>
        <a:bodyPr/>
        <a:lstStyle/>
        <a:p>
          <a:endParaRPr lang="en-US"/>
        </a:p>
      </dgm:t>
    </dgm:pt>
    <dgm:pt modelId="{AD83C00D-EE70-4C9A-94D4-F902FC7F9521}" type="pres">
      <dgm:prSet presAssocID="{149D3522-13E6-466A-8E71-930D5FB0B428}" presName="circle1" presStyleLbl="node1" presStyleIdx="0" presStyleCnt="3"/>
      <dgm:spPr>
        <a:solidFill>
          <a:srgbClr val="263F6A"/>
        </a:solidFill>
        <a:ln>
          <a:solidFill>
            <a:srgbClr val="263F6A"/>
          </a:solidFill>
        </a:ln>
      </dgm:spPr>
      <dgm:t>
        <a:bodyPr/>
        <a:lstStyle/>
        <a:p>
          <a:endParaRPr lang="en-US"/>
        </a:p>
      </dgm:t>
    </dgm:pt>
    <dgm:pt modelId="{4949032C-5BFF-49F4-8A58-B212984DDFF0}" type="pres">
      <dgm:prSet presAssocID="{149D3522-13E6-466A-8E71-930D5FB0B428}" presName="space" presStyleCnt="0"/>
      <dgm:spPr/>
      <dgm:t>
        <a:bodyPr/>
        <a:lstStyle/>
        <a:p>
          <a:endParaRPr lang="en-US"/>
        </a:p>
      </dgm:t>
    </dgm:pt>
    <dgm:pt modelId="{7CAB1E17-42AA-4404-96F3-28AAED1852A4}" type="pres">
      <dgm:prSet presAssocID="{149D3522-13E6-466A-8E71-930D5FB0B428}" presName="rect1" presStyleLbl="alignAcc1" presStyleIdx="0" presStyleCnt="3"/>
      <dgm:spPr/>
      <dgm:t>
        <a:bodyPr/>
        <a:lstStyle/>
        <a:p>
          <a:endParaRPr lang="en-US"/>
        </a:p>
      </dgm:t>
    </dgm:pt>
    <dgm:pt modelId="{106C2CC4-65BC-4B05-A34A-6D191DA4DEB4}" type="pres">
      <dgm:prSet presAssocID="{83DEFB87-0362-4BD2-962E-13E6238DA71E}" presName="vertSpace2" presStyleLbl="node1" presStyleIdx="0" presStyleCnt="3"/>
      <dgm:spPr/>
      <dgm:t>
        <a:bodyPr/>
        <a:lstStyle/>
        <a:p>
          <a:endParaRPr lang="en-US"/>
        </a:p>
      </dgm:t>
    </dgm:pt>
    <dgm:pt modelId="{0CE9727E-62AC-45F2-8020-BB6B676E1E7D}" type="pres">
      <dgm:prSet presAssocID="{83DEFB87-0362-4BD2-962E-13E6238DA71E}" presName="circle2" presStyleLbl="node1" presStyleIdx="1" presStyleCnt="3"/>
      <dgm:spPr/>
      <dgm:t>
        <a:bodyPr/>
        <a:lstStyle/>
        <a:p>
          <a:endParaRPr lang="en-US"/>
        </a:p>
      </dgm:t>
    </dgm:pt>
    <dgm:pt modelId="{BBAE351D-B367-4710-9242-200665F59969}" type="pres">
      <dgm:prSet presAssocID="{83DEFB87-0362-4BD2-962E-13E6238DA71E}" presName="rect2" presStyleLbl="alignAcc1" presStyleIdx="1" presStyleCnt="3" custScaleY="86483"/>
      <dgm:spPr/>
      <dgm:t>
        <a:bodyPr/>
        <a:lstStyle/>
        <a:p>
          <a:endParaRPr lang="en-US"/>
        </a:p>
      </dgm:t>
    </dgm:pt>
    <dgm:pt modelId="{57306AF6-5B6D-4837-8EEF-F707055DBB1B}" type="pres">
      <dgm:prSet presAssocID="{52DBC7E1-D993-4795-A427-CC66E50F8E64}" presName="vertSpace3" presStyleLbl="node1" presStyleIdx="1" presStyleCnt="3"/>
      <dgm:spPr/>
      <dgm:t>
        <a:bodyPr/>
        <a:lstStyle/>
        <a:p>
          <a:endParaRPr lang="en-US"/>
        </a:p>
      </dgm:t>
    </dgm:pt>
    <dgm:pt modelId="{FA1E5CCD-A0A7-4F8B-8AA3-6C534B909971}" type="pres">
      <dgm:prSet presAssocID="{52DBC7E1-D993-4795-A427-CC66E50F8E64}" presName="circle3" presStyleLbl="node1" presStyleIdx="2" presStyleCnt="3"/>
      <dgm:spPr>
        <a:solidFill>
          <a:srgbClr val="263F6A"/>
        </a:solidFill>
      </dgm:spPr>
      <dgm:t>
        <a:bodyPr/>
        <a:lstStyle/>
        <a:p>
          <a:endParaRPr lang="en-US"/>
        </a:p>
      </dgm:t>
    </dgm:pt>
    <dgm:pt modelId="{C63CD1E4-F8A0-43FF-B7E6-5F42A37DF187}" type="pres">
      <dgm:prSet presAssocID="{52DBC7E1-D993-4795-A427-CC66E50F8E64}" presName="rect3" presStyleLbl="alignAcc1" presStyleIdx="2" presStyleCnt="3" custScaleY="115038" custLinFactNeighborX="386" custLinFactNeighborY="25035"/>
      <dgm:spPr/>
      <dgm:t>
        <a:bodyPr/>
        <a:lstStyle/>
        <a:p>
          <a:endParaRPr lang="en-US"/>
        </a:p>
      </dgm:t>
    </dgm:pt>
    <dgm:pt modelId="{ECF396BC-C8AC-492A-A7CE-FE1643C8E07C}" type="pres">
      <dgm:prSet presAssocID="{149D3522-13E6-466A-8E71-930D5FB0B428}" presName="rect1ParTxNoCh" presStyleLbl="alignAcc1" presStyleIdx="2" presStyleCnt="3">
        <dgm:presLayoutVars>
          <dgm:chMax val="1"/>
          <dgm:bulletEnabled val="1"/>
        </dgm:presLayoutVars>
      </dgm:prSet>
      <dgm:spPr/>
      <dgm:t>
        <a:bodyPr/>
        <a:lstStyle/>
        <a:p>
          <a:endParaRPr lang="en-US"/>
        </a:p>
      </dgm:t>
    </dgm:pt>
    <dgm:pt modelId="{2577384B-A040-463C-B548-4E6BC64FA85F}" type="pres">
      <dgm:prSet presAssocID="{83DEFB87-0362-4BD2-962E-13E6238DA71E}" presName="rect2ParTxNoCh" presStyleLbl="alignAcc1" presStyleIdx="2" presStyleCnt="3">
        <dgm:presLayoutVars>
          <dgm:chMax val="1"/>
          <dgm:bulletEnabled val="1"/>
        </dgm:presLayoutVars>
      </dgm:prSet>
      <dgm:spPr/>
      <dgm:t>
        <a:bodyPr/>
        <a:lstStyle/>
        <a:p>
          <a:endParaRPr lang="en-US"/>
        </a:p>
      </dgm:t>
    </dgm:pt>
    <dgm:pt modelId="{84EA13A4-9632-49B4-9280-5AA386BCAC3B}" type="pres">
      <dgm:prSet presAssocID="{52DBC7E1-D993-4795-A427-CC66E50F8E64}" presName="rect3ParTxNoCh" presStyleLbl="alignAcc1" presStyleIdx="2" presStyleCnt="3">
        <dgm:presLayoutVars>
          <dgm:chMax val="1"/>
          <dgm:bulletEnabled val="1"/>
        </dgm:presLayoutVars>
      </dgm:prSet>
      <dgm:spPr/>
      <dgm:t>
        <a:bodyPr/>
        <a:lstStyle/>
        <a:p>
          <a:endParaRPr lang="en-US"/>
        </a:p>
      </dgm:t>
    </dgm:pt>
  </dgm:ptLst>
  <dgm:cxnLst>
    <dgm:cxn modelId="{9EBDC822-D659-4F16-A195-CDC447CC5826}" type="presOf" srcId="{149D3522-13E6-466A-8E71-930D5FB0B428}" destId="{7CAB1E17-42AA-4404-96F3-28AAED1852A4}" srcOrd="0" destOrd="0" presId="urn:microsoft.com/office/officeart/2005/8/layout/target3"/>
    <dgm:cxn modelId="{2C4A1C11-8240-4F46-96C3-8BF14290F732}" type="presOf" srcId="{149D3522-13E6-466A-8E71-930D5FB0B428}" destId="{ECF396BC-C8AC-492A-A7CE-FE1643C8E07C}" srcOrd="1" destOrd="0" presId="urn:microsoft.com/office/officeart/2005/8/layout/target3"/>
    <dgm:cxn modelId="{EB0384CB-57EF-4347-AC73-E7B088AAB671}" srcId="{F4E23F09-0E20-4140-A365-54DD834FE394}" destId="{52DBC7E1-D993-4795-A427-CC66E50F8E64}" srcOrd="2" destOrd="0" parTransId="{EA41393D-5831-47C3-A541-13F427B4399E}" sibTransId="{5D3272E5-EA57-4005-AC26-D483CB29EA72}"/>
    <dgm:cxn modelId="{DBD6C6E4-D1A4-4BF4-AB52-FC97E5A0A708}" type="presOf" srcId="{F4E23F09-0E20-4140-A365-54DD834FE394}" destId="{5183B69D-4D9C-4A68-B6C2-C95C3308DC6F}" srcOrd="0" destOrd="0" presId="urn:microsoft.com/office/officeart/2005/8/layout/target3"/>
    <dgm:cxn modelId="{35E990AA-DFED-4E88-AA59-E467B2E306FE}" type="presOf" srcId="{83DEFB87-0362-4BD2-962E-13E6238DA71E}" destId="{2577384B-A040-463C-B548-4E6BC64FA85F}" srcOrd="1" destOrd="0" presId="urn:microsoft.com/office/officeart/2005/8/layout/target3"/>
    <dgm:cxn modelId="{84134C06-31C3-4F75-8CAB-31BD98E2FBCE}" type="presOf" srcId="{52DBC7E1-D993-4795-A427-CC66E50F8E64}" destId="{C63CD1E4-F8A0-43FF-B7E6-5F42A37DF187}" srcOrd="0" destOrd="0" presId="urn:microsoft.com/office/officeart/2005/8/layout/target3"/>
    <dgm:cxn modelId="{EDA59DA9-7256-4481-B45C-84DDC1337E23}" type="presOf" srcId="{52DBC7E1-D993-4795-A427-CC66E50F8E64}" destId="{84EA13A4-9632-49B4-9280-5AA386BCAC3B}" srcOrd="1" destOrd="0" presId="urn:microsoft.com/office/officeart/2005/8/layout/target3"/>
    <dgm:cxn modelId="{4079F1C9-B67F-4AFE-A64E-5BD2666DE723}" srcId="{F4E23F09-0E20-4140-A365-54DD834FE394}" destId="{149D3522-13E6-466A-8E71-930D5FB0B428}" srcOrd="0" destOrd="0" parTransId="{B8BC8330-6CA9-46C4-8CAA-FB39F88C4F2E}" sibTransId="{57B5604A-813D-4D0C-ABD1-BBEC38ECDAEB}"/>
    <dgm:cxn modelId="{DC1DA5C9-2CD0-4A5E-887C-135B6063596D}" type="presOf" srcId="{83DEFB87-0362-4BD2-962E-13E6238DA71E}" destId="{BBAE351D-B367-4710-9242-200665F59969}" srcOrd="0" destOrd="0" presId="urn:microsoft.com/office/officeart/2005/8/layout/target3"/>
    <dgm:cxn modelId="{A04F081A-52E0-4310-ADDE-68F3BCDCC2F0}" srcId="{F4E23F09-0E20-4140-A365-54DD834FE394}" destId="{83DEFB87-0362-4BD2-962E-13E6238DA71E}" srcOrd="1" destOrd="0" parTransId="{81957845-9A0A-406A-88AD-9A22D6C66E93}" sibTransId="{6C1D3E73-897E-414A-B4AB-AD5B01B919E7}"/>
    <dgm:cxn modelId="{DB8B7C6C-D06C-4C54-B0DA-807BC76890D0}" type="presParOf" srcId="{5183B69D-4D9C-4A68-B6C2-C95C3308DC6F}" destId="{AD83C00D-EE70-4C9A-94D4-F902FC7F9521}" srcOrd="0" destOrd="0" presId="urn:microsoft.com/office/officeart/2005/8/layout/target3"/>
    <dgm:cxn modelId="{43DB4627-4B0E-4839-B0A7-CB7BBDA26251}" type="presParOf" srcId="{5183B69D-4D9C-4A68-B6C2-C95C3308DC6F}" destId="{4949032C-5BFF-49F4-8A58-B212984DDFF0}" srcOrd="1" destOrd="0" presId="urn:microsoft.com/office/officeart/2005/8/layout/target3"/>
    <dgm:cxn modelId="{C60AC73B-D57F-468E-A9BE-4559F6504344}" type="presParOf" srcId="{5183B69D-4D9C-4A68-B6C2-C95C3308DC6F}" destId="{7CAB1E17-42AA-4404-96F3-28AAED1852A4}" srcOrd="2" destOrd="0" presId="urn:microsoft.com/office/officeart/2005/8/layout/target3"/>
    <dgm:cxn modelId="{7D8A16B6-AD3F-4B41-BBF6-4BE03069B353}" type="presParOf" srcId="{5183B69D-4D9C-4A68-B6C2-C95C3308DC6F}" destId="{106C2CC4-65BC-4B05-A34A-6D191DA4DEB4}" srcOrd="3" destOrd="0" presId="urn:microsoft.com/office/officeart/2005/8/layout/target3"/>
    <dgm:cxn modelId="{082E340C-89AB-4467-9315-119A5EB41FAB}" type="presParOf" srcId="{5183B69D-4D9C-4A68-B6C2-C95C3308DC6F}" destId="{0CE9727E-62AC-45F2-8020-BB6B676E1E7D}" srcOrd="4" destOrd="0" presId="urn:microsoft.com/office/officeart/2005/8/layout/target3"/>
    <dgm:cxn modelId="{9783AAE8-DCE9-4DD6-A2EC-59A24E13BDC2}" type="presParOf" srcId="{5183B69D-4D9C-4A68-B6C2-C95C3308DC6F}" destId="{BBAE351D-B367-4710-9242-200665F59969}" srcOrd="5" destOrd="0" presId="urn:microsoft.com/office/officeart/2005/8/layout/target3"/>
    <dgm:cxn modelId="{CAF7A2BC-D4E7-41C4-8CC4-67A2F3515705}" type="presParOf" srcId="{5183B69D-4D9C-4A68-B6C2-C95C3308DC6F}" destId="{57306AF6-5B6D-4837-8EEF-F707055DBB1B}" srcOrd="6" destOrd="0" presId="urn:microsoft.com/office/officeart/2005/8/layout/target3"/>
    <dgm:cxn modelId="{C3BA39A5-AD7F-46DC-9656-833CE6100C37}" type="presParOf" srcId="{5183B69D-4D9C-4A68-B6C2-C95C3308DC6F}" destId="{FA1E5CCD-A0A7-4F8B-8AA3-6C534B909971}" srcOrd="7" destOrd="0" presId="urn:microsoft.com/office/officeart/2005/8/layout/target3"/>
    <dgm:cxn modelId="{EC217F3D-4EEE-48D0-9117-953668784983}" type="presParOf" srcId="{5183B69D-4D9C-4A68-B6C2-C95C3308DC6F}" destId="{C63CD1E4-F8A0-43FF-B7E6-5F42A37DF187}" srcOrd="8" destOrd="0" presId="urn:microsoft.com/office/officeart/2005/8/layout/target3"/>
    <dgm:cxn modelId="{49A3C1BC-D84F-478D-9410-70E76A713C38}" type="presParOf" srcId="{5183B69D-4D9C-4A68-B6C2-C95C3308DC6F}" destId="{ECF396BC-C8AC-492A-A7CE-FE1643C8E07C}" srcOrd="9" destOrd="0" presId="urn:microsoft.com/office/officeart/2005/8/layout/target3"/>
    <dgm:cxn modelId="{E70DFE9E-0422-4C78-AE55-89CBAA1A1A65}" type="presParOf" srcId="{5183B69D-4D9C-4A68-B6C2-C95C3308DC6F}" destId="{2577384B-A040-463C-B548-4E6BC64FA85F}" srcOrd="10" destOrd="0" presId="urn:microsoft.com/office/officeart/2005/8/layout/target3"/>
    <dgm:cxn modelId="{9A47A0E5-EF87-4764-94A2-A993A4AE2F1A}" type="presParOf" srcId="{5183B69D-4D9C-4A68-B6C2-C95C3308DC6F}" destId="{84EA13A4-9632-49B4-9280-5AA386BCAC3B}" srcOrd="11"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981E0F-48A6-4B42-A7DB-E348612B8820}" type="doc">
      <dgm:prSet loTypeId="urn:microsoft.com/office/officeart/2005/8/layout/radial3" loCatId="cycle" qsTypeId="urn:microsoft.com/office/officeart/2005/8/quickstyle/3d1" qsCatId="3D" csTypeId="urn:microsoft.com/office/officeart/2005/8/colors/accent1_2" csCatId="accent1" phldr="1"/>
      <dgm:spPr/>
      <dgm:t>
        <a:bodyPr/>
        <a:lstStyle/>
        <a:p>
          <a:endParaRPr lang="en-US"/>
        </a:p>
      </dgm:t>
    </dgm:pt>
    <dgm:pt modelId="{A056A567-B04B-4C2B-8BC4-DA6E87C0029B}">
      <dgm:prSet phldrT="[Text]"/>
      <dgm:spPr/>
      <dgm:t>
        <a:bodyPr/>
        <a:lstStyle/>
        <a:p>
          <a:r>
            <a:rPr lang="en-US" dirty="0" smtClean="0"/>
            <a:t>Abuse</a:t>
          </a:r>
          <a:endParaRPr lang="en-US" dirty="0"/>
        </a:p>
      </dgm:t>
    </dgm:pt>
    <dgm:pt modelId="{F6F7B9FD-1D2F-4A41-8E53-18E3224D5FF9}" type="parTrans" cxnId="{B3AFFF65-8EE1-4B47-A33C-909FFF4F4C31}">
      <dgm:prSet/>
      <dgm:spPr/>
      <dgm:t>
        <a:bodyPr/>
        <a:lstStyle/>
        <a:p>
          <a:endParaRPr lang="en-US"/>
        </a:p>
      </dgm:t>
    </dgm:pt>
    <dgm:pt modelId="{C3538E8C-31ED-4A0F-8C94-6D2457ABF3B9}" type="sibTrans" cxnId="{B3AFFF65-8EE1-4B47-A33C-909FFF4F4C31}">
      <dgm:prSet/>
      <dgm:spPr/>
      <dgm:t>
        <a:bodyPr/>
        <a:lstStyle/>
        <a:p>
          <a:endParaRPr lang="en-US"/>
        </a:p>
      </dgm:t>
    </dgm:pt>
    <dgm:pt modelId="{B5A3BDB2-F172-490C-B1B3-AC15A9D32D6C}">
      <dgm:prSet phldrT="[Text]"/>
      <dgm:spPr/>
      <dgm:t>
        <a:bodyPr/>
        <a:lstStyle/>
        <a:p>
          <a:r>
            <a:rPr lang="en-US" dirty="0" smtClean="0"/>
            <a:t>Greed</a:t>
          </a:r>
          <a:endParaRPr lang="en-US" dirty="0"/>
        </a:p>
      </dgm:t>
    </dgm:pt>
    <dgm:pt modelId="{D51A60F3-8076-4165-9963-A224A58CDB97}" type="parTrans" cxnId="{0EFF3C8D-AA71-456F-A6D9-867243C7C074}">
      <dgm:prSet/>
      <dgm:spPr/>
      <dgm:t>
        <a:bodyPr/>
        <a:lstStyle/>
        <a:p>
          <a:endParaRPr lang="en-US"/>
        </a:p>
      </dgm:t>
    </dgm:pt>
    <dgm:pt modelId="{C183EAE6-72A3-4545-BE2B-1A4AC49490B1}" type="sibTrans" cxnId="{0EFF3C8D-AA71-456F-A6D9-867243C7C074}">
      <dgm:prSet/>
      <dgm:spPr/>
      <dgm:t>
        <a:bodyPr/>
        <a:lstStyle/>
        <a:p>
          <a:endParaRPr lang="en-US"/>
        </a:p>
      </dgm:t>
    </dgm:pt>
    <dgm:pt modelId="{D8E87CEC-A31B-4212-84D3-3766B7209AD9}">
      <dgm:prSet phldrT="[Text]"/>
      <dgm:spPr/>
      <dgm:t>
        <a:bodyPr/>
        <a:lstStyle/>
        <a:p>
          <a:r>
            <a:rPr lang="en-US" dirty="0" smtClean="0"/>
            <a:t>Ageism</a:t>
          </a:r>
          <a:endParaRPr lang="en-US" dirty="0"/>
        </a:p>
      </dgm:t>
    </dgm:pt>
    <dgm:pt modelId="{9AE4D08A-1D60-45B2-B8E2-9D056BBAC45F}" type="parTrans" cxnId="{79F84710-D025-4B24-8951-916746084231}">
      <dgm:prSet/>
      <dgm:spPr/>
      <dgm:t>
        <a:bodyPr/>
        <a:lstStyle/>
        <a:p>
          <a:endParaRPr lang="en-US"/>
        </a:p>
      </dgm:t>
    </dgm:pt>
    <dgm:pt modelId="{99140BDB-AB95-4FC4-81AB-AC05046AE990}" type="sibTrans" cxnId="{79F84710-D025-4B24-8951-916746084231}">
      <dgm:prSet/>
      <dgm:spPr/>
      <dgm:t>
        <a:bodyPr/>
        <a:lstStyle/>
        <a:p>
          <a:endParaRPr lang="en-US"/>
        </a:p>
      </dgm:t>
    </dgm:pt>
    <dgm:pt modelId="{7D95DA36-C6C8-4EC1-AC74-568222150A9B}">
      <dgm:prSet phldrT="[Text]"/>
      <dgm:spPr/>
      <dgm:t>
        <a:bodyPr/>
        <a:lstStyle/>
        <a:p>
          <a:r>
            <a:rPr lang="en-US" dirty="0" smtClean="0"/>
            <a:t>Payback</a:t>
          </a:r>
          <a:endParaRPr lang="en-US" dirty="0"/>
        </a:p>
      </dgm:t>
    </dgm:pt>
    <dgm:pt modelId="{8A83E07D-FA12-438A-9309-0D0B7372C68F}" type="parTrans" cxnId="{E33FCF8C-6249-4587-B56D-5C5863F3D0F0}">
      <dgm:prSet/>
      <dgm:spPr/>
      <dgm:t>
        <a:bodyPr/>
        <a:lstStyle/>
        <a:p>
          <a:endParaRPr lang="en-US"/>
        </a:p>
      </dgm:t>
    </dgm:pt>
    <dgm:pt modelId="{D4F45242-4163-4AF5-A9F9-BA8DFFC11306}" type="sibTrans" cxnId="{E33FCF8C-6249-4587-B56D-5C5863F3D0F0}">
      <dgm:prSet/>
      <dgm:spPr/>
      <dgm:t>
        <a:bodyPr/>
        <a:lstStyle/>
        <a:p>
          <a:endParaRPr lang="en-US"/>
        </a:p>
      </dgm:t>
    </dgm:pt>
    <dgm:pt modelId="{8FFE7CB2-44DA-42A1-B38D-DFA3BFB8970A}">
      <dgm:prSet phldrT="[Text]"/>
      <dgm:spPr/>
      <dgm:t>
        <a:bodyPr/>
        <a:lstStyle/>
        <a:p>
          <a:r>
            <a:rPr lang="en-US" dirty="0" smtClean="0"/>
            <a:t>Entitlement</a:t>
          </a:r>
          <a:endParaRPr lang="en-US" dirty="0"/>
        </a:p>
      </dgm:t>
    </dgm:pt>
    <dgm:pt modelId="{4C4EA53A-39ED-412D-9CC7-F67913D9E166}" type="parTrans" cxnId="{8870F0B0-5D7B-41AA-86E1-2148302A1E46}">
      <dgm:prSet/>
      <dgm:spPr/>
      <dgm:t>
        <a:bodyPr/>
        <a:lstStyle/>
        <a:p>
          <a:endParaRPr lang="en-US"/>
        </a:p>
      </dgm:t>
    </dgm:pt>
    <dgm:pt modelId="{E1228586-11EA-4D3B-A4C7-7F088FE4EAE6}" type="sibTrans" cxnId="{8870F0B0-5D7B-41AA-86E1-2148302A1E46}">
      <dgm:prSet/>
      <dgm:spPr/>
      <dgm:t>
        <a:bodyPr/>
        <a:lstStyle/>
        <a:p>
          <a:endParaRPr lang="en-US"/>
        </a:p>
      </dgm:t>
    </dgm:pt>
    <dgm:pt modelId="{2DEC491D-293C-461D-85A8-9119DFC3E592}">
      <dgm:prSet phldrT="[Text]"/>
      <dgm:spPr/>
      <dgm:t>
        <a:bodyPr/>
        <a:lstStyle/>
        <a:p>
          <a:r>
            <a:rPr lang="en-US" dirty="0" smtClean="0"/>
            <a:t>Power and control</a:t>
          </a:r>
          <a:endParaRPr lang="en-US" dirty="0"/>
        </a:p>
      </dgm:t>
    </dgm:pt>
    <dgm:pt modelId="{901AD600-CC79-4257-A6CF-862CA8469FF2}" type="parTrans" cxnId="{50C82948-A00B-4D56-9884-AB8540929B42}">
      <dgm:prSet/>
      <dgm:spPr/>
      <dgm:t>
        <a:bodyPr/>
        <a:lstStyle/>
        <a:p>
          <a:endParaRPr lang="en-US"/>
        </a:p>
      </dgm:t>
    </dgm:pt>
    <dgm:pt modelId="{2A51336D-08A0-4F80-BA8F-E20A05C46655}" type="sibTrans" cxnId="{50C82948-A00B-4D56-9884-AB8540929B42}">
      <dgm:prSet/>
      <dgm:spPr/>
      <dgm:t>
        <a:bodyPr/>
        <a:lstStyle/>
        <a:p>
          <a:endParaRPr lang="en-US"/>
        </a:p>
      </dgm:t>
    </dgm:pt>
    <dgm:pt modelId="{467C8A6F-90A7-4B01-AE48-6BF342BBE09F}">
      <dgm:prSet phldrT="[Text]"/>
      <dgm:spPr/>
      <dgm:t>
        <a:bodyPr/>
        <a:lstStyle/>
        <a:p>
          <a:r>
            <a:rPr lang="en-US" dirty="0" smtClean="0"/>
            <a:t>Resentment</a:t>
          </a:r>
          <a:endParaRPr lang="en-US" dirty="0"/>
        </a:p>
      </dgm:t>
    </dgm:pt>
    <dgm:pt modelId="{505B3618-2CE5-48C5-9DF4-DCECDAC4CC7C}" type="parTrans" cxnId="{D19BB6AD-FCB7-470E-B9DE-AA8FBC54F9E0}">
      <dgm:prSet/>
      <dgm:spPr/>
      <dgm:t>
        <a:bodyPr/>
        <a:lstStyle/>
        <a:p>
          <a:endParaRPr lang="en-US"/>
        </a:p>
      </dgm:t>
    </dgm:pt>
    <dgm:pt modelId="{BB75BD9B-9143-499A-909C-0B228E37AA5D}" type="sibTrans" cxnId="{D19BB6AD-FCB7-470E-B9DE-AA8FBC54F9E0}">
      <dgm:prSet/>
      <dgm:spPr/>
      <dgm:t>
        <a:bodyPr/>
        <a:lstStyle/>
        <a:p>
          <a:endParaRPr lang="en-US"/>
        </a:p>
      </dgm:t>
    </dgm:pt>
    <dgm:pt modelId="{A44EECD9-BC00-4208-9980-40CCE7F6E9D4}">
      <dgm:prSet phldrT="[Text]"/>
      <dgm:spPr/>
      <dgm:t>
        <a:bodyPr/>
        <a:lstStyle/>
        <a:p>
          <a:r>
            <a:rPr lang="en-US" dirty="0" smtClean="0"/>
            <a:t>Ignorance</a:t>
          </a:r>
          <a:endParaRPr lang="en-US" dirty="0"/>
        </a:p>
      </dgm:t>
    </dgm:pt>
    <dgm:pt modelId="{D90F3105-4AFA-4910-A3F7-9C78790209C7}" type="parTrans" cxnId="{23E1076D-D450-44B6-9CA2-84FA70892203}">
      <dgm:prSet/>
      <dgm:spPr/>
      <dgm:t>
        <a:bodyPr/>
        <a:lstStyle/>
        <a:p>
          <a:endParaRPr lang="en-US"/>
        </a:p>
      </dgm:t>
    </dgm:pt>
    <dgm:pt modelId="{38AF2115-167B-4C8D-8F42-CDFF66FDDA66}" type="sibTrans" cxnId="{23E1076D-D450-44B6-9CA2-84FA70892203}">
      <dgm:prSet/>
      <dgm:spPr/>
      <dgm:t>
        <a:bodyPr/>
        <a:lstStyle/>
        <a:p>
          <a:endParaRPr lang="en-US"/>
        </a:p>
      </dgm:t>
    </dgm:pt>
    <dgm:pt modelId="{EDD21AFE-7FFA-4105-8496-1E3764C79CD1}">
      <dgm:prSet phldrT="[Text]"/>
      <dgm:spPr/>
      <dgm:t>
        <a:bodyPr/>
        <a:lstStyle/>
        <a:p>
          <a:r>
            <a:rPr lang="en-US" dirty="0" smtClean="0"/>
            <a:t>Mental illness</a:t>
          </a:r>
          <a:endParaRPr lang="en-US" dirty="0"/>
        </a:p>
      </dgm:t>
    </dgm:pt>
    <dgm:pt modelId="{F070168E-A9E3-404C-A3C9-E5C2D40111B0}" type="parTrans" cxnId="{14D2F008-D942-48E6-917B-E3E65C539BB5}">
      <dgm:prSet/>
      <dgm:spPr/>
      <dgm:t>
        <a:bodyPr/>
        <a:lstStyle/>
        <a:p>
          <a:endParaRPr lang="en-US"/>
        </a:p>
      </dgm:t>
    </dgm:pt>
    <dgm:pt modelId="{2D22E78F-EE59-4289-AA6F-74398F798803}" type="sibTrans" cxnId="{14D2F008-D942-48E6-917B-E3E65C539BB5}">
      <dgm:prSet/>
      <dgm:spPr/>
      <dgm:t>
        <a:bodyPr/>
        <a:lstStyle/>
        <a:p>
          <a:endParaRPr lang="en-US"/>
        </a:p>
      </dgm:t>
    </dgm:pt>
    <dgm:pt modelId="{26171644-6E14-4057-A91F-075620524290}">
      <dgm:prSet phldrT="[Text]"/>
      <dgm:spPr/>
      <dgm:t>
        <a:bodyPr/>
        <a:lstStyle/>
        <a:p>
          <a:r>
            <a:rPr lang="en-US" dirty="0" smtClean="0"/>
            <a:t>Substance abuse</a:t>
          </a:r>
          <a:endParaRPr lang="en-US" dirty="0"/>
        </a:p>
      </dgm:t>
    </dgm:pt>
    <dgm:pt modelId="{3BC53B9E-F4D3-46A4-AEE0-F3A75EC44659}" type="parTrans" cxnId="{CFCEB12A-4123-466E-A095-1A0ABDD756D2}">
      <dgm:prSet/>
      <dgm:spPr/>
      <dgm:t>
        <a:bodyPr/>
        <a:lstStyle/>
        <a:p>
          <a:endParaRPr lang="en-US"/>
        </a:p>
      </dgm:t>
    </dgm:pt>
    <dgm:pt modelId="{AC283A43-D616-416B-B1E7-8D7AB1662D0D}" type="sibTrans" cxnId="{CFCEB12A-4123-466E-A095-1A0ABDD756D2}">
      <dgm:prSet/>
      <dgm:spPr/>
      <dgm:t>
        <a:bodyPr/>
        <a:lstStyle/>
        <a:p>
          <a:endParaRPr lang="en-US"/>
        </a:p>
      </dgm:t>
    </dgm:pt>
    <dgm:pt modelId="{1D671A70-29AA-427F-8C6A-E3EAE5EB04AB}">
      <dgm:prSet phldrT="[Text]"/>
      <dgm:spPr/>
      <dgm:t>
        <a:bodyPr/>
        <a:lstStyle/>
        <a:p>
          <a:r>
            <a:rPr lang="en-US" dirty="0" smtClean="0"/>
            <a:t>Caregiver stress</a:t>
          </a:r>
          <a:endParaRPr lang="en-US" dirty="0"/>
        </a:p>
      </dgm:t>
    </dgm:pt>
    <dgm:pt modelId="{B87AF6D3-F646-4118-BF6E-DD6B5CB1DF80}" type="parTrans" cxnId="{BEC87952-A169-4DEC-BEF6-52E969D771F4}">
      <dgm:prSet/>
      <dgm:spPr/>
      <dgm:t>
        <a:bodyPr/>
        <a:lstStyle/>
        <a:p>
          <a:endParaRPr lang="en-US"/>
        </a:p>
      </dgm:t>
    </dgm:pt>
    <dgm:pt modelId="{676D33BD-7F4C-4A02-A72A-D14711DE3433}" type="sibTrans" cxnId="{BEC87952-A169-4DEC-BEF6-52E969D771F4}">
      <dgm:prSet/>
      <dgm:spPr/>
      <dgm:t>
        <a:bodyPr/>
        <a:lstStyle/>
        <a:p>
          <a:endParaRPr lang="en-US"/>
        </a:p>
      </dgm:t>
    </dgm:pt>
    <dgm:pt modelId="{7CDB4C12-5D15-4A81-99B5-3C408E85EED8}" type="pres">
      <dgm:prSet presAssocID="{50981E0F-48A6-4B42-A7DB-E348612B8820}" presName="composite" presStyleCnt="0">
        <dgm:presLayoutVars>
          <dgm:chMax val="1"/>
          <dgm:dir/>
          <dgm:resizeHandles val="exact"/>
        </dgm:presLayoutVars>
      </dgm:prSet>
      <dgm:spPr/>
      <dgm:t>
        <a:bodyPr/>
        <a:lstStyle/>
        <a:p>
          <a:endParaRPr lang="en-US"/>
        </a:p>
      </dgm:t>
    </dgm:pt>
    <dgm:pt modelId="{3C41AE1C-11FA-449F-BBEA-635C6E470E3E}" type="pres">
      <dgm:prSet presAssocID="{50981E0F-48A6-4B42-A7DB-E348612B8820}" presName="radial" presStyleCnt="0">
        <dgm:presLayoutVars>
          <dgm:animLvl val="ctr"/>
        </dgm:presLayoutVars>
      </dgm:prSet>
      <dgm:spPr/>
    </dgm:pt>
    <dgm:pt modelId="{7226F3FA-5D6D-4EAE-A162-4F8E89BE333A}" type="pres">
      <dgm:prSet presAssocID="{A056A567-B04B-4C2B-8BC4-DA6E87C0029B}" presName="centerShape" presStyleLbl="vennNode1" presStyleIdx="0" presStyleCnt="11"/>
      <dgm:spPr/>
      <dgm:t>
        <a:bodyPr/>
        <a:lstStyle/>
        <a:p>
          <a:endParaRPr lang="en-US"/>
        </a:p>
      </dgm:t>
    </dgm:pt>
    <dgm:pt modelId="{E24FFFAA-C2BF-4F0F-BE09-3B7258B1EA95}" type="pres">
      <dgm:prSet presAssocID="{B5A3BDB2-F172-490C-B1B3-AC15A9D32D6C}" presName="node" presStyleLbl="vennNode1" presStyleIdx="1" presStyleCnt="11">
        <dgm:presLayoutVars>
          <dgm:bulletEnabled val="1"/>
        </dgm:presLayoutVars>
      </dgm:prSet>
      <dgm:spPr/>
      <dgm:t>
        <a:bodyPr/>
        <a:lstStyle/>
        <a:p>
          <a:endParaRPr lang="en-US"/>
        </a:p>
      </dgm:t>
    </dgm:pt>
    <dgm:pt modelId="{8A636B8C-D348-4C35-9245-CBABC17A9606}" type="pres">
      <dgm:prSet presAssocID="{D8E87CEC-A31B-4212-84D3-3766B7209AD9}" presName="node" presStyleLbl="vennNode1" presStyleIdx="2" presStyleCnt="11">
        <dgm:presLayoutVars>
          <dgm:bulletEnabled val="1"/>
        </dgm:presLayoutVars>
      </dgm:prSet>
      <dgm:spPr/>
      <dgm:t>
        <a:bodyPr/>
        <a:lstStyle/>
        <a:p>
          <a:endParaRPr lang="en-US"/>
        </a:p>
      </dgm:t>
    </dgm:pt>
    <dgm:pt modelId="{F8FE2E22-C267-4DD7-8795-3C387BD5D642}" type="pres">
      <dgm:prSet presAssocID="{7D95DA36-C6C8-4EC1-AC74-568222150A9B}" presName="node" presStyleLbl="vennNode1" presStyleIdx="3" presStyleCnt="11">
        <dgm:presLayoutVars>
          <dgm:bulletEnabled val="1"/>
        </dgm:presLayoutVars>
      </dgm:prSet>
      <dgm:spPr/>
      <dgm:t>
        <a:bodyPr/>
        <a:lstStyle/>
        <a:p>
          <a:endParaRPr lang="en-US"/>
        </a:p>
      </dgm:t>
    </dgm:pt>
    <dgm:pt modelId="{D5195403-72C1-45F2-8906-8E592E702C52}" type="pres">
      <dgm:prSet presAssocID="{8FFE7CB2-44DA-42A1-B38D-DFA3BFB8970A}" presName="node" presStyleLbl="vennNode1" presStyleIdx="4" presStyleCnt="11">
        <dgm:presLayoutVars>
          <dgm:bulletEnabled val="1"/>
        </dgm:presLayoutVars>
      </dgm:prSet>
      <dgm:spPr/>
      <dgm:t>
        <a:bodyPr/>
        <a:lstStyle/>
        <a:p>
          <a:endParaRPr lang="en-US"/>
        </a:p>
      </dgm:t>
    </dgm:pt>
    <dgm:pt modelId="{44F5FA65-6C89-4D55-86E9-320576FFC0A7}" type="pres">
      <dgm:prSet presAssocID="{2DEC491D-293C-461D-85A8-9119DFC3E592}" presName="node" presStyleLbl="vennNode1" presStyleIdx="5" presStyleCnt="11">
        <dgm:presLayoutVars>
          <dgm:bulletEnabled val="1"/>
        </dgm:presLayoutVars>
      </dgm:prSet>
      <dgm:spPr/>
      <dgm:t>
        <a:bodyPr/>
        <a:lstStyle/>
        <a:p>
          <a:endParaRPr lang="en-US"/>
        </a:p>
      </dgm:t>
    </dgm:pt>
    <dgm:pt modelId="{E4880252-B84A-47B6-8AEE-A0D5FC36E2AB}" type="pres">
      <dgm:prSet presAssocID="{467C8A6F-90A7-4B01-AE48-6BF342BBE09F}" presName="node" presStyleLbl="vennNode1" presStyleIdx="6" presStyleCnt="11">
        <dgm:presLayoutVars>
          <dgm:bulletEnabled val="1"/>
        </dgm:presLayoutVars>
      </dgm:prSet>
      <dgm:spPr/>
      <dgm:t>
        <a:bodyPr/>
        <a:lstStyle/>
        <a:p>
          <a:endParaRPr lang="en-US"/>
        </a:p>
      </dgm:t>
    </dgm:pt>
    <dgm:pt modelId="{8E74C605-2E79-4A87-ADF8-365E186D0D6D}" type="pres">
      <dgm:prSet presAssocID="{A44EECD9-BC00-4208-9980-40CCE7F6E9D4}" presName="node" presStyleLbl="vennNode1" presStyleIdx="7" presStyleCnt="11">
        <dgm:presLayoutVars>
          <dgm:bulletEnabled val="1"/>
        </dgm:presLayoutVars>
      </dgm:prSet>
      <dgm:spPr/>
      <dgm:t>
        <a:bodyPr/>
        <a:lstStyle/>
        <a:p>
          <a:endParaRPr lang="en-US"/>
        </a:p>
      </dgm:t>
    </dgm:pt>
    <dgm:pt modelId="{F5B9BEBD-761B-450C-B044-50E625FE1E5D}" type="pres">
      <dgm:prSet presAssocID="{EDD21AFE-7FFA-4105-8496-1E3764C79CD1}" presName="node" presStyleLbl="vennNode1" presStyleIdx="8" presStyleCnt="11">
        <dgm:presLayoutVars>
          <dgm:bulletEnabled val="1"/>
        </dgm:presLayoutVars>
      </dgm:prSet>
      <dgm:spPr/>
      <dgm:t>
        <a:bodyPr/>
        <a:lstStyle/>
        <a:p>
          <a:endParaRPr lang="en-US"/>
        </a:p>
      </dgm:t>
    </dgm:pt>
    <dgm:pt modelId="{98BC33FA-DD10-4744-8987-C9B03B450062}" type="pres">
      <dgm:prSet presAssocID="{26171644-6E14-4057-A91F-075620524290}" presName="node" presStyleLbl="vennNode1" presStyleIdx="9" presStyleCnt="11">
        <dgm:presLayoutVars>
          <dgm:bulletEnabled val="1"/>
        </dgm:presLayoutVars>
      </dgm:prSet>
      <dgm:spPr/>
      <dgm:t>
        <a:bodyPr/>
        <a:lstStyle/>
        <a:p>
          <a:endParaRPr lang="en-US"/>
        </a:p>
      </dgm:t>
    </dgm:pt>
    <dgm:pt modelId="{71930D76-AEC2-4B60-8442-9CAC5608AEEE}" type="pres">
      <dgm:prSet presAssocID="{1D671A70-29AA-427F-8C6A-E3EAE5EB04AB}" presName="node" presStyleLbl="vennNode1" presStyleIdx="10" presStyleCnt="11">
        <dgm:presLayoutVars>
          <dgm:bulletEnabled val="1"/>
        </dgm:presLayoutVars>
      </dgm:prSet>
      <dgm:spPr/>
      <dgm:t>
        <a:bodyPr/>
        <a:lstStyle/>
        <a:p>
          <a:endParaRPr lang="en-US"/>
        </a:p>
      </dgm:t>
    </dgm:pt>
  </dgm:ptLst>
  <dgm:cxnLst>
    <dgm:cxn modelId="{E12D5EB9-D065-4698-B05C-C318958810F1}" type="presOf" srcId="{EDD21AFE-7FFA-4105-8496-1E3764C79CD1}" destId="{F5B9BEBD-761B-450C-B044-50E625FE1E5D}" srcOrd="0" destOrd="0" presId="urn:microsoft.com/office/officeart/2005/8/layout/radial3"/>
    <dgm:cxn modelId="{8870F0B0-5D7B-41AA-86E1-2148302A1E46}" srcId="{A056A567-B04B-4C2B-8BC4-DA6E87C0029B}" destId="{8FFE7CB2-44DA-42A1-B38D-DFA3BFB8970A}" srcOrd="3" destOrd="0" parTransId="{4C4EA53A-39ED-412D-9CC7-F67913D9E166}" sibTransId="{E1228586-11EA-4D3B-A4C7-7F088FE4EAE6}"/>
    <dgm:cxn modelId="{E33FCF8C-6249-4587-B56D-5C5863F3D0F0}" srcId="{A056A567-B04B-4C2B-8BC4-DA6E87C0029B}" destId="{7D95DA36-C6C8-4EC1-AC74-568222150A9B}" srcOrd="2" destOrd="0" parTransId="{8A83E07D-FA12-438A-9309-0D0B7372C68F}" sibTransId="{D4F45242-4163-4AF5-A9F9-BA8DFFC11306}"/>
    <dgm:cxn modelId="{346E7EC8-648E-44F7-BF13-20BE73491167}" type="presOf" srcId="{A44EECD9-BC00-4208-9980-40CCE7F6E9D4}" destId="{8E74C605-2E79-4A87-ADF8-365E186D0D6D}" srcOrd="0" destOrd="0" presId="urn:microsoft.com/office/officeart/2005/8/layout/radial3"/>
    <dgm:cxn modelId="{25CCB391-92BD-4A06-8358-04CA4E3E0AF5}" type="presOf" srcId="{A056A567-B04B-4C2B-8BC4-DA6E87C0029B}" destId="{7226F3FA-5D6D-4EAE-A162-4F8E89BE333A}" srcOrd="0" destOrd="0" presId="urn:microsoft.com/office/officeart/2005/8/layout/radial3"/>
    <dgm:cxn modelId="{D19BB6AD-FCB7-470E-B9DE-AA8FBC54F9E0}" srcId="{A056A567-B04B-4C2B-8BC4-DA6E87C0029B}" destId="{467C8A6F-90A7-4B01-AE48-6BF342BBE09F}" srcOrd="5" destOrd="0" parTransId="{505B3618-2CE5-48C5-9DF4-DCECDAC4CC7C}" sibTransId="{BB75BD9B-9143-499A-909C-0B228E37AA5D}"/>
    <dgm:cxn modelId="{B3AFFF65-8EE1-4B47-A33C-909FFF4F4C31}" srcId="{50981E0F-48A6-4B42-A7DB-E348612B8820}" destId="{A056A567-B04B-4C2B-8BC4-DA6E87C0029B}" srcOrd="0" destOrd="0" parTransId="{F6F7B9FD-1D2F-4A41-8E53-18E3224D5FF9}" sibTransId="{C3538E8C-31ED-4A0F-8C94-6D2457ABF3B9}"/>
    <dgm:cxn modelId="{CFCEB12A-4123-466E-A095-1A0ABDD756D2}" srcId="{A056A567-B04B-4C2B-8BC4-DA6E87C0029B}" destId="{26171644-6E14-4057-A91F-075620524290}" srcOrd="8" destOrd="0" parTransId="{3BC53B9E-F4D3-46A4-AEE0-F3A75EC44659}" sibTransId="{AC283A43-D616-416B-B1E7-8D7AB1662D0D}"/>
    <dgm:cxn modelId="{BEC87952-A169-4DEC-BEF6-52E969D771F4}" srcId="{A056A567-B04B-4C2B-8BC4-DA6E87C0029B}" destId="{1D671A70-29AA-427F-8C6A-E3EAE5EB04AB}" srcOrd="9" destOrd="0" parTransId="{B87AF6D3-F646-4118-BF6E-DD6B5CB1DF80}" sibTransId="{676D33BD-7F4C-4A02-A72A-D14711DE3433}"/>
    <dgm:cxn modelId="{0EFF3C8D-AA71-456F-A6D9-867243C7C074}" srcId="{A056A567-B04B-4C2B-8BC4-DA6E87C0029B}" destId="{B5A3BDB2-F172-490C-B1B3-AC15A9D32D6C}" srcOrd="0" destOrd="0" parTransId="{D51A60F3-8076-4165-9963-A224A58CDB97}" sibTransId="{C183EAE6-72A3-4545-BE2B-1A4AC49490B1}"/>
    <dgm:cxn modelId="{FFD902DB-CE60-4EB1-B641-E0C8C21180EA}" type="presOf" srcId="{8FFE7CB2-44DA-42A1-B38D-DFA3BFB8970A}" destId="{D5195403-72C1-45F2-8906-8E592E702C52}" srcOrd="0" destOrd="0" presId="urn:microsoft.com/office/officeart/2005/8/layout/radial3"/>
    <dgm:cxn modelId="{CD2A315D-0F45-4728-97C8-5B57CC920E24}" type="presOf" srcId="{B5A3BDB2-F172-490C-B1B3-AC15A9D32D6C}" destId="{E24FFFAA-C2BF-4F0F-BE09-3B7258B1EA95}" srcOrd="0" destOrd="0" presId="urn:microsoft.com/office/officeart/2005/8/layout/radial3"/>
    <dgm:cxn modelId="{14D2F008-D942-48E6-917B-E3E65C539BB5}" srcId="{A056A567-B04B-4C2B-8BC4-DA6E87C0029B}" destId="{EDD21AFE-7FFA-4105-8496-1E3764C79CD1}" srcOrd="7" destOrd="0" parTransId="{F070168E-A9E3-404C-A3C9-E5C2D40111B0}" sibTransId="{2D22E78F-EE59-4289-AA6F-74398F798803}"/>
    <dgm:cxn modelId="{50C82948-A00B-4D56-9884-AB8540929B42}" srcId="{A056A567-B04B-4C2B-8BC4-DA6E87C0029B}" destId="{2DEC491D-293C-461D-85A8-9119DFC3E592}" srcOrd="4" destOrd="0" parTransId="{901AD600-CC79-4257-A6CF-862CA8469FF2}" sibTransId="{2A51336D-08A0-4F80-BA8F-E20A05C46655}"/>
    <dgm:cxn modelId="{79F84710-D025-4B24-8951-916746084231}" srcId="{A056A567-B04B-4C2B-8BC4-DA6E87C0029B}" destId="{D8E87CEC-A31B-4212-84D3-3766B7209AD9}" srcOrd="1" destOrd="0" parTransId="{9AE4D08A-1D60-45B2-B8E2-9D056BBAC45F}" sibTransId="{99140BDB-AB95-4FC4-81AB-AC05046AE990}"/>
    <dgm:cxn modelId="{D8C88653-56E9-4308-AE6B-4410F2168C1E}" type="presOf" srcId="{26171644-6E14-4057-A91F-075620524290}" destId="{98BC33FA-DD10-4744-8987-C9B03B450062}" srcOrd="0" destOrd="0" presId="urn:microsoft.com/office/officeart/2005/8/layout/radial3"/>
    <dgm:cxn modelId="{3EB37470-9AD6-46BF-8D97-7A39D0F31457}" type="presOf" srcId="{2DEC491D-293C-461D-85A8-9119DFC3E592}" destId="{44F5FA65-6C89-4D55-86E9-320576FFC0A7}" srcOrd="0" destOrd="0" presId="urn:microsoft.com/office/officeart/2005/8/layout/radial3"/>
    <dgm:cxn modelId="{23E1076D-D450-44B6-9CA2-84FA70892203}" srcId="{A056A567-B04B-4C2B-8BC4-DA6E87C0029B}" destId="{A44EECD9-BC00-4208-9980-40CCE7F6E9D4}" srcOrd="6" destOrd="0" parTransId="{D90F3105-4AFA-4910-A3F7-9C78790209C7}" sibTransId="{38AF2115-167B-4C8D-8F42-CDFF66FDDA66}"/>
    <dgm:cxn modelId="{FEC42A8C-766D-4868-A993-AE85B0AB1D4B}" type="presOf" srcId="{7D95DA36-C6C8-4EC1-AC74-568222150A9B}" destId="{F8FE2E22-C267-4DD7-8795-3C387BD5D642}" srcOrd="0" destOrd="0" presId="urn:microsoft.com/office/officeart/2005/8/layout/radial3"/>
    <dgm:cxn modelId="{6E48E7CC-34AF-4A09-9B84-FC50C9BD2480}" type="presOf" srcId="{467C8A6F-90A7-4B01-AE48-6BF342BBE09F}" destId="{E4880252-B84A-47B6-8AEE-A0D5FC36E2AB}" srcOrd="0" destOrd="0" presId="urn:microsoft.com/office/officeart/2005/8/layout/radial3"/>
    <dgm:cxn modelId="{EEF14BF4-F982-4B9C-817B-3FE7342467FA}" type="presOf" srcId="{D8E87CEC-A31B-4212-84D3-3766B7209AD9}" destId="{8A636B8C-D348-4C35-9245-CBABC17A9606}" srcOrd="0" destOrd="0" presId="urn:microsoft.com/office/officeart/2005/8/layout/radial3"/>
    <dgm:cxn modelId="{87449EC8-EA7E-4A7B-AC0F-B47BDFBD2846}" type="presOf" srcId="{50981E0F-48A6-4B42-A7DB-E348612B8820}" destId="{7CDB4C12-5D15-4A81-99B5-3C408E85EED8}" srcOrd="0" destOrd="0" presId="urn:microsoft.com/office/officeart/2005/8/layout/radial3"/>
    <dgm:cxn modelId="{252544E9-2A9E-47DC-9D7C-C633F22A2AC3}" type="presOf" srcId="{1D671A70-29AA-427F-8C6A-E3EAE5EB04AB}" destId="{71930D76-AEC2-4B60-8442-9CAC5608AEEE}" srcOrd="0" destOrd="0" presId="urn:microsoft.com/office/officeart/2005/8/layout/radial3"/>
    <dgm:cxn modelId="{76D160A5-EB50-49C2-8650-62DDF3D92965}" type="presParOf" srcId="{7CDB4C12-5D15-4A81-99B5-3C408E85EED8}" destId="{3C41AE1C-11FA-449F-BBEA-635C6E470E3E}" srcOrd="0" destOrd="0" presId="urn:microsoft.com/office/officeart/2005/8/layout/radial3"/>
    <dgm:cxn modelId="{A769D070-9A10-4FE6-A6E6-63DF79EB71DB}" type="presParOf" srcId="{3C41AE1C-11FA-449F-BBEA-635C6E470E3E}" destId="{7226F3FA-5D6D-4EAE-A162-4F8E89BE333A}" srcOrd="0" destOrd="0" presId="urn:microsoft.com/office/officeart/2005/8/layout/radial3"/>
    <dgm:cxn modelId="{3167ED31-E11C-4ED3-B5CF-D0DF27AAD6AA}" type="presParOf" srcId="{3C41AE1C-11FA-449F-BBEA-635C6E470E3E}" destId="{E24FFFAA-C2BF-4F0F-BE09-3B7258B1EA95}" srcOrd="1" destOrd="0" presId="urn:microsoft.com/office/officeart/2005/8/layout/radial3"/>
    <dgm:cxn modelId="{6FDB3C09-C4AA-4C5B-9F86-6A8B84F80238}" type="presParOf" srcId="{3C41AE1C-11FA-449F-BBEA-635C6E470E3E}" destId="{8A636B8C-D348-4C35-9245-CBABC17A9606}" srcOrd="2" destOrd="0" presId="urn:microsoft.com/office/officeart/2005/8/layout/radial3"/>
    <dgm:cxn modelId="{7ECD9A96-7CA5-45C0-A52A-200D0FC589F8}" type="presParOf" srcId="{3C41AE1C-11FA-449F-BBEA-635C6E470E3E}" destId="{F8FE2E22-C267-4DD7-8795-3C387BD5D642}" srcOrd="3" destOrd="0" presId="urn:microsoft.com/office/officeart/2005/8/layout/radial3"/>
    <dgm:cxn modelId="{68C8698D-9A1D-43EF-A66C-8384FBB0636D}" type="presParOf" srcId="{3C41AE1C-11FA-449F-BBEA-635C6E470E3E}" destId="{D5195403-72C1-45F2-8906-8E592E702C52}" srcOrd="4" destOrd="0" presId="urn:microsoft.com/office/officeart/2005/8/layout/radial3"/>
    <dgm:cxn modelId="{FECE036A-EDFF-4916-9C27-545F769D51CC}" type="presParOf" srcId="{3C41AE1C-11FA-449F-BBEA-635C6E470E3E}" destId="{44F5FA65-6C89-4D55-86E9-320576FFC0A7}" srcOrd="5" destOrd="0" presId="urn:microsoft.com/office/officeart/2005/8/layout/radial3"/>
    <dgm:cxn modelId="{7747151D-FF22-4596-960C-347D65AC2EF9}" type="presParOf" srcId="{3C41AE1C-11FA-449F-BBEA-635C6E470E3E}" destId="{E4880252-B84A-47B6-8AEE-A0D5FC36E2AB}" srcOrd="6" destOrd="0" presId="urn:microsoft.com/office/officeart/2005/8/layout/radial3"/>
    <dgm:cxn modelId="{5385ECD5-1EDC-4CF0-9561-36B0074311B5}" type="presParOf" srcId="{3C41AE1C-11FA-449F-BBEA-635C6E470E3E}" destId="{8E74C605-2E79-4A87-ADF8-365E186D0D6D}" srcOrd="7" destOrd="0" presId="urn:microsoft.com/office/officeart/2005/8/layout/radial3"/>
    <dgm:cxn modelId="{82782231-7BFD-480D-985A-28D9BC42AE3A}" type="presParOf" srcId="{3C41AE1C-11FA-449F-BBEA-635C6E470E3E}" destId="{F5B9BEBD-761B-450C-B044-50E625FE1E5D}" srcOrd="8" destOrd="0" presId="urn:microsoft.com/office/officeart/2005/8/layout/radial3"/>
    <dgm:cxn modelId="{1C89A234-ADE8-4CA7-B105-3D410A0239CF}" type="presParOf" srcId="{3C41AE1C-11FA-449F-BBEA-635C6E470E3E}" destId="{98BC33FA-DD10-4744-8987-C9B03B450062}" srcOrd="9" destOrd="0" presId="urn:microsoft.com/office/officeart/2005/8/layout/radial3"/>
    <dgm:cxn modelId="{2DF9DFB7-BEB9-46C8-8C63-4677C4909FB5}" type="presParOf" srcId="{3C41AE1C-11FA-449F-BBEA-635C6E470E3E}" destId="{71930D76-AEC2-4B60-8442-9CAC5608AEEE}" srcOrd="10"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DB5AF0-DE20-47E3-8135-84153D2098E2}" type="doc">
      <dgm:prSet loTypeId="urn:microsoft.com/office/officeart/2005/8/layout/equation1" loCatId="relationship" qsTypeId="urn:microsoft.com/office/officeart/2005/8/quickstyle/3d1" qsCatId="3D" csTypeId="urn:microsoft.com/office/officeart/2005/8/colors/accent1_2" csCatId="accent1" phldr="1"/>
      <dgm:spPr/>
    </dgm:pt>
    <dgm:pt modelId="{094C1052-52BE-443B-9867-9F1DF00BD161}">
      <dgm:prSet phldrT="[Text]" custT="1"/>
      <dgm:spPr>
        <a:solidFill>
          <a:srgbClr val="263F6A"/>
        </a:solidFill>
      </dgm:spPr>
      <dgm:t>
        <a:bodyPr/>
        <a:lstStyle/>
        <a:p>
          <a:r>
            <a:rPr lang="en-US" sz="2000" dirty="0" smtClean="0"/>
            <a:t>Protect vulnerable</a:t>
          </a:r>
          <a:endParaRPr lang="en-US" sz="2000" dirty="0"/>
        </a:p>
      </dgm:t>
    </dgm:pt>
    <dgm:pt modelId="{6C32E515-BC1A-4EA9-ADCA-BAA81AC3EF60}" type="parTrans" cxnId="{D9563F25-EECF-4147-88AF-CF04C4BF0433}">
      <dgm:prSet/>
      <dgm:spPr/>
      <dgm:t>
        <a:bodyPr/>
        <a:lstStyle/>
        <a:p>
          <a:endParaRPr lang="en-US"/>
        </a:p>
      </dgm:t>
    </dgm:pt>
    <dgm:pt modelId="{B6C442B1-184B-4779-B018-A76BC755E4B0}" type="sibTrans" cxnId="{D9563F25-EECF-4147-88AF-CF04C4BF0433}">
      <dgm:prSet/>
      <dgm:spPr/>
      <dgm:t>
        <a:bodyPr/>
        <a:lstStyle/>
        <a:p>
          <a:endParaRPr lang="en-US"/>
        </a:p>
      </dgm:t>
    </dgm:pt>
    <dgm:pt modelId="{6FD505FE-D82D-4221-BB54-F3F1238DD278}">
      <dgm:prSet phldrT="[Text]" custT="1"/>
      <dgm:spPr>
        <a:solidFill>
          <a:srgbClr val="263F6A"/>
        </a:solidFill>
      </dgm:spPr>
      <dgm:t>
        <a:bodyPr/>
        <a:lstStyle/>
        <a:p>
          <a:r>
            <a:rPr lang="en-US" sz="2000" dirty="0" smtClean="0"/>
            <a:t>Ensure </a:t>
          </a:r>
          <a:r>
            <a:rPr lang="en-US" sz="2000" dirty="0" err="1" smtClean="0"/>
            <a:t>accounta-bility</a:t>
          </a:r>
          <a:endParaRPr lang="en-US" sz="2000" dirty="0"/>
        </a:p>
      </dgm:t>
    </dgm:pt>
    <dgm:pt modelId="{52C9DFF5-41CF-418B-ADF0-B0C0E547D453}" type="parTrans" cxnId="{E9BEEB3D-BEB7-44A5-8479-AB884444A867}">
      <dgm:prSet/>
      <dgm:spPr/>
      <dgm:t>
        <a:bodyPr/>
        <a:lstStyle/>
        <a:p>
          <a:endParaRPr lang="en-US"/>
        </a:p>
      </dgm:t>
    </dgm:pt>
    <dgm:pt modelId="{1E480831-837E-4E32-88C0-A44A562331CC}" type="sibTrans" cxnId="{E9BEEB3D-BEB7-44A5-8479-AB884444A867}">
      <dgm:prSet/>
      <dgm:spPr/>
      <dgm:t>
        <a:bodyPr/>
        <a:lstStyle/>
        <a:p>
          <a:endParaRPr lang="en-US"/>
        </a:p>
      </dgm:t>
    </dgm:pt>
    <dgm:pt modelId="{137FEF6C-A69A-494D-8919-11989DB54CAA}">
      <dgm:prSet phldrT="[Text]"/>
      <dgm:spPr>
        <a:solidFill>
          <a:srgbClr val="263F6A"/>
        </a:solidFill>
      </dgm:spPr>
      <dgm:t>
        <a:bodyPr/>
        <a:lstStyle/>
        <a:p>
          <a:r>
            <a:rPr lang="en-US" dirty="0" smtClean="0"/>
            <a:t>Justice</a:t>
          </a:r>
          <a:endParaRPr lang="en-US" dirty="0"/>
        </a:p>
      </dgm:t>
    </dgm:pt>
    <dgm:pt modelId="{8B397C34-A174-46A9-9363-C5D6DE7CCDB7}" type="parTrans" cxnId="{72F6D12A-B7AA-48D4-9E75-E54A76C2D833}">
      <dgm:prSet/>
      <dgm:spPr/>
      <dgm:t>
        <a:bodyPr/>
        <a:lstStyle/>
        <a:p>
          <a:endParaRPr lang="en-US"/>
        </a:p>
      </dgm:t>
    </dgm:pt>
    <dgm:pt modelId="{0B56952E-CF17-444D-B6A7-2D0889F1EFA1}" type="sibTrans" cxnId="{72F6D12A-B7AA-48D4-9E75-E54A76C2D833}">
      <dgm:prSet/>
      <dgm:spPr/>
      <dgm:t>
        <a:bodyPr/>
        <a:lstStyle/>
        <a:p>
          <a:endParaRPr lang="en-US"/>
        </a:p>
      </dgm:t>
    </dgm:pt>
    <dgm:pt modelId="{80208DF7-601C-4570-AEFF-70FC61DBC729}" type="pres">
      <dgm:prSet presAssocID="{B0DB5AF0-DE20-47E3-8135-84153D2098E2}" presName="linearFlow" presStyleCnt="0">
        <dgm:presLayoutVars>
          <dgm:dir/>
          <dgm:resizeHandles val="exact"/>
        </dgm:presLayoutVars>
      </dgm:prSet>
      <dgm:spPr/>
    </dgm:pt>
    <dgm:pt modelId="{48D4F797-E843-4560-AF23-65B2B65DDEE6}" type="pres">
      <dgm:prSet presAssocID="{094C1052-52BE-443B-9867-9F1DF00BD161}" presName="node" presStyleLbl="node1" presStyleIdx="0" presStyleCnt="3">
        <dgm:presLayoutVars>
          <dgm:bulletEnabled val="1"/>
        </dgm:presLayoutVars>
      </dgm:prSet>
      <dgm:spPr/>
      <dgm:t>
        <a:bodyPr/>
        <a:lstStyle/>
        <a:p>
          <a:endParaRPr lang="en-US"/>
        </a:p>
      </dgm:t>
    </dgm:pt>
    <dgm:pt modelId="{161382E7-F500-4973-8F79-7699B5854A3E}" type="pres">
      <dgm:prSet presAssocID="{B6C442B1-184B-4779-B018-A76BC755E4B0}" presName="spacerL" presStyleCnt="0"/>
      <dgm:spPr/>
    </dgm:pt>
    <dgm:pt modelId="{0833A6C4-BED0-4F3F-8E55-6D59EB4BFF85}" type="pres">
      <dgm:prSet presAssocID="{B6C442B1-184B-4779-B018-A76BC755E4B0}" presName="sibTrans" presStyleLbl="sibTrans2D1" presStyleIdx="0" presStyleCnt="2"/>
      <dgm:spPr/>
      <dgm:t>
        <a:bodyPr/>
        <a:lstStyle/>
        <a:p>
          <a:endParaRPr lang="en-US"/>
        </a:p>
      </dgm:t>
    </dgm:pt>
    <dgm:pt modelId="{905BA3BC-42DE-46DA-AF77-9F6D41393C94}" type="pres">
      <dgm:prSet presAssocID="{B6C442B1-184B-4779-B018-A76BC755E4B0}" presName="spacerR" presStyleCnt="0"/>
      <dgm:spPr/>
    </dgm:pt>
    <dgm:pt modelId="{00A44252-FE45-48D0-9528-354D4F3FABB8}" type="pres">
      <dgm:prSet presAssocID="{6FD505FE-D82D-4221-BB54-F3F1238DD278}" presName="node" presStyleLbl="node1" presStyleIdx="1" presStyleCnt="3">
        <dgm:presLayoutVars>
          <dgm:bulletEnabled val="1"/>
        </dgm:presLayoutVars>
      </dgm:prSet>
      <dgm:spPr/>
      <dgm:t>
        <a:bodyPr/>
        <a:lstStyle/>
        <a:p>
          <a:endParaRPr lang="en-US"/>
        </a:p>
      </dgm:t>
    </dgm:pt>
    <dgm:pt modelId="{1C9418CA-F6A9-4757-A112-D00AEB3600F1}" type="pres">
      <dgm:prSet presAssocID="{1E480831-837E-4E32-88C0-A44A562331CC}" presName="spacerL" presStyleCnt="0"/>
      <dgm:spPr/>
    </dgm:pt>
    <dgm:pt modelId="{E267FE17-8FD3-42DA-A1B3-8332F9EF8EA4}" type="pres">
      <dgm:prSet presAssocID="{1E480831-837E-4E32-88C0-A44A562331CC}" presName="sibTrans" presStyleLbl="sibTrans2D1" presStyleIdx="1" presStyleCnt="2"/>
      <dgm:spPr/>
      <dgm:t>
        <a:bodyPr/>
        <a:lstStyle/>
        <a:p>
          <a:endParaRPr lang="en-US"/>
        </a:p>
      </dgm:t>
    </dgm:pt>
    <dgm:pt modelId="{837B2EFA-C804-4211-AB62-BFC4291042AE}" type="pres">
      <dgm:prSet presAssocID="{1E480831-837E-4E32-88C0-A44A562331CC}" presName="spacerR" presStyleCnt="0"/>
      <dgm:spPr/>
    </dgm:pt>
    <dgm:pt modelId="{B81F0E35-6345-4D4F-BEEE-F4D57379EA15}" type="pres">
      <dgm:prSet presAssocID="{137FEF6C-A69A-494D-8919-11989DB54CAA}" presName="node" presStyleLbl="node1" presStyleIdx="2" presStyleCnt="3">
        <dgm:presLayoutVars>
          <dgm:bulletEnabled val="1"/>
        </dgm:presLayoutVars>
      </dgm:prSet>
      <dgm:spPr/>
      <dgm:t>
        <a:bodyPr/>
        <a:lstStyle/>
        <a:p>
          <a:endParaRPr lang="en-US"/>
        </a:p>
      </dgm:t>
    </dgm:pt>
  </dgm:ptLst>
  <dgm:cxnLst>
    <dgm:cxn modelId="{72F6D12A-B7AA-48D4-9E75-E54A76C2D833}" srcId="{B0DB5AF0-DE20-47E3-8135-84153D2098E2}" destId="{137FEF6C-A69A-494D-8919-11989DB54CAA}" srcOrd="2" destOrd="0" parTransId="{8B397C34-A174-46A9-9363-C5D6DE7CCDB7}" sibTransId="{0B56952E-CF17-444D-B6A7-2D0889F1EFA1}"/>
    <dgm:cxn modelId="{E9BEEB3D-BEB7-44A5-8479-AB884444A867}" srcId="{B0DB5AF0-DE20-47E3-8135-84153D2098E2}" destId="{6FD505FE-D82D-4221-BB54-F3F1238DD278}" srcOrd="1" destOrd="0" parTransId="{52C9DFF5-41CF-418B-ADF0-B0C0E547D453}" sibTransId="{1E480831-837E-4E32-88C0-A44A562331CC}"/>
    <dgm:cxn modelId="{D9563F25-EECF-4147-88AF-CF04C4BF0433}" srcId="{B0DB5AF0-DE20-47E3-8135-84153D2098E2}" destId="{094C1052-52BE-443B-9867-9F1DF00BD161}" srcOrd="0" destOrd="0" parTransId="{6C32E515-BC1A-4EA9-ADCA-BAA81AC3EF60}" sibTransId="{B6C442B1-184B-4779-B018-A76BC755E4B0}"/>
    <dgm:cxn modelId="{96095CB9-A7FA-4F06-872E-B559847B164E}" type="presOf" srcId="{1E480831-837E-4E32-88C0-A44A562331CC}" destId="{E267FE17-8FD3-42DA-A1B3-8332F9EF8EA4}" srcOrd="0" destOrd="0" presId="urn:microsoft.com/office/officeart/2005/8/layout/equation1"/>
    <dgm:cxn modelId="{E694B2C4-95AC-4AF9-B287-8916E59C7BF6}" type="presOf" srcId="{B0DB5AF0-DE20-47E3-8135-84153D2098E2}" destId="{80208DF7-601C-4570-AEFF-70FC61DBC729}" srcOrd="0" destOrd="0" presId="urn:microsoft.com/office/officeart/2005/8/layout/equation1"/>
    <dgm:cxn modelId="{EA6D4000-7AEC-4DE9-AD25-D6FB2715E044}" type="presOf" srcId="{B6C442B1-184B-4779-B018-A76BC755E4B0}" destId="{0833A6C4-BED0-4F3F-8E55-6D59EB4BFF85}" srcOrd="0" destOrd="0" presId="urn:microsoft.com/office/officeart/2005/8/layout/equation1"/>
    <dgm:cxn modelId="{7752D464-47DD-41BE-88E2-5AA1CE8CA00B}" type="presOf" srcId="{137FEF6C-A69A-494D-8919-11989DB54CAA}" destId="{B81F0E35-6345-4D4F-BEEE-F4D57379EA15}" srcOrd="0" destOrd="0" presId="urn:microsoft.com/office/officeart/2005/8/layout/equation1"/>
    <dgm:cxn modelId="{496D392F-D60D-4104-9F0E-DB40909DCE1D}" type="presOf" srcId="{094C1052-52BE-443B-9867-9F1DF00BD161}" destId="{48D4F797-E843-4560-AF23-65B2B65DDEE6}" srcOrd="0" destOrd="0" presId="urn:microsoft.com/office/officeart/2005/8/layout/equation1"/>
    <dgm:cxn modelId="{6E246E90-CEC9-4A75-B62D-823D6F5A286E}" type="presOf" srcId="{6FD505FE-D82D-4221-BB54-F3F1238DD278}" destId="{00A44252-FE45-48D0-9528-354D4F3FABB8}" srcOrd="0" destOrd="0" presId="urn:microsoft.com/office/officeart/2005/8/layout/equation1"/>
    <dgm:cxn modelId="{785EA3A0-DAD8-4EBC-ABCA-746BF521906B}" type="presParOf" srcId="{80208DF7-601C-4570-AEFF-70FC61DBC729}" destId="{48D4F797-E843-4560-AF23-65B2B65DDEE6}" srcOrd="0" destOrd="0" presId="urn:microsoft.com/office/officeart/2005/8/layout/equation1"/>
    <dgm:cxn modelId="{67BB5A2C-B32E-4EFE-87F6-D55F770C633E}" type="presParOf" srcId="{80208DF7-601C-4570-AEFF-70FC61DBC729}" destId="{161382E7-F500-4973-8F79-7699B5854A3E}" srcOrd="1" destOrd="0" presId="urn:microsoft.com/office/officeart/2005/8/layout/equation1"/>
    <dgm:cxn modelId="{10DA405E-EA26-43C2-AF14-BCA418D319FC}" type="presParOf" srcId="{80208DF7-601C-4570-AEFF-70FC61DBC729}" destId="{0833A6C4-BED0-4F3F-8E55-6D59EB4BFF85}" srcOrd="2" destOrd="0" presId="urn:microsoft.com/office/officeart/2005/8/layout/equation1"/>
    <dgm:cxn modelId="{588751AF-7E4C-4E6F-BB37-670D30933EEB}" type="presParOf" srcId="{80208DF7-601C-4570-AEFF-70FC61DBC729}" destId="{905BA3BC-42DE-46DA-AF77-9F6D41393C94}" srcOrd="3" destOrd="0" presId="urn:microsoft.com/office/officeart/2005/8/layout/equation1"/>
    <dgm:cxn modelId="{7A7E69B1-18BB-40A2-B872-EF1DB87A67FE}" type="presParOf" srcId="{80208DF7-601C-4570-AEFF-70FC61DBC729}" destId="{00A44252-FE45-48D0-9528-354D4F3FABB8}" srcOrd="4" destOrd="0" presId="urn:microsoft.com/office/officeart/2005/8/layout/equation1"/>
    <dgm:cxn modelId="{DC052C8B-AEEE-4323-9117-1305A9C4C9BC}" type="presParOf" srcId="{80208DF7-601C-4570-AEFF-70FC61DBC729}" destId="{1C9418CA-F6A9-4757-A112-D00AEB3600F1}" srcOrd="5" destOrd="0" presId="urn:microsoft.com/office/officeart/2005/8/layout/equation1"/>
    <dgm:cxn modelId="{C3CDC57E-374B-4A45-BC5F-AEDCF7B3BD02}" type="presParOf" srcId="{80208DF7-601C-4570-AEFF-70FC61DBC729}" destId="{E267FE17-8FD3-42DA-A1B3-8332F9EF8EA4}" srcOrd="6" destOrd="0" presId="urn:microsoft.com/office/officeart/2005/8/layout/equation1"/>
    <dgm:cxn modelId="{300E1A5D-64D7-41AC-8AAB-54145BD39C59}" type="presParOf" srcId="{80208DF7-601C-4570-AEFF-70FC61DBC729}" destId="{837B2EFA-C804-4211-AB62-BFC4291042AE}" srcOrd="7" destOrd="0" presId="urn:microsoft.com/office/officeart/2005/8/layout/equation1"/>
    <dgm:cxn modelId="{0ACB3A06-0721-4BF3-8A58-1D55080A61EA}" type="presParOf" srcId="{80208DF7-601C-4570-AEFF-70FC61DBC729}" destId="{B81F0E35-6345-4D4F-BEEE-F4D57379EA15}" srcOrd="8" destOrd="0" presId="urn:microsoft.com/office/officeart/2005/8/layout/equati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775780-8EBD-4F90-B58F-5B22DEE8F947}" type="doc">
      <dgm:prSet loTypeId="urn:microsoft.com/office/officeart/2005/8/layout/venn3" loCatId="relationship" qsTypeId="urn:microsoft.com/office/officeart/2005/8/quickstyle/3d2" qsCatId="3D" csTypeId="urn:microsoft.com/office/officeart/2005/8/colors/accent2_2" csCatId="accent2" phldr="1"/>
      <dgm:spPr/>
      <dgm:t>
        <a:bodyPr/>
        <a:lstStyle/>
        <a:p>
          <a:endParaRPr lang="en-US"/>
        </a:p>
      </dgm:t>
    </dgm:pt>
    <dgm:pt modelId="{C6A079B9-8965-4E9B-9122-82C3A0B9AEC2}">
      <dgm:prSet phldrT="[Text]" custT="1"/>
      <dgm:spPr/>
      <dgm:t>
        <a:bodyPr/>
        <a:lstStyle/>
        <a:p>
          <a:r>
            <a:rPr lang="en-US" sz="2800" b="1" dirty="0" smtClean="0"/>
            <a:t>Probate</a:t>
          </a:r>
        </a:p>
        <a:p>
          <a:r>
            <a:rPr lang="en-US" sz="1800" dirty="0" smtClean="0"/>
            <a:t>(power of attorney disputes, guardianships,  conservatorships)</a:t>
          </a:r>
          <a:endParaRPr lang="en-US" sz="1800" dirty="0"/>
        </a:p>
      </dgm:t>
    </dgm:pt>
    <dgm:pt modelId="{38717708-D3AF-4122-95D3-0060ECEA3338}" type="parTrans" cxnId="{B481E1FB-CDF5-4BDB-863B-8223F3239650}">
      <dgm:prSet/>
      <dgm:spPr/>
      <dgm:t>
        <a:bodyPr/>
        <a:lstStyle/>
        <a:p>
          <a:endParaRPr lang="en-US"/>
        </a:p>
      </dgm:t>
    </dgm:pt>
    <dgm:pt modelId="{FAE88535-3337-4472-B9A6-930E5D606577}" type="sibTrans" cxnId="{B481E1FB-CDF5-4BDB-863B-8223F3239650}">
      <dgm:prSet/>
      <dgm:spPr/>
      <dgm:t>
        <a:bodyPr/>
        <a:lstStyle/>
        <a:p>
          <a:endParaRPr lang="en-US"/>
        </a:p>
      </dgm:t>
    </dgm:pt>
    <dgm:pt modelId="{8D6F167E-9FDB-4DF9-9847-E13722FF846C}">
      <dgm:prSet phldrT="[Text]" custT="1"/>
      <dgm:spPr/>
      <dgm:t>
        <a:bodyPr/>
        <a:lstStyle/>
        <a:p>
          <a:r>
            <a:rPr lang="en-US" sz="2800" b="1" dirty="0" smtClean="0"/>
            <a:t>Civil</a:t>
          </a:r>
        </a:p>
        <a:p>
          <a:r>
            <a:rPr lang="en-US" sz="1800" dirty="0" smtClean="0"/>
            <a:t>(landlord-tenant, protection orders, financial exploitation)</a:t>
          </a:r>
          <a:endParaRPr lang="en-US" sz="1800" dirty="0"/>
        </a:p>
      </dgm:t>
    </dgm:pt>
    <dgm:pt modelId="{A4AC8CCC-26D1-4590-9498-64C3255A3296}" type="parTrans" cxnId="{E779A0FE-DA76-4976-81F1-2B7AC76D9307}">
      <dgm:prSet/>
      <dgm:spPr/>
      <dgm:t>
        <a:bodyPr/>
        <a:lstStyle/>
        <a:p>
          <a:endParaRPr lang="en-US"/>
        </a:p>
      </dgm:t>
    </dgm:pt>
    <dgm:pt modelId="{0F597BCA-40E4-4208-AC4F-2C30BB1B877E}" type="sibTrans" cxnId="{E779A0FE-DA76-4976-81F1-2B7AC76D9307}">
      <dgm:prSet/>
      <dgm:spPr/>
      <dgm:t>
        <a:bodyPr/>
        <a:lstStyle/>
        <a:p>
          <a:endParaRPr lang="en-US"/>
        </a:p>
      </dgm:t>
    </dgm:pt>
    <dgm:pt modelId="{4C277967-ABA3-4B56-90DC-46006DD36FD5}">
      <dgm:prSet phldrT="[Text]" custT="1"/>
      <dgm:spPr/>
      <dgm:t>
        <a:bodyPr/>
        <a:lstStyle/>
        <a:p>
          <a:r>
            <a:rPr lang="en-US" sz="2800" b="1" dirty="0" smtClean="0"/>
            <a:t>Criminal</a:t>
          </a:r>
        </a:p>
        <a:p>
          <a:r>
            <a:rPr lang="en-US" sz="1800" dirty="0" smtClean="0"/>
            <a:t>(domestic violence, fraud, forgery, assault)</a:t>
          </a:r>
        </a:p>
        <a:p>
          <a:endParaRPr lang="en-US" sz="2200" dirty="0"/>
        </a:p>
      </dgm:t>
    </dgm:pt>
    <dgm:pt modelId="{1528D1A0-244A-4D09-BCA4-33E52BC0FFDC}" type="parTrans" cxnId="{147C4F48-3952-49B8-89D5-16AB593A55E5}">
      <dgm:prSet/>
      <dgm:spPr/>
      <dgm:t>
        <a:bodyPr/>
        <a:lstStyle/>
        <a:p>
          <a:endParaRPr lang="en-US"/>
        </a:p>
      </dgm:t>
    </dgm:pt>
    <dgm:pt modelId="{74FC9C52-B29E-4437-850A-FD296D0E0D78}" type="sibTrans" cxnId="{147C4F48-3952-49B8-89D5-16AB593A55E5}">
      <dgm:prSet/>
      <dgm:spPr/>
      <dgm:t>
        <a:bodyPr/>
        <a:lstStyle/>
        <a:p>
          <a:endParaRPr lang="en-US"/>
        </a:p>
      </dgm:t>
    </dgm:pt>
    <dgm:pt modelId="{1D70B119-068F-42EB-AB07-ED231DE560EE}">
      <dgm:prSet phldrT="[Text]" custT="1"/>
      <dgm:spPr/>
      <dgm:t>
        <a:bodyPr/>
        <a:lstStyle/>
        <a:p>
          <a:r>
            <a:rPr lang="en-US" sz="2400" b="1" dirty="0" smtClean="0"/>
            <a:t>Family</a:t>
          </a:r>
        </a:p>
        <a:p>
          <a:r>
            <a:rPr lang="en-US" sz="1800" dirty="0" smtClean="0"/>
            <a:t>(dissolution of marriage) </a:t>
          </a:r>
          <a:endParaRPr lang="en-US" sz="1800" dirty="0"/>
        </a:p>
      </dgm:t>
    </dgm:pt>
    <dgm:pt modelId="{187F0747-6723-4259-8B71-1673EDFE463E}" type="parTrans" cxnId="{BD741985-CE0A-407F-A393-051B0E5C1155}">
      <dgm:prSet/>
      <dgm:spPr/>
      <dgm:t>
        <a:bodyPr/>
        <a:lstStyle/>
        <a:p>
          <a:endParaRPr lang="en-US"/>
        </a:p>
      </dgm:t>
    </dgm:pt>
    <dgm:pt modelId="{90D00648-8E8A-4396-94CA-121252A68FD8}" type="sibTrans" cxnId="{BD741985-CE0A-407F-A393-051B0E5C1155}">
      <dgm:prSet/>
      <dgm:spPr/>
      <dgm:t>
        <a:bodyPr/>
        <a:lstStyle/>
        <a:p>
          <a:endParaRPr lang="en-US"/>
        </a:p>
      </dgm:t>
    </dgm:pt>
    <dgm:pt modelId="{CB815693-EA4C-4EFB-9AB4-8BDBCDBA1FA4}" type="pres">
      <dgm:prSet presAssocID="{01775780-8EBD-4F90-B58F-5B22DEE8F947}" presName="Name0" presStyleCnt="0">
        <dgm:presLayoutVars>
          <dgm:dir/>
          <dgm:resizeHandles val="exact"/>
        </dgm:presLayoutVars>
      </dgm:prSet>
      <dgm:spPr/>
      <dgm:t>
        <a:bodyPr/>
        <a:lstStyle/>
        <a:p>
          <a:endParaRPr lang="en-US"/>
        </a:p>
      </dgm:t>
    </dgm:pt>
    <dgm:pt modelId="{5E9EAE88-BC08-4859-9902-83B1DAA9CBC2}" type="pres">
      <dgm:prSet presAssocID="{C6A079B9-8965-4E9B-9122-82C3A0B9AEC2}" presName="Name5" presStyleLbl="vennNode1" presStyleIdx="0" presStyleCnt="4" custScaleX="132834" custScaleY="114321" custLinFactNeighborX="15461" custLinFactNeighborY="-5090">
        <dgm:presLayoutVars>
          <dgm:bulletEnabled val="1"/>
        </dgm:presLayoutVars>
      </dgm:prSet>
      <dgm:spPr/>
      <dgm:t>
        <a:bodyPr/>
        <a:lstStyle/>
        <a:p>
          <a:endParaRPr lang="en-US"/>
        </a:p>
      </dgm:t>
    </dgm:pt>
    <dgm:pt modelId="{F757FBFD-6E3A-4DB8-A544-EDA1616FC5D3}" type="pres">
      <dgm:prSet presAssocID="{FAE88535-3337-4472-B9A6-930E5D606577}" presName="space" presStyleCnt="0"/>
      <dgm:spPr/>
      <dgm:t>
        <a:bodyPr/>
        <a:lstStyle/>
        <a:p>
          <a:endParaRPr lang="en-US"/>
        </a:p>
      </dgm:t>
    </dgm:pt>
    <dgm:pt modelId="{776C6BD9-A98A-41D5-9A9D-3C5D7A5FC027}" type="pres">
      <dgm:prSet presAssocID="{8D6F167E-9FDB-4DF9-9847-E13722FF846C}" presName="Name5" presStyleLbl="vennNode1" presStyleIdx="1" presStyleCnt="4" custScaleX="113905" custScaleY="117138" custLinFactX="74966" custLinFactNeighborX="100000" custLinFactNeighborY="-11701">
        <dgm:presLayoutVars>
          <dgm:bulletEnabled val="1"/>
        </dgm:presLayoutVars>
      </dgm:prSet>
      <dgm:spPr/>
      <dgm:t>
        <a:bodyPr/>
        <a:lstStyle/>
        <a:p>
          <a:endParaRPr lang="en-US"/>
        </a:p>
      </dgm:t>
    </dgm:pt>
    <dgm:pt modelId="{DBBDA9C0-9345-4EC1-999B-D7799D52D671}" type="pres">
      <dgm:prSet presAssocID="{0F597BCA-40E4-4208-AC4F-2C30BB1B877E}" presName="space" presStyleCnt="0"/>
      <dgm:spPr/>
      <dgm:t>
        <a:bodyPr/>
        <a:lstStyle/>
        <a:p>
          <a:endParaRPr lang="en-US"/>
        </a:p>
      </dgm:t>
    </dgm:pt>
    <dgm:pt modelId="{07E3ADAC-212C-4CA7-B4D3-3F99DFA53A5E}" type="pres">
      <dgm:prSet presAssocID="{4C277967-ABA3-4B56-90DC-46006DD36FD5}" presName="Name5" presStyleLbl="vennNode1" presStyleIdx="2" presStyleCnt="4" custScaleX="115042" custScaleY="112659" custLinFactX="-72632" custLinFactNeighborX="-100000" custLinFactNeighborY="25699">
        <dgm:presLayoutVars>
          <dgm:bulletEnabled val="1"/>
        </dgm:presLayoutVars>
      </dgm:prSet>
      <dgm:spPr/>
      <dgm:t>
        <a:bodyPr/>
        <a:lstStyle/>
        <a:p>
          <a:endParaRPr lang="en-US"/>
        </a:p>
      </dgm:t>
    </dgm:pt>
    <dgm:pt modelId="{399AD909-2BF7-4DA9-B1D2-EF81062BAA5B}" type="pres">
      <dgm:prSet presAssocID="{74FC9C52-B29E-4437-850A-FD296D0E0D78}" presName="space" presStyleCnt="0"/>
      <dgm:spPr/>
    </dgm:pt>
    <dgm:pt modelId="{93E9A852-CF4A-40E0-9061-C8B69B3A7825}" type="pres">
      <dgm:prSet presAssocID="{1D70B119-068F-42EB-AB07-ED231DE560EE}" presName="Name5" presStyleLbl="vennNode1" presStyleIdx="3" presStyleCnt="4" custScaleX="100689" custScaleY="104068" custLinFactNeighborX="-3824" custLinFactNeighborY="-578">
        <dgm:presLayoutVars>
          <dgm:bulletEnabled val="1"/>
        </dgm:presLayoutVars>
      </dgm:prSet>
      <dgm:spPr/>
      <dgm:t>
        <a:bodyPr/>
        <a:lstStyle/>
        <a:p>
          <a:endParaRPr lang="en-US"/>
        </a:p>
      </dgm:t>
    </dgm:pt>
  </dgm:ptLst>
  <dgm:cxnLst>
    <dgm:cxn modelId="{B481E1FB-CDF5-4BDB-863B-8223F3239650}" srcId="{01775780-8EBD-4F90-B58F-5B22DEE8F947}" destId="{C6A079B9-8965-4E9B-9122-82C3A0B9AEC2}" srcOrd="0" destOrd="0" parTransId="{38717708-D3AF-4122-95D3-0060ECEA3338}" sibTransId="{FAE88535-3337-4472-B9A6-930E5D606577}"/>
    <dgm:cxn modelId="{BD741985-CE0A-407F-A393-051B0E5C1155}" srcId="{01775780-8EBD-4F90-B58F-5B22DEE8F947}" destId="{1D70B119-068F-42EB-AB07-ED231DE560EE}" srcOrd="3" destOrd="0" parTransId="{187F0747-6723-4259-8B71-1673EDFE463E}" sibTransId="{90D00648-8E8A-4396-94CA-121252A68FD8}"/>
    <dgm:cxn modelId="{BC13B8D3-3640-4446-88A4-53C4891CAFD1}" type="presOf" srcId="{4C277967-ABA3-4B56-90DC-46006DD36FD5}" destId="{07E3ADAC-212C-4CA7-B4D3-3F99DFA53A5E}" srcOrd="0" destOrd="0" presId="urn:microsoft.com/office/officeart/2005/8/layout/venn3"/>
    <dgm:cxn modelId="{2AE4FAD4-A24E-43CA-91B9-7112555D824A}" type="presOf" srcId="{8D6F167E-9FDB-4DF9-9847-E13722FF846C}" destId="{776C6BD9-A98A-41D5-9A9D-3C5D7A5FC027}" srcOrd="0" destOrd="0" presId="urn:microsoft.com/office/officeart/2005/8/layout/venn3"/>
    <dgm:cxn modelId="{E779A0FE-DA76-4976-81F1-2B7AC76D9307}" srcId="{01775780-8EBD-4F90-B58F-5B22DEE8F947}" destId="{8D6F167E-9FDB-4DF9-9847-E13722FF846C}" srcOrd="1" destOrd="0" parTransId="{A4AC8CCC-26D1-4590-9498-64C3255A3296}" sibTransId="{0F597BCA-40E4-4208-AC4F-2C30BB1B877E}"/>
    <dgm:cxn modelId="{77F50BAB-D5E0-4D05-9979-377462BA097F}" type="presOf" srcId="{1D70B119-068F-42EB-AB07-ED231DE560EE}" destId="{93E9A852-CF4A-40E0-9061-C8B69B3A7825}" srcOrd="0" destOrd="0" presId="urn:microsoft.com/office/officeart/2005/8/layout/venn3"/>
    <dgm:cxn modelId="{147C4F48-3952-49B8-89D5-16AB593A55E5}" srcId="{01775780-8EBD-4F90-B58F-5B22DEE8F947}" destId="{4C277967-ABA3-4B56-90DC-46006DD36FD5}" srcOrd="2" destOrd="0" parTransId="{1528D1A0-244A-4D09-BCA4-33E52BC0FFDC}" sibTransId="{74FC9C52-B29E-4437-850A-FD296D0E0D78}"/>
    <dgm:cxn modelId="{B28703D8-ABD3-4A61-8302-4771D76B14E4}" type="presOf" srcId="{01775780-8EBD-4F90-B58F-5B22DEE8F947}" destId="{CB815693-EA4C-4EFB-9AB4-8BDBCDBA1FA4}" srcOrd="0" destOrd="0" presId="urn:microsoft.com/office/officeart/2005/8/layout/venn3"/>
    <dgm:cxn modelId="{E994E948-A943-422C-AED6-84104D9D3438}" type="presOf" srcId="{C6A079B9-8965-4E9B-9122-82C3A0B9AEC2}" destId="{5E9EAE88-BC08-4859-9902-83B1DAA9CBC2}" srcOrd="0" destOrd="0" presId="urn:microsoft.com/office/officeart/2005/8/layout/venn3"/>
    <dgm:cxn modelId="{8DE4B0D3-83AE-4410-8CF7-94B34BE46E1D}" type="presParOf" srcId="{CB815693-EA4C-4EFB-9AB4-8BDBCDBA1FA4}" destId="{5E9EAE88-BC08-4859-9902-83B1DAA9CBC2}" srcOrd="0" destOrd="0" presId="urn:microsoft.com/office/officeart/2005/8/layout/venn3"/>
    <dgm:cxn modelId="{DC0ADE4B-3740-4C83-931D-AD6CAC142D04}" type="presParOf" srcId="{CB815693-EA4C-4EFB-9AB4-8BDBCDBA1FA4}" destId="{F757FBFD-6E3A-4DB8-A544-EDA1616FC5D3}" srcOrd="1" destOrd="0" presId="urn:microsoft.com/office/officeart/2005/8/layout/venn3"/>
    <dgm:cxn modelId="{DAD9E68C-49AF-49FB-A1A8-1906C5CCCDFC}" type="presParOf" srcId="{CB815693-EA4C-4EFB-9AB4-8BDBCDBA1FA4}" destId="{776C6BD9-A98A-41D5-9A9D-3C5D7A5FC027}" srcOrd="2" destOrd="0" presId="urn:microsoft.com/office/officeart/2005/8/layout/venn3"/>
    <dgm:cxn modelId="{E0E54206-2019-4444-924C-6525135C4756}" type="presParOf" srcId="{CB815693-EA4C-4EFB-9AB4-8BDBCDBA1FA4}" destId="{DBBDA9C0-9345-4EC1-999B-D7799D52D671}" srcOrd="3" destOrd="0" presId="urn:microsoft.com/office/officeart/2005/8/layout/venn3"/>
    <dgm:cxn modelId="{43684839-8CF4-48A1-B7F8-A89C95C02553}" type="presParOf" srcId="{CB815693-EA4C-4EFB-9AB4-8BDBCDBA1FA4}" destId="{07E3ADAC-212C-4CA7-B4D3-3F99DFA53A5E}" srcOrd="4" destOrd="0" presId="urn:microsoft.com/office/officeart/2005/8/layout/venn3"/>
    <dgm:cxn modelId="{8DEE1894-D323-4BC9-AD38-5BC91176B262}" type="presParOf" srcId="{CB815693-EA4C-4EFB-9AB4-8BDBCDBA1FA4}" destId="{399AD909-2BF7-4DA9-B1D2-EF81062BAA5B}" srcOrd="5" destOrd="0" presId="urn:microsoft.com/office/officeart/2005/8/layout/venn3"/>
    <dgm:cxn modelId="{06174FA6-4776-4F98-98D5-33B50AFAFBFE}" type="presParOf" srcId="{CB815693-EA4C-4EFB-9AB4-8BDBCDBA1FA4}" destId="{93E9A852-CF4A-40E0-9061-C8B69B3A7825}" srcOrd="6"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287D8B-FE06-4521-9C8E-F00E97246792}" type="doc">
      <dgm:prSet loTypeId="urn:microsoft.com/office/officeart/2005/8/layout/hList3" loCatId="list" qsTypeId="urn:microsoft.com/office/officeart/2005/8/quickstyle/simple3" qsCatId="simple" csTypeId="urn:microsoft.com/office/officeart/2005/8/colors/accent0_3" csCatId="mainScheme" phldr="1"/>
      <dgm:spPr/>
      <dgm:t>
        <a:bodyPr/>
        <a:lstStyle/>
        <a:p>
          <a:endParaRPr lang="en-US"/>
        </a:p>
      </dgm:t>
    </dgm:pt>
    <dgm:pt modelId="{6F061881-BD0A-4E86-A5C0-7243EC0E20DE}">
      <dgm:prSet phldrT="[Text]"/>
      <dgm:spPr/>
      <dgm:t>
        <a:bodyPr/>
        <a:lstStyle/>
        <a:p>
          <a:r>
            <a:rPr lang="en-US" b="1" dirty="0" smtClean="0"/>
            <a:t>Physical/Sexual Abuse</a:t>
          </a:r>
          <a:endParaRPr lang="en-US" b="1" dirty="0"/>
        </a:p>
      </dgm:t>
    </dgm:pt>
    <dgm:pt modelId="{7A0B78FB-307F-4106-BE72-93CD9DB22BDA}" type="parTrans" cxnId="{0A1B272B-F1D7-4B17-AED5-2D56BBEEF77C}">
      <dgm:prSet/>
      <dgm:spPr/>
      <dgm:t>
        <a:bodyPr/>
        <a:lstStyle/>
        <a:p>
          <a:endParaRPr lang="en-US"/>
        </a:p>
      </dgm:t>
    </dgm:pt>
    <dgm:pt modelId="{952B15DA-C04E-4A98-B707-3C136614D625}" type="sibTrans" cxnId="{0A1B272B-F1D7-4B17-AED5-2D56BBEEF77C}">
      <dgm:prSet/>
      <dgm:spPr/>
      <dgm:t>
        <a:bodyPr/>
        <a:lstStyle/>
        <a:p>
          <a:endParaRPr lang="en-US"/>
        </a:p>
      </dgm:t>
    </dgm:pt>
    <dgm:pt modelId="{12B2CADD-AF44-4741-AA47-F5D4E2F6EABF}">
      <dgm:prSet phldrT="[Text]"/>
      <dgm:spPr/>
      <dgm:t>
        <a:bodyPr/>
        <a:lstStyle/>
        <a:p>
          <a:r>
            <a:rPr lang="en-US" dirty="0" smtClean="0"/>
            <a:t>Slap marks</a:t>
          </a:r>
          <a:endParaRPr lang="en-US" dirty="0"/>
        </a:p>
      </dgm:t>
    </dgm:pt>
    <dgm:pt modelId="{21054A1F-DBDD-4AE4-9546-D18655B1DBA4}" type="parTrans" cxnId="{B9608537-9B63-42C2-BCB4-1415C5F3400B}">
      <dgm:prSet/>
      <dgm:spPr/>
      <dgm:t>
        <a:bodyPr/>
        <a:lstStyle/>
        <a:p>
          <a:endParaRPr lang="en-US"/>
        </a:p>
      </dgm:t>
    </dgm:pt>
    <dgm:pt modelId="{6D68BDAE-9422-4764-8F13-7F99FA93845E}" type="sibTrans" cxnId="{B9608537-9B63-42C2-BCB4-1415C5F3400B}">
      <dgm:prSet/>
      <dgm:spPr/>
      <dgm:t>
        <a:bodyPr/>
        <a:lstStyle/>
        <a:p>
          <a:endParaRPr lang="en-US"/>
        </a:p>
      </dgm:t>
    </dgm:pt>
    <dgm:pt modelId="{678FCB3C-7B49-4627-A09A-F99DF8EA7DB5}">
      <dgm:prSet phldrT="[Text]"/>
      <dgm:spPr/>
      <dgm:t>
        <a:bodyPr/>
        <a:lstStyle/>
        <a:p>
          <a:r>
            <a:rPr lang="en-US" dirty="0" smtClean="0"/>
            <a:t>Unexplained fractures</a:t>
          </a:r>
          <a:endParaRPr lang="en-US" dirty="0"/>
        </a:p>
      </dgm:t>
    </dgm:pt>
    <dgm:pt modelId="{08424AE4-44B5-445A-B7E9-90568C3288D8}" type="parTrans" cxnId="{A3D75DA1-C1F5-4972-A84B-68EA1EB4D0FA}">
      <dgm:prSet/>
      <dgm:spPr/>
      <dgm:t>
        <a:bodyPr/>
        <a:lstStyle/>
        <a:p>
          <a:endParaRPr lang="en-US"/>
        </a:p>
      </dgm:t>
    </dgm:pt>
    <dgm:pt modelId="{99F26A24-1E16-45C2-B8A7-467A9787AA5F}" type="sibTrans" cxnId="{A3D75DA1-C1F5-4972-A84B-68EA1EB4D0FA}">
      <dgm:prSet/>
      <dgm:spPr/>
      <dgm:t>
        <a:bodyPr/>
        <a:lstStyle/>
        <a:p>
          <a:endParaRPr lang="en-US"/>
        </a:p>
      </dgm:t>
    </dgm:pt>
    <dgm:pt modelId="{E04A83CE-9F2B-4F78-B4B8-40BED2E562CE}">
      <dgm:prSet phldrT="[Text]"/>
      <dgm:spPr/>
      <dgm:t>
        <a:bodyPr/>
        <a:lstStyle/>
        <a:p>
          <a:r>
            <a:rPr lang="en-US" dirty="0" smtClean="0"/>
            <a:t>Bruises, welts, cuts, sores, or burns</a:t>
          </a:r>
          <a:endParaRPr lang="en-US" dirty="0"/>
        </a:p>
      </dgm:t>
    </dgm:pt>
    <dgm:pt modelId="{2A7711FB-7D98-4BEF-A03B-A73861F99295}" type="parTrans" cxnId="{52D81760-8218-4FAF-A4A7-4E4B02D730B7}">
      <dgm:prSet/>
      <dgm:spPr/>
      <dgm:t>
        <a:bodyPr/>
        <a:lstStyle/>
        <a:p>
          <a:endParaRPr lang="en-US"/>
        </a:p>
      </dgm:t>
    </dgm:pt>
    <dgm:pt modelId="{58115455-EB73-42B2-8833-AB39CD98BFC8}" type="sibTrans" cxnId="{52D81760-8218-4FAF-A4A7-4E4B02D730B7}">
      <dgm:prSet/>
      <dgm:spPr/>
      <dgm:t>
        <a:bodyPr/>
        <a:lstStyle/>
        <a:p>
          <a:endParaRPr lang="en-US"/>
        </a:p>
      </dgm:t>
    </dgm:pt>
    <dgm:pt modelId="{AEAE6825-B76D-4EEC-B649-ECF6FC22A83B}">
      <dgm:prSet phldrT="[Text]"/>
      <dgm:spPr/>
      <dgm:t>
        <a:bodyPr/>
        <a:lstStyle/>
        <a:p>
          <a:r>
            <a:rPr lang="en-US" dirty="0" smtClean="0"/>
            <a:t>Nonconsensual sexual conduct</a:t>
          </a:r>
          <a:endParaRPr lang="en-US" dirty="0"/>
        </a:p>
      </dgm:t>
    </dgm:pt>
    <dgm:pt modelId="{FB6C5CCE-74A8-49A8-BF1F-C0E930957281}" type="parTrans" cxnId="{CC4F3942-FC61-4760-98A2-DB34E9E0458E}">
      <dgm:prSet/>
      <dgm:spPr/>
      <dgm:t>
        <a:bodyPr/>
        <a:lstStyle/>
        <a:p>
          <a:endParaRPr lang="en-US"/>
        </a:p>
      </dgm:t>
    </dgm:pt>
    <dgm:pt modelId="{A1BA2B87-CA91-4BF4-BB33-B6E405CFE9EA}" type="sibTrans" cxnId="{CC4F3942-FC61-4760-98A2-DB34E9E0458E}">
      <dgm:prSet/>
      <dgm:spPr/>
      <dgm:t>
        <a:bodyPr/>
        <a:lstStyle/>
        <a:p>
          <a:endParaRPr lang="en-US"/>
        </a:p>
      </dgm:t>
    </dgm:pt>
    <dgm:pt modelId="{3E5B60CA-0871-49FD-9D0E-A16E86E512C6}" type="pres">
      <dgm:prSet presAssocID="{E7287D8B-FE06-4521-9C8E-F00E97246792}" presName="composite" presStyleCnt="0">
        <dgm:presLayoutVars>
          <dgm:chMax val="1"/>
          <dgm:dir/>
          <dgm:resizeHandles val="exact"/>
        </dgm:presLayoutVars>
      </dgm:prSet>
      <dgm:spPr/>
      <dgm:t>
        <a:bodyPr/>
        <a:lstStyle/>
        <a:p>
          <a:endParaRPr lang="en-US"/>
        </a:p>
      </dgm:t>
    </dgm:pt>
    <dgm:pt modelId="{AE77EBEB-98CE-434B-A873-2D6959FA54CD}" type="pres">
      <dgm:prSet presAssocID="{6F061881-BD0A-4E86-A5C0-7243EC0E20DE}" presName="roof" presStyleLbl="dkBgShp" presStyleIdx="0" presStyleCnt="2"/>
      <dgm:spPr/>
      <dgm:t>
        <a:bodyPr/>
        <a:lstStyle/>
        <a:p>
          <a:endParaRPr lang="en-US"/>
        </a:p>
      </dgm:t>
    </dgm:pt>
    <dgm:pt modelId="{1BE93FC5-E43C-4712-B25E-D5707E0027DE}" type="pres">
      <dgm:prSet presAssocID="{6F061881-BD0A-4E86-A5C0-7243EC0E20DE}" presName="pillars" presStyleCnt="0"/>
      <dgm:spPr/>
      <dgm:t>
        <a:bodyPr/>
        <a:lstStyle/>
        <a:p>
          <a:endParaRPr lang="en-US"/>
        </a:p>
      </dgm:t>
    </dgm:pt>
    <dgm:pt modelId="{AAC6A747-209A-4272-BDC0-0809237C9B2C}" type="pres">
      <dgm:prSet presAssocID="{6F061881-BD0A-4E86-A5C0-7243EC0E20DE}" presName="pillar1" presStyleLbl="node1" presStyleIdx="0" presStyleCnt="4">
        <dgm:presLayoutVars>
          <dgm:bulletEnabled val="1"/>
        </dgm:presLayoutVars>
      </dgm:prSet>
      <dgm:spPr/>
      <dgm:t>
        <a:bodyPr/>
        <a:lstStyle/>
        <a:p>
          <a:endParaRPr lang="en-US"/>
        </a:p>
      </dgm:t>
    </dgm:pt>
    <dgm:pt modelId="{1001DDE6-2E63-49D9-B5D3-0CC9278623AB}" type="pres">
      <dgm:prSet presAssocID="{678FCB3C-7B49-4627-A09A-F99DF8EA7DB5}" presName="pillarX" presStyleLbl="node1" presStyleIdx="1" presStyleCnt="4">
        <dgm:presLayoutVars>
          <dgm:bulletEnabled val="1"/>
        </dgm:presLayoutVars>
      </dgm:prSet>
      <dgm:spPr/>
      <dgm:t>
        <a:bodyPr/>
        <a:lstStyle/>
        <a:p>
          <a:endParaRPr lang="en-US"/>
        </a:p>
      </dgm:t>
    </dgm:pt>
    <dgm:pt modelId="{721B5744-7904-4EC9-873D-CF5DF5F2413A}" type="pres">
      <dgm:prSet presAssocID="{E04A83CE-9F2B-4F78-B4B8-40BED2E562CE}" presName="pillarX" presStyleLbl="node1" presStyleIdx="2" presStyleCnt="4">
        <dgm:presLayoutVars>
          <dgm:bulletEnabled val="1"/>
        </dgm:presLayoutVars>
      </dgm:prSet>
      <dgm:spPr/>
      <dgm:t>
        <a:bodyPr/>
        <a:lstStyle/>
        <a:p>
          <a:endParaRPr lang="en-US"/>
        </a:p>
      </dgm:t>
    </dgm:pt>
    <dgm:pt modelId="{09DAF6BA-D783-4619-96D9-8AA3DF8A6CE1}" type="pres">
      <dgm:prSet presAssocID="{AEAE6825-B76D-4EEC-B649-ECF6FC22A83B}" presName="pillarX" presStyleLbl="node1" presStyleIdx="3" presStyleCnt="4">
        <dgm:presLayoutVars>
          <dgm:bulletEnabled val="1"/>
        </dgm:presLayoutVars>
      </dgm:prSet>
      <dgm:spPr/>
      <dgm:t>
        <a:bodyPr/>
        <a:lstStyle/>
        <a:p>
          <a:endParaRPr lang="en-US"/>
        </a:p>
      </dgm:t>
    </dgm:pt>
    <dgm:pt modelId="{05567A01-7C79-49A6-9B15-2892525C543B}" type="pres">
      <dgm:prSet presAssocID="{6F061881-BD0A-4E86-A5C0-7243EC0E20DE}" presName="base" presStyleLbl="dkBgShp" presStyleIdx="1" presStyleCnt="2"/>
      <dgm:spPr/>
      <dgm:t>
        <a:bodyPr/>
        <a:lstStyle/>
        <a:p>
          <a:endParaRPr lang="en-US"/>
        </a:p>
      </dgm:t>
    </dgm:pt>
  </dgm:ptLst>
  <dgm:cxnLst>
    <dgm:cxn modelId="{04281811-B11C-4BC5-8035-D8B8DBD6540E}" type="presOf" srcId="{678FCB3C-7B49-4627-A09A-F99DF8EA7DB5}" destId="{1001DDE6-2E63-49D9-B5D3-0CC9278623AB}" srcOrd="0" destOrd="0" presId="urn:microsoft.com/office/officeart/2005/8/layout/hList3"/>
    <dgm:cxn modelId="{0A1B272B-F1D7-4B17-AED5-2D56BBEEF77C}" srcId="{E7287D8B-FE06-4521-9C8E-F00E97246792}" destId="{6F061881-BD0A-4E86-A5C0-7243EC0E20DE}" srcOrd="0" destOrd="0" parTransId="{7A0B78FB-307F-4106-BE72-93CD9DB22BDA}" sibTransId="{952B15DA-C04E-4A98-B707-3C136614D625}"/>
    <dgm:cxn modelId="{23B96D97-65B1-48A2-9C03-26EBD8E0DBAB}" type="presOf" srcId="{E04A83CE-9F2B-4F78-B4B8-40BED2E562CE}" destId="{721B5744-7904-4EC9-873D-CF5DF5F2413A}" srcOrd="0" destOrd="0" presId="urn:microsoft.com/office/officeart/2005/8/layout/hList3"/>
    <dgm:cxn modelId="{5038983E-57F4-4424-A0AA-5BC4E7DAD2BE}" type="presOf" srcId="{12B2CADD-AF44-4741-AA47-F5D4E2F6EABF}" destId="{AAC6A747-209A-4272-BDC0-0809237C9B2C}" srcOrd="0" destOrd="0" presId="urn:microsoft.com/office/officeart/2005/8/layout/hList3"/>
    <dgm:cxn modelId="{873DD323-7341-477D-8C1D-BB32225A1B79}" type="presOf" srcId="{E7287D8B-FE06-4521-9C8E-F00E97246792}" destId="{3E5B60CA-0871-49FD-9D0E-A16E86E512C6}" srcOrd="0" destOrd="0" presId="urn:microsoft.com/office/officeart/2005/8/layout/hList3"/>
    <dgm:cxn modelId="{B9608537-9B63-42C2-BCB4-1415C5F3400B}" srcId="{6F061881-BD0A-4E86-A5C0-7243EC0E20DE}" destId="{12B2CADD-AF44-4741-AA47-F5D4E2F6EABF}" srcOrd="0" destOrd="0" parTransId="{21054A1F-DBDD-4AE4-9546-D18655B1DBA4}" sibTransId="{6D68BDAE-9422-4764-8F13-7F99FA93845E}"/>
    <dgm:cxn modelId="{BC6A8756-8B24-47DC-A63A-B08CFC06BB0E}" type="presOf" srcId="{6F061881-BD0A-4E86-A5C0-7243EC0E20DE}" destId="{AE77EBEB-98CE-434B-A873-2D6959FA54CD}" srcOrd="0" destOrd="0" presId="urn:microsoft.com/office/officeart/2005/8/layout/hList3"/>
    <dgm:cxn modelId="{A3D75DA1-C1F5-4972-A84B-68EA1EB4D0FA}" srcId="{6F061881-BD0A-4E86-A5C0-7243EC0E20DE}" destId="{678FCB3C-7B49-4627-A09A-F99DF8EA7DB5}" srcOrd="1" destOrd="0" parTransId="{08424AE4-44B5-445A-B7E9-90568C3288D8}" sibTransId="{99F26A24-1E16-45C2-B8A7-467A9787AA5F}"/>
    <dgm:cxn modelId="{CC4F3942-FC61-4760-98A2-DB34E9E0458E}" srcId="{6F061881-BD0A-4E86-A5C0-7243EC0E20DE}" destId="{AEAE6825-B76D-4EEC-B649-ECF6FC22A83B}" srcOrd="3" destOrd="0" parTransId="{FB6C5CCE-74A8-49A8-BF1F-C0E930957281}" sibTransId="{A1BA2B87-CA91-4BF4-BB33-B6E405CFE9EA}"/>
    <dgm:cxn modelId="{52D81760-8218-4FAF-A4A7-4E4B02D730B7}" srcId="{6F061881-BD0A-4E86-A5C0-7243EC0E20DE}" destId="{E04A83CE-9F2B-4F78-B4B8-40BED2E562CE}" srcOrd="2" destOrd="0" parTransId="{2A7711FB-7D98-4BEF-A03B-A73861F99295}" sibTransId="{58115455-EB73-42B2-8833-AB39CD98BFC8}"/>
    <dgm:cxn modelId="{0B13D558-9AE4-4141-B10E-DB2DC4116227}" type="presOf" srcId="{AEAE6825-B76D-4EEC-B649-ECF6FC22A83B}" destId="{09DAF6BA-D783-4619-96D9-8AA3DF8A6CE1}" srcOrd="0" destOrd="0" presId="urn:microsoft.com/office/officeart/2005/8/layout/hList3"/>
    <dgm:cxn modelId="{2CD9C6E8-4E29-4B4C-B45E-89A7B2148A45}" type="presParOf" srcId="{3E5B60CA-0871-49FD-9D0E-A16E86E512C6}" destId="{AE77EBEB-98CE-434B-A873-2D6959FA54CD}" srcOrd="0" destOrd="0" presId="urn:microsoft.com/office/officeart/2005/8/layout/hList3"/>
    <dgm:cxn modelId="{5E3CF90A-0E83-42D1-BFBC-365D6242CE17}" type="presParOf" srcId="{3E5B60CA-0871-49FD-9D0E-A16E86E512C6}" destId="{1BE93FC5-E43C-4712-B25E-D5707E0027DE}" srcOrd="1" destOrd="0" presId="urn:microsoft.com/office/officeart/2005/8/layout/hList3"/>
    <dgm:cxn modelId="{544ADB51-0A70-441F-B440-AC37EC2E18DC}" type="presParOf" srcId="{1BE93FC5-E43C-4712-B25E-D5707E0027DE}" destId="{AAC6A747-209A-4272-BDC0-0809237C9B2C}" srcOrd="0" destOrd="0" presId="urn:microsoft.com/office/officeart/2005/8/layout/hList3"/>
    <dgm:cxn modelId="{86B9AF3A-B6A4-4547-ABDC-2EF12B5271A4}" type="presParOf" srcId="{1BE93FC5-E43C-4712-B25E-D5707E0027DE}" destId="{1001DDE6-2E63-49D9-B5D3-0CC9278623AB}" srcOrd="1" destOrd="0" presId="urn:microsoft.com/office/officeart/2005/8/layout/hList3"/>
    <dgm:cxn modelId="{00CF51AB-A50A-4762-B4F4-44497A61B502}" type="presParOf" srcId="{1BE93FC5-E43C-4712-B25E-D5707E0027DE}" destId="{721B5744-7904-4EC9-873D-CF5DF5F2413A}" srcOrd="2" destOrd="0" presId="urn:microsoft.com/office/officeart/2005/8/layout/hList3"/>
    <dgm:cxn modelId="{5F22B7AC-E328-461A-9FA7-5ADA7C3F15AE}" type="presParOf" srcId="{1BE93FC5-E43C-4712-B25E-D5707E0027DE}" destId="{09DAF6BA-D783-4619-96D9-8AA3DF8A6CE1}" srcOrd="3" destOrd="0" presId="urn:microsoft.com/office/officeart/2005/8/layout/hList3"/>
    <dgm:cxn modelId="{135FEFD8-1F48-4EAE-87B0-40CEB5420B5F}" type="presParOf" srcId="{3E5B60CA-0871-49FD-9D0E-A16E86E512C6}" destId="{05567A01-7C79-49A6-9B15-2892525C543B}"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287D8B-FE06-4521-9C8E-F00E97246792}" type="doc">
      <dgm:prSet loTypeId="urn:microsoft.com/office/officeart/2005/8/layout/hList3" loCatId="list" qsTypeId="urn:microsoft.com/office/officeart/2005/8/quickstyle/simple3" qsCatId="simple" csTypeId="urn:microsoft.com/office/officeart/2005/8/colors/accent0_3" csCatId="mainScheme" phldr="1"/>
      <dgm:spPr/>
      <dgm:t>
        <a:bodyPr/>
        <a:lstStyle/>
        <a:p>
          <a:endParaRPr lang="en-US"/>
        </a:p>
      </dgm:t>
    </dgm:pt>
    <dgm:pt modelId="{6F061881-BD0A-4E86-A5C0-7243EC0E20DE}">
      <dgm:prSet phldrT="[Text]"/>
      <dgm:spPr/>
      <dgm:t>
        <a:bodyPr/>
        <a:lstStyle/>
        <a:p>
          <a:r>
            <a:rPr lang="en-US" b="1" dirty="0" smtClean="0"/>
            <a:t>Emotional Abuse</a:t>
          </a:r>
          <a:endParaRPr lang="en-US" b="1" dirty="0"/>
        </a:p>
      </dgm:t>
    </dgm:pt>
    <dgm:pt modelId="{7A0B78FB-307F-4106-BE72-93CD9DB22BDA}" type="parTrans" cxnId="{0A1B272B-F1D7-4B17-AED5-2D56BBEEF77C}">
      <dgm:prSet/>
      <dgm:spPr/>
      <dgm:t>
        <a:bodyPr/>
        <a:lstStyle/>
        <a:p>
          <a:endParaRPr lang="en-US"/>
        </a:p>
      </dgm:t>
    </dgm:pt>
    <dgm:pt modelId="{952B15DA-C04E-4A98-B707-3C136614D625}" type="sibTrans" cxnId="{0A1B272B-F1D7-4B17-AED5-2D56BBEEF77C}">
      <dgm:prSet/>
      <dgm:spPr/>
      <dgm:t>
        <a:bodyPr/>
        <a:lstStyle/>
        <a:p>
          <a:endParaRPr lang="en-US"/>
        </a:p>
      </dgm:t>
    </dgm:pt>
    <dgm:pt modelId="{12B2CADD-AF44-4741-AA47-F5D4E2F6EABF}">
      <dgm:prSet phldrT="[Text]" custT="1"/>
      <dgm:spPr/>
      <dgm:t>
        <a:bodyPr/>
        <a:lstStyle/>
        <a:p>
          <a:r>
            <a:rPr lang="en-US" sz="2500" dirty="0" smtClean="0"/>
            <a:t>Withdrawal from normal activities</a:t>
          </a:r>
          <a:endParaRPr lang="en-US" sz="2500" dirty="0"/>
        </a:p>
      </dgm:t>
    </dgm:pt>
    <dgm:pt modelId="{21054A1F-DBDD-4AE4-9546-D18655B1DBA4}" type="parTrans" cxnId="{B9608537-9B63-42C2-BCB4-1415C5F3400B}">
      <dgm:prSet/>
      <dgm:spPr/>
      <dgm:t>
        <a:bodyPr/>
        <a:lstStyle/>
        <a:p>
          <a:endParaRPr lang="en-US"/>
        </a:p>
      </dgm:t>
    </dgm:pt>
    <dgm:pt modelId="{6D68BDAE-9422-4764-8F13-7F99FA93845E}" type="sibTrans" cxnId="{B9608537-9B63-42C2-BCB4-1415C5F3400B}">
      <dgm:prSet/>
      <dgm:spPr/>
      <dgm:t>
        <a:bodyPr/>
        <a:lstStyle/>
        <a:p>
          <a:endParaRPr lang="en-US"/>
        </a:p>
      </dgm:t>
    </dgm:pt>
    <dgm:pt modelId="{678FCB3C-7B49-4627-A09A-F99DF8EA7DB5}">
      <dgm:prSet phldrT="[Text]" custT="1"/>
      <dgm:spPr/>
      <dgm:t>
        <a:bodyPr/>
        <a:lstStyle/>
        <a:p>
          <a:r>
            <a:rPr lang="en-US" sz="2500" dirty="0" smtClean="0"/>
            <a:t>Unexplained changes in alertness or other unusual behavioral changes</a:t>
          </a:r>
          <a:endParaRPr lang="en-US" sz="2500" dirty="0"/>
        </a:p>
      </dgm:t>
    </dgm:pt>
    <dgm:pt modelId="{08424AE4-44B5-445A-B7E9-90568C3288D8}" type="parTrans" cxnId="{A3D75DA1-C1F5-4972-A84B-68EA1EB4D0FA}">
      <dgm:prSet/>
      <dgm:spPr/>
      <dgm:t>
        <a:bodyPr/>
        <a:lstStyle/>
        <a:p>
          <a:endParaRPr lang="en-US"/>
        </a:p>
      </dgm:t>
    </dgm:pt>
    <dgm:pt modelId="{99F26A24-1E16-45C2-B8A7-467A9787AA5F}" type="sibTrans" cxnId="{A3D75DA1-C1F5-4972-A84B-68EA1EB4D0FA}">
      <dgm:prSet/>
      <dgm:spPr/>
      <dgm:t>
        <a:bodyPr/>
        <a:lstStyle/>
        <a:p>
          <a:endParaRPr lang="en-US"/>
        </a:p>
      </dgm:t>
    </dgm:pt>
    <dgm:pt modelId="{E04A83CE-9F2B-4F78-B4B8-40BED2E562CE}">
      <dgm:prSet phldrT="[Text]" custT="1"/>
      <dgm:spPr/>
      <dgm:t>
        <a:bodyPr/>
        <a:lstStyle/>
        <a:p>
          <a:r>
            <a:rPr lang="en-US" sz="2500" dirty="0" smtClean="0"/>
            <a:t>Aggressive or controlling relationship</a:t>
          </a:r>
          <a:endParaRPr lang="en-US" sz="2500" dirty="0"/>
        </a:p>
      </dgm:t>
    </dgm:pt>
    <dgm:pt modelId="{2A7711FB-7D98-4BEF-A03B-A73861F99295}" type="parTrans" cxnId="{52D81760-8218-4FAF-A4A7-4E4B02D730B7}">
      <dgm:prSet/>
      <dgm:spPr/>
      <dgm:t>
        <a:bodyPr/>
        <a:lstStyle/>
        <a:p>
          <a:endParaRPr lang="en-US"/>
        </a:p>
      </dgm:t>
    </dgm:pt>
    <dgm:pt modelId="{58115455-EB73-42B2-8833-AB39CD98BFC8}" type="sibTrans" cxnId="{52D81760-8218-4FAF-A4A7-4E4B02D730B7}">
      <dgm:prSet/>
      <dgm:spPr/>
      <dgm:t>
        <a:bodyPr/>
        <a:lstStyle/>
        <a:p>
          <a:endParaRPr lang="en-US"/>
        </a:p>
      </dgm:t>
    </dgm:pt>
    <dgm:pt modelId="{3E5B60CA-0871-49FD-9D0E-A16E86E512C6}" type="pres">
      <dgm:prSet presAssocID="{E7287D8B-FE06-4521-9C8E-F00E97246792}" presName="composite" presStyleCnt="0">
        <dgm:presLayoutVars>
          <dgm:chMax val="1"/>
          <dgm:dir/>
          <dgm:resizeHandles val="exact"/>
        </dgm:presLayoutVars>
      </dgm:prSet>
      <dgm:spPr/>
      <dgm:t>
        <a:bodyPr/>
        <a:lstStyle/>
        <a:p>
          <a:endParaRPr lang="en-US"/>
        </a:p>
      </dgm:t>
    </dgm:pt>
    <dgm:pt modelId="{AE77EBEB-98CE-434B-A873-2D6959FA54CD}" type="pres">
      <dgm:prSet presAssocID="{6F061881-BD0A-4E86-A5C0-7243EC0E20DE}" presName="roof" presStyleLbl="dkBgShp" presStyleIdx="0" presStyleCnt="2"/>
      <dgm:spPr/>
      <dgm:t>
        <a:bodyPr/>
        <a:lstStyle/>
        <a:p>
          <a:endParaRPr lang="en-US"/>
        </a:p>
      </dgm:t>
    </dgm:pt>
    <dgm:pt modelId="{1BE93FC5-E43C-4712-B25E-D5707E0027DE}" type="pres">
      <dgm:prSet presAssocID="{6F061881-BD0A-4E86-A5C0-7243EC0E20DE}" presName="pillars" presStyleCnt="0"/>
      <dgm:spPr/>
      <dgm:t>
        <a:bodyPr/>
        <a:lstStyle/>
        <a:p>
          <a:endParaRPr lang="en-US"/>
        </a:p>
      </dgm:t>
    </dgm:pt>
    <dgm:pt modelId="{AAC6A747-209A-4272-BDC0-0809237C9B2C}" type="pres">
      <dgm:prSet presAssocID="{6F061881-BD0A-4E86-A5C0-7243EC0E20DE}" presName="pillar1" presStyleLbl="node1" presStyleIdx="0" presStyleCnt="3">
        <dgm:presLayoutVars>
          <dgm:bulletEnabled val="1"/>
        </dgm:presLayoutVars>
      </dgm:prSet>
      <dgm:spPr/>
      <dgm:t>
        <a:bodyPr/>
        <a:lstStyle/>
        <a:p>
          <a:endParaRPr lang="en-US"/>
        </a:p>
      </dgm:t>
    </dgm:pt>
    <dgm:pt modelId="{1001DDE6-2E63-49D9-B5D3-0CC9278623AB}" type="pres">
      <dgm:prSet presAssocID="{678FCB3C-7B49-4627-A09A-F99DF8EA7DB5}" presName="pillarX" presStyleLbl="node1" presStyleIdx="1" presStyleCnt="3">
        <dgm:presLayoutVars>
          <dgm:bulletEnabled val="1"/>
        </dgm:presLayoutVars>
      </dgm:prSet>
      <dgm:spPr/>
      <dgm:t>
        <a:bodyPr/>
        <a:lstStyle/>
        <a:p>
          <a:endParaRPr lang="en-US"/>
        </a:p>
      </dgm:t>
    </dgm:pt>
    <dgm:pt modelId="{721B5744-7904-4EC9-873D-CF5DF5F2413A}" type="pres">
      <dgm:prSet presAssocID="{E04A83CE-9F2B-4F78-B4B8-40BED2E562CE}" presName="pillarX" presStyleLbl="node1" presStyleIdx="2" presStyleCnt="3">
        <dgm:presLayoutVars>
          <dgm:bulletEnabled val="1"/>
        </dgm:presLayoutVars>
      </dgm:prSet>
      <dgm:spPr/>
      <dgm:t>
        <a:bodyPr/>
        <a:lstStyle/>
        <a:p>
          <a:endParaRPr lang="en-US"/>
        </a:p>
      </dgm:t>
    </dgm:pt>
    <dgm:pt modelId="{05567A01-7C79-49A6-9B15-2892525C543B}" type="pres">
      <dgm:prSet presAssocID="{6F061881-BD0A-4E86-A5C0-7243EC0E20DE}" presName="base" presStyleLbl="dkBgShp" presStyleIdx="1" presStyleCnt="2"/>
      <dgm:spPr/>
      <dgm:t>
        <a:bodyPr/>
        <a:lstStyle/>
        <a:p>
          <a:endParaRPr lang="en-US"/>
        </a:p>
      </dgm:t>
    </dgm:pt>
  </dgm:ptLst>
  <dgm:cxnLst>
    <dgm:cxn modelId="{3C24561D-734D-444C-A998-46BBBFB9E0F2}" type="presOf" srcId="{E7287D8B-FE06-4521-9C8E-F00E97246792}" destId="{3E5B60CA-0871-49FD-9D0E-A16E86E512C6}" srcOrd="0" destOrd="0" presId="urn:microsoft.com/office/officeart/2005/8/layout/hList3"/>
    <dgm:cxn modelId="{4E0E4F10-D11E-44C4-ADF6-ADF538EF7C56}" type="presOf" srcId="{E04A83CE-9F2B-4F78-B4B8-40BED2E562CE}" destId="{721B5744-7904-4EC9-873D-CF5DF5F2413A}" srcOrd="0" destOrd="0" presId="urn:microsoft.com/office/officeart/2005/8/layout/hList3"/>
    <dgm:cxn modelId="{0A1B272B-F1D7-4B17-AED5-2D56BBEEF77C}" srcId="{E7287D8B-FE06-4521-9C8E-F00E97246792}" destId="{6F061881-BD0A-4E86-A5C0-7243EC0E20DE}" srcOrd="0" destOrd="0" parTransId="{7A0B78FB-307F-4106-BE72-93CD9DB22BDA}" sibTransId="{952B15DA-C04E-4A98-B707-3C136614D625}"/>
    <dgm:cxn modelId="{0C3757DA-6C17-40AF-852F-584BB7F3719B}" type="presOf" srcId="{12B2CADD-AF44-4741-AA47-F5D4E2F6EABF}" destId="{AAC6A747-209A-4272-BDC0-0809237C9B2C}" srcOrd="0" destOrd="0" presId="urn:microsoft.com/office/officeart/2005/8/layout/hList3"/>
    <dgm:cxn modelId="{B9608537-9B63-42C2-BCB4-1415C5F3400B}" srcId="{6F061881-BD0A-4E86-A5C0-7243EC0E20DE}" destId="{12B2CADD-AF44-4741-AA47-F5D4E2F6EABF}" srcOrd="0" destOrd="0" parTransId="{21054A1F-DBDD-4AE4-9546-D18655B1DBA4}" sibTransId="{6D68BDAE-9422-4764-8F13-7F99FA93845E}"/>
    <dgm:cxn modelId="{A3D75DA1-C1F5-4972-A84B-68EA1EB4D0FA}" srcId="{6F061881-BD0A-4E86-A5C0-7243EC0E20DE}" destId="{678FCB3C-7B49-4627-A09A-F99DF8EA7DB5}" srcOrd="1" destOrd="0" parTransId="{08424AE4-44B5-445A-B7E9-90568C3288D8}" sibTransId="{99F26A24-1E16-45C2-B8A7-467A9787AA5F}"/>
    <dgm:cxn modelId="{3326F642-8583-4D73-ABF9-10D9E40ACC70}" type="presOf" srcId="{6F061881-BD0A-4E86-A5C0-7243EC0E20DE}" destId="{AE77EBEB-98CE-434B-A873-2D6959FA54CD}" srcOrd="0" destOrd="0" presId="urn:microsoft.com/office/officeart/2005/8/layout/hList3"/>
    <dgm:cxn modelId="{EDA75463-6AA5-434B-B19B-197D1512F347}" type="presOf" srcId="{678FCB3C-7B49-4627-A09A-F99DF8EA7DB5}" destId="{1001DDE6-2E63-49D9-B5D3-0CC9278623AB}" srcOrd="0" destOrd="0" presId="urn:microsoft.com/office/officeart/2005/8/layout/hList3"/>
    <dgm:cxn modelId="{52D81760-8218-4FAF-A4A7-4E4B02D730B7}" srcId="{6F061881-BD0A-4E86-A5C0-7243EC0E20DE}" destId="{E04A83CE-9F2B-4F78-B4B8-40BED2E562CE}" srcOrd="2" destOrd="0" parTransId="{2A7711FB-7D98-4BEF-A03B-A73861F99295}" sibTransId="{58115455-EB73-42B2-8833-AB39CD98BFC8}"/>
    <dgm:cxn modelId="{E3364AC4-ABF3-4410-A833-2F7877357CDC}" type="presParOf" srcId="{3E5B60CA-0871-49FD-9D0E-A16E86E512C6}" destId="{AE77EBEB-98CE-434B-A873-2D6959FA54CD}" srcOrd="0" destOrd="0" presId="urn:microsoft.com/office/officeart/2005/8/layout/hList3"/>
    <dgm:cxn modelId="{3469422F-A80C-46D6-8DE1-D231FD54336E}" type="presParOf" srcId="{3E5B60CA-0871-49FD-9D0E-A16E86E512C6}" destId="{1BE93FC5-E43C-4712-B25E-D5707E0027DE}" srcOrd="1" destOrd="0" presId="urn:microsoft.com/office/officeart/2005/8/layout/hList3"/>
    <dgm:cxn modelId="{A14FF823-E457-4F74-A4E2-1CFDF7E93E30}" type="presParOf" srcId="{1BE93FC5-E43C-4712-B25E-D5707E0027DE}" destId="{AAC6A747-209A-4272-BDC0-0809237C9B2C}" srcOrd="0" destOrd="0" presId="urn:microsoft.com/office/officeart/2005/8/layout/hList3"/>
    <dgm:cxn modelId="{281263A4-20F8-43B3-AB6E-DC28EDE8EE4F}" type="presParOf" srcId="{1BE93FC5-E43C-4712-B25E-D5707E0027DE}" destId="{1001DDE6-2E63-49D9-B5D3-0CC9278623AB}" srcOrd="1" destOrd="0" presId="urn:microsoft.com/office/officeart/2005/8/layout/hList3"/>
    <dgm:cxn modelId="{42925465-AD1F-4096-835D-F66C3EC2DECD}" type="presParOf" srcId="{1BE93FC5-E43C-4712-B25E-D5707E0027DE}" destId="{721B5744-7904-4EC9-873D-CF5DF5F2413A}" srcOrd="2" destOrd="0" presId="urn:microsoft.com/office/officeart/2005/8/layout/hList3"/>
    <dgm:cxn modelId="{0A7935D8-DE81-492E-89D4-665C9021A121}" type="presParOf" srcId="{3E5B60CA-0871-49FD-9D0E-A16E86E512C6}" destId="{05567A01-7C79-49A6-9B15-2892525C543B}"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5D1E30-699C-4070-95BF-A6AECF670E69}" type="doc">
      <dgm:prSet loTypeId="urn:microsoft.com/office/officeart/2005/8/layout/hList3" loCatId="list" qsTypeId="urn:microsoft.com/office/officeart/2005/8/quickstyle/simple3" qsCatId="simple" csTypeId="urn:microsoft.com/office/officeart/2005/8/colors/accent1_2" csCatId="accent1" phldr="1"/>
      <dgm:spPr/>
      <dgm:t>
        <a:bodyPr/>
        <a:lstStyle/>
        <a:p>
          <a:endParaRPr lang="en-US"/>
        </a:p>
      </dgm:t>
    </dgm:pt>
    <dgm:pt modelId="{3F62FF48-63AE-4424-9737-FFE2B151E96B}">
      <dgm:prSet phldrT="[Text]" custT="1"/>
      <dgm:spPr/>
      <dgm:t>
        <a:bodyPr/>
        <a:lstStyle/>
        <a:p>
          <a:r>
            <a:rPr lang="en-US" sz="4800" dirty="0" smtClean="0"/>
            <a:t>Domestic Violence in Later Life</a:t>
          </a:r>
          <a:endParaRPr lang="en-US" sz="4800" dirty="0"/>
        </a:p>
      </dgm:t>
    </dgm:pt>
    <dgm:pt modelId="{BBD9137E-A949-42BF-8A47-15B86EE3CCF5}" type="parTrans" cxnId="{496B2C89-5F1E-4C2E-93D8-6D4C3B4C034A}">
      <dgm:prSet/>
      <dgm:spPr/>
      <dgm:t>
        <a:bodyPr/>
        <a:lstStyle/>
        <a:p>
          <a:endParaRPr lang="en-US"/>
        </a:p>
      </dgm:t>
    </dgm:pt>
    <dgm:pt modelId="{D202EC56-878E-407C-A480-5F281A3FEE76}" type="sibTrans" cxnId="{496B2C89-5F1E-4C2E-93D8-6D4C3B4C034A}">
      <dgm:prSet/>
      <dgm:spPr/>
      <dgm:t>
        <a:bodyPr/>
        <a:lstStyle/>
        <a:p>
          <a:endParaRPr lang="en-US"/>
        </a:p>
      </dgm:t>
    </dgm:pt>
    <dgm:pt modelId="{3FB9842F-248E-458A-B54F-EC2E815E0D41}">
      <dgm:prSet phldrT="[Text]"/>
      <dgm:spPr/>
      <dgm:t>
        <a:bodyPr/>
        <a:lstStyle/>
        <a:p>
          <a:r>
            <a:rPr lang="en-US" dirty="0" smtClean="0"/>
            <a:t>A person uses power and control to injure or harm an older person with whom they have an ongoing relationship</a:t>
          </a:r>
          <a:endParaRPr lang="en-US" dirty="0"/>
        </a:p>
      </dgm:t>
    </dgm:pt>
    <dgm:pt modelId="{CE8B2027-E793-49D2-9693-EB5BB1945FAA}" type="parTrans" cxnId="{0AD5A862-0028-48A4-AB87-2B2491F033B0}">
      <dgm:prSet/>
      <dgm:spPr/>
      <dgm:t>
        <a:bodyPr/>
        <a:lstStyle/>
        <a:p>
          <a:endParaRPr lang="en-US"/>
        </a:p>
      </dgm:t>
    </dgm:pt>
    <dgm:pt modelId="{D648CBB6-C4D2-4AB1-BCF8-F7C1EA71E337}" type="sibTrans" cxnId="{0AD5A862-0028-48A4-AB87-2B2491F033B0}">
      <dgm:prSet/>
      <dgm:spPr/>
      <dgm:t>
        <a:bodyPr/>
        <a:lstStyle/>
        <a:p>
          <a:endParaRPr lang="en-US"/>
        </a:p>
      </dgm:t>
    </dgm:pt>
    <dgm:pt modelId="{D5A0BC6F-3401-4733-AD33-CC6998522B08}">
      <dgm:prSet phldrT="[Text]"/>
      <dgm:spPr/>
      <dgm:t>
        <a:bodyPr/>
        <a:lstStyle/>
        <a:p>
          <a:r>
            <a:rPr lang="en-US" u="sng" dirty="0" smtClean="0"/>
            <a:t>Typical abusers</a:t>
          </a:r>
          <a:r>
            <a:rPr lang="en-US" dirty="0" smtClean="0"/>
            <a:t> spouses, former spouses, partners, adult children, extended family, caretakers</a:t>
          </a:r>
          <a:endParaRPr lang="en-US" dirty="0"/>
        </a:p>
      </dgm:t>
    </dgm:pt>
    <dgm:pt modelId="{1E899229-A4F9-4577-82E9-E8D7F6B17ED8}" type="parTrans" cxnId="{38E71903-94D3-4F47-8D28-4341268CA82E}">
      <dgm:prSet/>
      <dgm:spPr/>
      <dgm:t>
        <a:bodyPr/>
        <a:lstStyle/>
        <a:p>
          <a:endParaRPr lang="en-US"/>
        </a:p>
      </dgm:t>
    </dgm:pt>
    <dgm:pt modelId="{6C1860AB-1E71-4547-A3F8-096043BEEF7B}" type="sibTrans" cxnId="{38E71903-94D3-4F47-8D28-4341268CA82E}">
      <dgm:prSet/>
      <dgm:spPr/>
      <dgm:t>
        <a:bodyPr/>
        <a:lstStyle/>
        <a:p>
          <a:endParaRPr lang="en-US"/>
        </a:p>
      </dgm:t>
    </dgm:pt>
    <dgm:pt modelId="{ECC38A4C-5602-4686-A166-9339FCC7E0E8}">
      <dgm:prSet phldrT="[Text]"/>
      <dgm:spPr/>
      <dgm:t>
        <a:bodyPr/>
        <a:lstStyle/>
        <a:p>
          <a:r>
            <a:rPr lang="en-US" dirty="0" smtClean="0"/>
            <a:t>Abusers use a pattern of coercive tactics, such as isolation, threats, intimidation, and violence to gain and maintain power over their victims</a:t>
          </a:r>
          <a:endParaRPr lang="en-US" dirty="0"/>
        </a:p>
      </dgm:t>
    </dgm:pt>
    <dgm:pt modelId="{4BA217FA-A100-4D54-B115-10EF3E6D1A23}" type="parTrans" cxnId="{C100F688-6F3D-4AAF-A798-A97222C7243B}">
      <dgm:prSet/>
      <dgm:spPr/>
      <dgm:t>
        <a:bodyPr/>
        <a:lstStyle/>
        <a:p>
          <a:endParaRPr lang="en-US"/>
        </a:p>
      </dgm:t>
    </dgm:pt>
    <dgm:pt modelId="{B6D6DE48-7D7C-458E-AE73-BE47D790797B}" type="sibTrans" cxnId="{C100F688-6F3D-4AAF-A798-A97222C7243B}">
      <dgm:prSet/>
      <dgm:spPr/>
      <dgm:t>
        <a:bodyPr/>
        <a:lstStyle/>
        <a:p>
          <a:endParaRPr lang="en-US"/>
        </a:p>
      </dgm:t>
    </dgm:pt>
    <dgm:pt modelId="{E5F4107E-6598-42FA-A75F-38E180B0500B}" type="pres">
      <dgm:prSet presAssocID="{4C5D1E30-699C-4070-95BF-A6AECF670E69}" presName="composite" presStyleCnt="0">
        <dgm:presLayoutVars>
          <dgm:chMax val="1"/>
          <dgm:dir/>
          <dgm:resizeHandles val="exact"/>
        </dgm:presLayoutVars>
      </dgm:prSet>
      <dgm:spPr/>
      <dgm:t>
        <a:bodyPr/>
        <a:lstStyle/>
        <a:p>
          <a:endParaRPr lang="en-US"/>
        </a:p>
      </dgm:t>
    </dgm:pt>
    <dgm:pt modelId="{C4F61E48-9BF3-4E7C-9907-5264146ED5BE}" type="pres">
      <dgm:prSet presAssocID="{3F62FF48-63AE-4424-9737-FFE2B151E96B}" presName="roof" presStyleLbl="dkBgShp" presStyleIdx="0" presStyleCnt="2" custLinFactNeighborX="-917"/>
      <dgm:spPr/>
      <dgm:t>
        <a:bodyPr/>
        <a:lstStyle/>
        <a:p>
          <a:endParaRPr lang="en-US"/>
        </a:p>
      </dgm:t>
    </dgm:pt>
    <dgm:pt modelId="{E241F1AA-672A-45C9-BA7A-3EF306381B47}" type="pres">
      <dgm:prSet presAssocID="{3F62FF48-63AE-4424-9737-FFE2B151E96B}" presName="pillars" presStyleCnt="0"/>
      <dgm:spPr/>
    </dgm:pt>
    <dgm:pt modelId="{2BA25777-1FD9-4D5C-8588-6BAB9EE7A34A}" type="pres">
      <dgm:prSet presAssocID="{3F62FF48-63AE-4424-9737-FFE2B151E96B}" presName="pillar1" presStyleLbl="node1" presStyleIdx="0" presStyleCnt="3">
        <dgm:presLayoutVars>
          <dgm:bulletEnabled val="1"/>
        </dgm:presLayoutVars>
      </dgm:prSet>
      <dgm:spPr/>
      <dgm:t>
        <a:bodyPr/>
        <a:lstStyle/>
        <a:p>
          <a:endParaRPr lang="en-US"/>
        </a:p>
      </dgm:t>
    </dgm:pt>
    <dgm:pt modelId="{65600EF0-9707-4C70-AE6A-A3A4E0D03C88}" type="pres">
      <dgm:prSet presAssocID="{D5A0BC6F-3401-4733-AD33-CC6998522B08}" presName="pillarX" presStyleLbl="node1" presStyleIdx="1" presStyleCnt="3">
        <dgm:presLayoutVars>
          <dgm:bulletEnabled val="1"/>
        </dgm:presLayoutVars>
      </dgm:prSet>
      <dgm:spPr/>
      <dgm:t>
        <a:bodyPr/>
        <a:lstStyle/>
        <a:p>
          <a:endParaRPr lang="en-US"/>
        </a:p>
      </dgm:t>
    </dgm:pt>
    <dgm:pt modelId="{2F174D02-52BD-4309-ADE3-2818D00D4C93}" type="pres">
      <dgm:prSet presAssocID="{ECC38A4C-5602-4686-A166-9339FCC7E0E8}" presName="pillarX" presStyleLbl="node1" presStyleIdx="2" presStyleCnt="3">
        <dgm:presLayoutVars>
          <dgm:bulletEnabled val="1"/>
        </dgm:presLayoutVars>
      </dgm:prSet>
      <dgm:spPr/>
      <dgm:t>
        <a:bodyPr/>
        <a:lstStyle/>
        <a:p>
          <a:endParaRPr lang="en-US"/>
        </a:p>
      </dgm:t>
    </dgm:pt>
    <dgm:pt modelId="{AECDB622-7907-4081-90E6-3AB75E6C6087}" type="pres">
      <dgm:prSet presAssocID="{3F62FF48-63AE-4424-9737-FFE2B151E96B}" presName="base" presStyleLbl="dkBgShp" presStyleIdx="1" presStyleCnt="2"/>
      <dgm:spPr/>
      <dgm:t>
        <a:bodyPr/>
        <a:lstStyle/>
        <a:p>
          <a:endParaRPr lang="en-US"/>
        </a:p>
      </dgm:t>
    </dgm:pt>
  </dgm:ptLst>
  <dgm:cxnLst>
    <dgm:cxn modelId="{D3354F4C-7A0B-46FB-9961-299E2402504C}" type="presOf" srcId="{3FB9842F-248E-458A-B54F-EC2E815E0D41}" destId="{2BA25777-1FD9-4D5C-8588-6BAB9EE7A34A}" srcOrd="0" destOrd="0" presId="urn:microsoft.com/office/officeart/2005/8/layout/hList3"/>
    <dgm:cxn modelId="{35FFD9F8-ABA4-43B0-8DC0-F1B3344BC2D0}" type="presOf" srcId="{4C5D1E30-699C-4070-95BF-A6AECF670E69}" destId="{E5F4107E-6598-42FA-A75F-38E180B0500B}" srcOrd="0" destOrd="0" presId="urn:microsoft.com/office/officeart/2005/8/layout/hList3"/>
    <dgm:cxn modelId="{AC9F4295-BE4D-4D83-BFE5-8264A85B904B}" type="presOf" srcId="{3F62FF48-63AE-4424-9737-FFE2B151E96B}" destId="{C4F61E48-9BF3-4E7C-9907-5264146ED5BE}" srcOrd="0" destOrd="0" presId="urn:microsoft.com/office/officeart/2005/8/layout/hList3"/>
    <dgm:cxn modelId="{0AD5A862-0028-48A4-AB87-2B2491F033B0}" srcId="{3F62FF48-63AE-4424-9737-FFE2B151E96B}" destId="{3FB9842F-248E-458A-B54F-EC2E815E0D41}" srcOrd="0" destOrd="0" parTransId="{CE8B2027-E793-49D2-9693-EB5BB1945FAA}" sibTransId="{D648CBB6-C4D2-4AB1-BCF8-F7C1EA71E337}"/>
    <dgm:cxn modelId="{496B2C89-5F1E-4C2E-93D8-6D4C3B4C034A}" srcId="{4C5D1E30-699C-4070-95BF-A6AECF670E69}" destId="{3F62FF48-63AE-4424-9737-FFE2B151E96B}" srcOrd="0" destOrd="0" parTransId="{BBD9137E-A949-42BF-8A47-15B86EE3CCF5}" sibTransId="{D202EC56-878E-407C-A480-5F281A3FEE76}"/>
    <dgm:cxn modelId="{10E71CC3-091C-4BDF-AAFF-A25A5E6C528A}" type="presOf" srcId="{D5A0BC6F-3401-4733-AD33-CC6998522B08}" destId="{65600EF0-9707-4C70-AE6A-A3A4E0D03C88}" srcOrd="0" destOrd="0" presId="urn:microsoft.com/office/officeart/2005/8/layout/hList3"/>
    <dgm:cxn modelId="{38E71903-94D3-4F47-8D28-4341268CA82E}" srcId="{3F62FF48-63AE-4424-9737-FFE2B151E96B}" destId="{D5A0BC6F-3401-4733-AD33-CC6998522B08}" srcOrd="1" destOrd="0" parTransId="{1E899229-A4F9-4577-82E9-E8D7F6B17ED8}" sibTransId="{6C1860AB-1E71-4547-A3F8-096043BEEF7B}"/>
    <dgm:cxn modelId="{C100F688-6F3D-4AAF-A798-A97222C7243B}" srcId="{3F62FF48-63AE-4424-9737-FFE2B151E96B}" destId="{ECC38A4C-5602-4686-A166-9339FCC7E0E8}" srcOrd="2" destOrd="0" parTransId="{4BA217FA-A100-4D54-B115-10EF3E6D1A23}" sibTransId="{B6D6DE48-7D7C-458E-AE73-BE47D790797B}"/>
    <dgm:cxn modelId="{658416DB-095C-4F7A-B9DA-D8C7FB53115E}" type="presOf" srcId="{ECC38A4C-5602-4686-A166-9339FCC7E0E8}" destId="{2F174D02-52BD-4309-ADE3-2818D00D4C93}" srcOrd="0" destOrd="0" presId="urn:microsoft.com/office/officeart/2005/8/layout/hList3"/>
    <dgm:cxn modelId="{DE622CC9-446E-4356-8C98-DABCA57064A1}" type="presParOf" srcId="{E5F4107E-6598-42FA-A75F-38E180B0500B}" destId="{C4F61E48-9BF3-4E7C-9907-5264146ED5BE}" srcOrd="0" destOrd="0" presId="urn:microsoft.com/office/officeart/2005/8/layout/hList3"/>
    <dgm:cxn modelId="{06B520F8-26BB-421D-BE36-E39785E6B53B}" type="presParOf" srcId="{E5F4107E-6598-42FA-A75F-38E180B0500B}" destId="{E241F1AA-672A-45C9-BA7A-3EF306381B47}" srcOrd="1" destOrd="0" presId="urn:microsoft.com/office/officeart/2005/8/layout/hList3"/>
    <dgm:cxn modelId="{A0785A7F-9684-4DF9-8D97-B5B4ED0360F1}" type="presParOf" srcId="{E241F1AA-672A-45C9-BA7A-3EF306381B47}" destId="{2BA25777-1FD9-4D5C-8588-6BAB9EE7A34A}" srcOrd="0" destOrd="0" presId="urn:microsoft.com/office/officeart/2005/8/layout/hList3"/>
    <dgm:cxn modelId="{D88FDEA9-210C-42DC-8660-D257766D9B2B}" type="presParOf" srcId="{E241F1AA-672A-45C9-BA7A-3EF306381B47}" destId="{65600EF0-9707-4C70-AE6A-A3A4E0D03C88}" srcOrd="1" destOrd="0" presId="urn:microsoft.com/office/officeart/2005/8/layout/hList3"/>
    <dgm:cxn modelId="{C8E85D81-BE4B-4AEC-B76C-026F353690B6}" type="presParOf" srcId="{E241F1AA-672A-45C9-BA7A-3EF306381B47}" destId="{2F174D02-52BD-4309-ADE3-2818D00D4C93}" srcOrd="2" destOrd="0" presId="urn:microsoft.com/office/officeart/2005/8/layout/hList3"/>
    <dgm:cxn modelId="{D99350DD-C763-4B0E-97FC-D2AAAB58C7C9}" type="presParOf" srcId="{E5F4107E-6598-42FA-A75F-38E180B0500B}" destId="{AECDB622-7907-4081-90E6-3AB75E6C6087}"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287D8B-FE06-4521-9C8E-F00E97246792}" type="doc">
      <dgm:prSet loTypeId="urn:microsoft.com/office/officeart/2005/8/layout/hList3" loCatId="list" qsTypeId="urn:microsoft.com/office/officeart/2005/8/quickstyle/simple3" qsCatId="simple" csTypeId="urn:microsoft.com/office/officeart/2005/8/colors/accent0_3" csCatId="mainScheme" phldr="1"/>
      <dgm:spPr/>
      <dgm:t>
        <a:bodyPr/>
        <a:lstStyle/>
        <a:p>
          <a:endParaRPr lang="en-US"/>
        </a:p>
      </dgm:t>
    </dgm:pt>
    <dgm:pt modelId="{6F061881-BD0A-4E86-A5C0-7243EC0E20DE}">
      <dgm:prSet phldrT="[Text]"/>
      <dgm:spPr/>
      <dgm:t>
        <a:bodyPr/>
        <a:lstStyle/>
        <a:p>
          <a:r>
            <a:rPr lang="en-US" b="1" dirty="0" smtClean="0"/>
            <a:t>Neglect</a:t>
          </a:r>
          <a:endParaRPr lang="en-US" b="1" dirty="0"/>
        </a:p>
      </dgm:t>
    </dgm:pt>
    <dgm:pt modelId="{7A0B78FB-307F-4106-BE72-93CD9DB22BDA}" type="parTrans" cxnId="{0A1B272B-F1D7-4B17-AED5-2D56BBEEF77C}">
      <dgm:prSet/>
      <dgm:spPr/>
      <dgm:t>
        <a:bodyPr/>
        <a:lstStyle/>
        <a:p>
          <a:endParaRPr lang="en-US"/>
        </a:p>
      </dgm:t>
    </dgm:pt>
    <dgm:pt modelId="{952B15DA-C04E-4A98-B707-3C136614D625}" type="sibTrans" cxnId="{0A1B272B-F1D7-4B17-AED5-2D56BBEEF77C}">
      <dgm:prSet/>
      <dgm:spPr/>
      <dgm:t>
        <a:bodyPr/>
        <a:lstStyle/>
        <a:p>
          <a:endParaRPr lang="en-US"/>
        </a:p>
      </dgm:t>
    </dgm:pt>
    <dgm:pt modelId="{12B2CADD-AF44-4741-AA47-F5D4E2F6EABF}">
      <dgm:prSet phldrT="[Text]" custT="1"/>
      <dgm:spPr/>
      <dgm:t>
        <a:bodyPr/>
        <a:lstStyle/>
        <a:p>
          <a:r>
            <a:rPr lang="en-US" sz="2500" dirty="0" smtClean="0"/>
            <a:t>Lack of basic hygiene</a:t>
          </a:r>
          <a:endParaRPr lang="en-US" sz="2000" dirty="0"/>
        </a:p>
      </dgm:t>
    </dgm:pt>
    <dgm:pt modelId="{21054A1F-DBDD-4AE4-9546-D18655B1DBA4}" type="parTrans" cxnId="{B9608537-9B63-42C2-BCB4-1415C5F3400B}">
      <dgm:prSet/>
      <dgm:spPr/>
      <dgm:t>
        <a:bodyPr/>
        <a:lstStyle/>
        <a:p>
          <a:endParaRPr lang="en-US"/>
        </a:p>
      </dgm:t>
    </dgm:pt>
    <dgm:pt modelId="{6D68BDAE-9422-4764-8F13-7F99FA93845E}" type="sibTrans" cxnId="{B9608537-9B63-42C2-BCB4-1415C5F3400B}">
      <dgm:prSet/>
      <dgm:spPr/>
      <dgm:t>
        <a:bodyPr/>
        <a:lstStyle/>
        <a:p>
          <a:endParaRPr lang="en-US"/>
        </a:p>
      </dgm:t>
    </dgm:pt>
    <dgm:pt modelId="{678FCB3C-7B49-4627-A09A-F99DF8EA7DB5}">
      <dgm:prSet phldrT="[Text]" custT="1"/>
      <dgm:spPr/>
      <dgm:t>
        <a:bodyPr/>
        <a:lstStyle/>
        <a:p>
          <a:r>
            <a:rPr lang="en-US" sz="2500" dirty="0" smtClean="0"/>
            <a:t>Lack of medical aids </a:t>
          </a:r>
          <a:r>
            <a:rPr lang="en-US" sz="2000" dirty="0" smtClean="0"/>
            <a:t>(e.g., glasses, walker, hearing aid, medication)</a:t>
          </a:r>
          <a:endParaRPr lang="en-US" sz="2000" dirty="0"/>
        </a:p>
      </dgm:t>
    </dgm:pt>
    <dgm:pt modelId="{08424AE4-44B5-445A-B7E9-90568C3288D8}" type="parTrans" cxnId="{A3D75DA1-C1F5-4972-A84B-68EA1EB4D0FA}">
      <dgm:prSet/>
      <dgm:spPr/>
      <dgm:t>
        <a:bodyPr/>
        <a:lstStyle/>
        <a:p>
          <a:endParaRPr lang="en-US"/>
        </a:p>
      </dgm:t>
    </dgm:pt>
    <dgm:pt modelId="{99F26A24-1E16-45C2-B8A7-467A9787AA5F}" type="sibTrans" cxnId="{A3D75DA1-C1F5-4972-A84B-68EA1EB4D0FA}">
      <dgm:prSet/>
      <dgm:spPr/>
      <dgm:t>
        <a:bodyPr/>
        <a:lstStyle/>
        <a:p>
          <a:endParaRPr lang="en-US"/>
        </a:p>
      </dgm:t>
    </dgm:pt>
    <dgm:pt modelId="{4FE225D6-9CE4-467F-98C8-3CA95919A8CC}">
      <dgm:prSet custT="1"/>
      <dgm:spPr/>
      <dgm:t>
        <a:bodyPr/>
        <a:lstStyle/>
        <a:p>
          <a:r>
            <a:rPr lang="en-US" sz="2400" dirty="0" smtClean="0"/>
            <a:t>Malnutrition or dehydration</a:t>
          </a:r>
          <a:endParaRPr lang="en-US" sz="2400" dirty="0"/>
        </a:p>
      </dgm:t>
    </dgm:pt>
    <dgm:pt modelId="{74B12277-A0CB-4906-9A42-DC3898CD8C38}" type="parTrans" cxnId="{7E473EA8-73CD-417B-96B6-F6565A9E9CC9}">
      <dgm:prSet/>
      <dgm:spPr/>
      <dgm:t>
        <a:bodyPr/>
        <a:lstStyle/>
        <a:p>
          <a:endParaRPr lang="en-US"/>
        </a:p>
      </dgm:t>
    </dgm:pt>
    <dgm:pt modelId="{6AD9E93A-53E0-40FF-8CAA-F9D6B866B71D}" type="sibTrans" cxnId="{7E473EA8-73CD-417B-96B6-F6565A9E9CC9}">
      <dgm:prSet/>
      <dgm:spPr/>
      <dgm:t>
        <a:bodyPr/>
        <a:lstStyle/>
        <a:p>
          <a:endParaRPr lang="en-US"/>
        </a:p>
      </dgm:t>
    </dgm:pt>
    <dgm:pt modelId="{4107C6EC-F18A-462A-99EA-909174FEB98A}">
      <dgm:prSet custT="1"/>
      <dgm:spPr/>
      <dgm:t>
        <a:bodyPr/>
        <a:lstStyle/>
        <a:p>
          <a:r>
            <a:rPr lang="en-US" sz="2500" dirty="0" smtClean="0"/>
            <a:t>Pressure </a:t>
          </a:r>
          <a:r>
            <a:rPr lang="en-US" sz="2500" dirty="0" smtClean="0"/>
            <a:t>ulcers</a:t>
          </a:r>
        </a:p>
        <a:p>
          <a:r>
            <a:rPr lang="en-US" sz="1800" dirty="0" smtClean="0"/>
            <a:t>(“bedsores”)</a:t>
          </a:r>
          <a:endParaRPr lang="en-US" sz="1800" dirty="0"/>
        </a:p>
      </dgm:t>
    </dgm:pt>
    <dgm:pt modelId="{6E10EDDC-ACBF-40CB-81AC-F12BAE432CF2}" type="parTrans" cxnId="{4B072594-2277-43B1-9D70-DC8C3BCBE2BA}">
      <dgm:prSet/>
      <dgm:spPr/>
      <dgm:t>
        <a:bodyPr/>
        <a:lstStyle/>
        <a:p>
          <a:endParaRPr lang="en-US"/>
        </a:p>
      </dgm:t>
    </dgm:pt>
    <dgm:pt modelId="{1A402DC1-FB71-4B0D-82ED-D88940D3E673}" type="sibTrans" cxnId="{4B072594-2277-43B1-9D70-DC8C3BCBE2BA}">
      <dgm:prSet/>
      <dgm:spPr/>
      <dgm:t>
        <a:bodyPr/>
        <a:lstStyle/>
        <a:p>
          <a:endParaRPr lang="en-US"/>
        </a:p>
      </dgm:t>
    </dgm:pt>
    <dgm:pt modelId="{5E30F45F-A5AF-46CC-8EC1-D71AC351126C}">
      <dgm:prSet custT="1"/>
      <dgm:spPr/>
      <dgm:t>
        <a:bodyPr/>
        <a:lstStyle/>
        <a:p>
          <a:r>
            <a:rPr lang="en-US" sz="2400" dirty="0" smtClean="0"/>
            <a:t>Incapacitated person left without care</a:t>
          </a:r>
          <a:endParaRPr lang="en-US" sz="2400" dirty="0"/>
        </a:p>
      </dgm:t>
    </dgm:pt>
    <dgm:pt modelId="{FCDE578C-39C8-4B1B-9A5F-E0190D025EA6}" type="parTrans" cxnId="{D2B82F21-2EA0-486E-BE6A-89C6229BA55F}">
      <dgm:prSet/>
      <dgm:spPr/>
      <dgm:t>
        <a:bodyPr/>
        <a:lstStyle/>
        <a:p>
          <a:endParaRPr lang="en-US"/>
        </a:p>
      </dgm:t>
    </dgm:pt>
    <dgm:pt modelId="{A1AFA6A9-CAF5-45E8-9F62-784987129E7B}" type="sibTrans" cxnId="{D2B82F21-2EA0-486E-BE6A-89C6229BA55F}">
      <dgm:prSet/>
      <dgm:spPr/>
      <dgm:t>
        <a:bodyPr/>
        <a:lstStyle/>
        <a:p>
          <a:endParaRPr lang="en-US"/>
        </a:p>
      </dgm:t>
    </dgm:pt>
    <dgm:pt modelId="{3E5B60CA-0871-49FD-9D0E-A16E86E512C6}" type="pres">
      <dgm:prSet presAssocID="{E7287D8B-FE06-4521-9C8E-F00E97246792}" presName="composite" presStyleCnt="0">
        <dgm:presLayoutVars>
          <dgm:chMax val="1"/>
          <dgm:dir/>
          <dgm:resizeHandles val="exact"/>
        </dgm:presLayoutVars>
      </dgm:prSet>
      <dgm:spPr/>
      <dgm:t>
        <a:bodyPr/>
        <a:lstStyle/>
        <a:p>
          <a:endParaRPr lang="en-US"/>
        </a:p>
      </dgm:t>
    </dgm:pt>
    <dgm:pt modelId="{AE77EBEB-98CE-434B-A873-2D6959FA54CD}" type="pres">
      <dgm:prSet presAssocID="{6F061881-BD0A-4E86-A5C0-7243EC0E20DE}" presName="roof" presStyleLbl="dkBgShp" presStyleIdx="0" presStyleCnt="2"/>
      <dgm:spPr/>
      <dgm:t>
        <a:bodyPr/>
        <a:lstStyle/>
        <a:p>
          <a:endParaRPr lang="en-US"/>
        </a:p>
      </dgm:t>
    </dgm:pt>
    <dgm:pt modelId="{1BE93FC5-E43C-4712-B25E-D5707E0027DE}" type="pres">
      <dgm:prSet presAssocID="{6F061881-BD0A-4E86-A5C0-7243EC0E20DE}" presName="pillars" presStyleCnt="0"/>
      <dgm:spPr/>
      <dgm:t>
        <a:bodyPr/>
        <a:lstStyle/>
        <a:p>
          <a:endParaRPr lang="en-US"/>
        </a:p>
      </dgm:t>
    </dgm:pt>
    <dgm:pt modelId="{AAC6A747-209A-4272-BDC0-0809237C9B2C}" type="pres">
      <dgm:prSet presAssocID="{6F061881-BD0A-4E86-A5C0-7243EC0E20DE}" presName="pillar1" presStyleLbl="node1" presStyleIdx="0" presStyleCnt="5">
        <dgm:presLayoutVars>
          <dgm:bulletEnabled val="1"/>
        </dgm:presLayoutVars>
      </dgm:prSet>
      <dgm:spPr/>
      <dgm:t>
        <a:bodyPr/>
        <a:lstStyle/>
        <a:p>
          <a:endParaRPr lang="en-US"/>
        </a:p>
      </dgm:t>
    </dgm:pt>
    <dgm:pt modelId="{1001DDE6-2E63-49D9-B5D3-0CC9278623AB}" type="pres">
      <dgm:prSet presAssocID="{678FCB3C-7B49-4627-A09A-F99DF8EA7DB5}" presName="pillarX" presStyleLbl="node1" presStyleIdx="1" presStyleCnt="5">
        <dgm:presLayoutVars>
          <dgm:bulletEnabled val="1"/>
        </dgm:presLayoutVars>
      </dgm:prSet>
      <dgm:spPr/>
      <dgm:t>
        <a:bodyPr/>
        <a:lstStyle/>
        <a:p>
          <a:endParaRPr lang="en-US"/>
        </a:p>
      </dgm:t>
    </dgm:pt>
    <dgm:pt modelId="{3B416984-5861-4A27-AE8D-CB85FCAAA41F}" type="pres">
      <dgm:prSet presAssocID="{5E30F45F-A5AF-46CC-8EC1-D71AC351126C}" presName="pillarX" presStyleLbl="node1" presStyleIdx="2" presStyleCnt="5" custScaleX="114438">
        <dgm:presLayoutVars>
          <dgm:bulletEnabled val="1"/>
        </dgm:presLayoutVars>
      </dgm:prSet>
      <dgm:spPr/>
      <dgm:t>
        <a:bodyPr/>
        <a:lstStyle/>
        <a:p>
          <a:endParaRPr lang="en-US"/>
        </a:p>
      </dgm:t>
    </dgm:pt>
    <dgm:pt modelId="{794433DC-3BE1-4F71-9AD1-4F5F9A4C230C}" type="pres">
      <dgm:prSet presAssocID="{4107C6EC-F18A-462A-99EA-909174FEB98A}" presName="pillarX" presStyleLbl="node1" presStyleIdx="3" presStyleCnt="5" custScaleX="77099">
        <dgm:presLayoutVars>
          <dgm:bulletEnabled val="1"/>
        </dgm:presLayoutVars>
      </dgm:prSet>
      <dgm:spPr/>
      <dgm:t>
        <a:bodyPr/>
        <a:lstStyle/>
        <a:p>
          <a:endParaRPr lang="en-US"/>
        </a:p>
      </dgm:t>
    </dgm:pt>
    <dgm:pt modelId="{E974E181-811D-47FC-B6AA-844E1613D5E8}" type="pres">
      <dgm:prSet presAssocID="{4FE225D6-9CE4-467F-98C8-3CA95919A8CC}" presName="pillarX" presStyleLbl="node1" presStyleIdx="4" presStyleCnt="5">
        <dgm:presLayoutVars>
          <dgm:bulletEnabled val="1"/>
        </dgm:presLayoutVars>
      </dgm:prSet>
      <dgm:spPr/>
      <dgm:t>
        <a:bodyPr/>
        <a:lstStyle/>
        <a:p>
          <a:endParaRPr lang="en-US"/>
        </a:p>
      </dgm:t>
    </dgm:pt>
    <dgm:pt modelId="{05567A01-7C79-49A6-9B15-2892525C543B}" type="pres">
      <dgm:prSet presAssocID="{6F061881-BD0A-4E86-A5C0-7243EC0E20DE}" presName="base" presStyleLbl="dkBgShp" presStyleIdx="1" presStyleCnt="2"/>
      <dgm:spPr/>
      <dgm:t>
        <a:bodyPr/>
        <a:lstStyle/>
        <a:p>
          <a:endParaRPr lang="en-US"/>
        </a:p>
      </dgm:t>
    </dgm:pt>
  </dgm:ptLst>
  <dgm:cxnLst>
    <dgm:cxn modelId="{4B072594-2277-43B1-9D70-DC8C3BCBE2BA}" srcId="{6F061881-BD0A-4E86-A5C0-7243EC0E20DE}" destId="{4107C6EC-F18A-462A-99EA-909174FEB98A}" srcOrd="3" destOrd="0" parTransId="{6E10EDDC-ACBF-40CB-81AC-F12BAE432CF2}" sibTransId="{1A402DC1-FB71-4B0D-82ED-D88940D3E673}"/>
    <dgm:cxn modelId="{D2B82F21-2EA0-486E-BE6A-89C6229BA55F}" srcId="{6F061881-BD0A-4E86-A5C0-7243EC0E20DE}" destId="{5E30F45F-A5AF-46CC-8EC1-D71AC351126C}" srcOrd="2" destOrd="0" parTransId="{FCDE578C-39C8-4B1B-9A5F-E0190D025EA6}" sibTransId="{A1AFA6A9-CAF5-45E8-9F62-784987129E7B}"/>
    <dgm:cxn modelId="{7E473EA8-73CD-417B-96B6-F6565A9E9CC9}" srcId="{6F061881-BD0A-4E86-A5C0-7243EC0E20DE}" destId="{4FE225D6-9CE4-467F-98C8-3CA95919A8CC}" srcOrd="4" destOrd="0" parTransId="{74B12277-A0CB-4906-9A42-DC3898CD8C38}" sibTransId="{6AD9E93A-53E0-40FF-8CAA-F9D6B866B71D}"/>
    <dgm:cxn modelId="{8CAE31EC-0F8A-4290-A7CD-683C14E0282D}" type="presOf" srcId="{5E30F45F-A5AF-46CC-8EC1-D71AC351126C}" destId="{3B416984-5861-4A27-AE8D-CB85FCAAA41F}" srcOrd="0" destOrd="0" presId="urn:microsoft.com/office/officeart/2005/8/layout/hList3"/>
    <dgm:cxn modelId="{CD51FE3E-7F66-4B41-A652-825C0B3D8626}" type="presOf" srcId="{4107C6EC-F18A-462A-99EA-909174FEB98A}" destId="{794433DC-3BE1-4F71-9AD1-4F5F9A4C230C}" srcOrd="0" destOrd="0" presId="urn:microsoft.com/office/officeart/2005/8/layout/hList3"/>
    <dgm:cxn modelId="{80609994-4431-4B5D-BCC9-93F2CC09954A}" type="presOf" srcId="{12B2CADD-AF44-4741-AA47-F5D4E2F6EABF}" destId="{AAC6A747-209A-4272-BDC0-0809237C9B2C}" srcOrd="0" destOrd="0" presId="urn:microsoft.com/office/officeart/2005/8/layout/hList3"/>
    <dgm:cxn modelId="{E7402B20-3349-457A-9612-0F07403B47BB}" type="presOf" srcId="{678FCB3C-7B49-4627-A09A-F99DF8EA7DB5}" destId="{1001DDE6-2E63-49D9-B5D3-0CC9278623AB}" srcOrd="0" destOrd="0" presId="urn:microsoft.com/office/officeart/2005/8/layout/hList3"/>
    <dgm:cxn modelId="{0A1B272B-F1D7-4B17-AED5-2D56BBEEF77C}" srcId="{E7287D8B-FE06-4521-9C8E-F00E97246792}" destId="{6F061881-BD0A-4E86-A5C0-7243EC0E20DE}" srcOrd="0" destOrd="0" parTransId="{7A0B78FB-307F-4106-BE72-93CD9DB22BDA}" sibTransId="{952B15DA-C04E-4A98-B707-3C136614D625}"/>
    <dgm:cxn modelId="{73FF5019-0961-4614-849E-3B7869E1DB5B}" type="presOf" srcId="{E7287D8B-FE06-4521-9C8E-F00E97246792}" destId="{3E5B60CA-0871-49FD-9D0E-A16E86E512C6}" srcOrd="0" destOrd="0" presId="urn:microsoft.com/office/officeart/2005/8/layout/hList3"/>
    <dgm:cxn modelId="{B9608537-9B63-42C2-BCB4-1415C5F3400B}" srcId="{6F061881-BD0A-4E86-A5C0-7243EC0E20DE}" destId="{12B2CADD-AF44-4741-AA47-F5D4E2F6EABF}" srcOrd="0" destOrd="0" parTransId="{21054A1F-DBDD-4AE4-9546-D18655B1DBA4}" sibTransId="{6D68BDAE-9422-4764-8F13-7F99FA93845E}"/>
    <dgm:cxn modelId="{B1172ECB-C219-4160-A4D3-8B47343399FB}" type="presOf" srcId="{6F061881-BD0A-4E86-A5C0-7243EC0E20DE}" destId="{AE77EBEB-98CE-434B-A873-2D6959FA54CD}" srcOrd="0" destOrd="0" presId="urn:microsoft.com/office/officeart/2005/8/layout/hList3"/>
    <dgm:cxn modelId="{A3D75DA1-C1F5-4972-A84B-68EA1EB4D0FA}" srcId="{6F061881-BD0A-4E86-A5C0-7243EC0E20DE}" destId="{678FCB3C-7B49-4627-A09A-F99DF8EA7DB5}" srcOrd="1" destOrd="0" parTransId="{08424AE4-44B5-445A-B7E9-90568C3288D8}" sibTransId="{99F26A24-1E16-45C2-B8A7-467A9787AA5F}"/>
    <dgm:cxn modelId="{C3AAAA1D-D45F-40FC-AF2E-86ADBDDCB735}" type="presOf" srcId="{4FE225D6-9CE4-467F-98C8-3CA95919A8CC}" destId="{E974E181-811D-47FC-B6AA-844E1613D5E8}" srcOrd="0" destOrd="0" presId="urn:microsoft.com/office/officeart/2005/8/layout/hList3"/>
    <dgm:cxn modelId="{953CD7A4-2A39-4A48-B8FA-DAA11A2069DC}" type="presParOf" srcId="{3E5B60CA-0871-49FD-9D0E-A16E86E512C6}" destId="{AE77EBEB-98CE-434B-A873-2D6959FA54CD}" srcOrd="0" destOrd="0" presId="urn:microsoft.com/office/officeart/2005/8/layout/hList3"/>
    <dgm:cxn modelId="{2F9AB604-BBFD-4FB3-A935-06829D4461CE}" type="presParOf" srcId="{3E5B60CA-0871-49FD-9D0E-A16E86E512C6}" destId="{1BE93FC5-E43C-4712-B25E-D5707E0027DE}" srcOrd="1" destOrd="0" presId="urn:microsoft.com/office/officeart/2005/8/layout/hList3"/>
    <dgm:cxn modelId="{D8CB69D2-0BD0-4A7A-9D3F-2E7BD4B09313}" type="presParOf" srcId="{1BE93FC5-E43C-4712-B25E-D5707E0027DE}" destId="{AAC6A747-209A-4272-BDC0-0809237C9B2C}" srcOrd="0" destOrd="0" presId="urn:microsoft.com/office/officeart/2005/8/layout/hList3"/>
    <dgm:cxn modelId="{C543986A-D556-47FB-A3C9-D0A29724B15C}" type="presParOf" srcId="{1BE93FC5-E43C-4712-B25E-D5707E0027DE}" destId="{1001DDE6-2E63-49D9-B5D3-0CC9278623AB}" srcOrd="1" destOrd="0" presId="urn:microsoft.com/office/officeart/2005/8/layout/hList3"/>
    <dgm:cxn modelId="{76E992DF-920D-455D-89CD-4DA39C06D8A0}" type="presParOf" srcId="{1BE93FC5-E43C-4712-B25E-D5707E0027DE}" destId="{3B416984-5861-4A27-AE8D-CB85FCAAA41F}" srcOrd="2" destOrd="0" presId="urn:microsoft.com/office/officeart/2005/8/layout/hList3"/>
    <dgm:cxn modelId="{20E2CD0B-A0A2-496F-93E2-98A32B926637}" type="presParOf" srcId="{1BE93FC5-E43C-4712-B25E-D5707E0027DE}" destId="{794433DC-3BE1-4F71-9AD1-4F5F9A4C230C}" srcOrd="3" destOrd="0" presId="urn:microsoft.com/office/officeart/2005/8/layout/hList3"/>
    <dgm:cxn modelId="{4E0C5B48-A68A-4A2B-8C98-1697D406AE8D}" type="presParOf" srcId="{1BE93FC5-E43C-4712-B25E-D5707E0027DE}" destId="{E974E181-811D-47FC-B6AA-844E1613D5E8}" srcOrd="4" destOrd="0" presId="urn:microsoft.com/office/officeart/2005/8/layout/hList3"/>
    <dgm:cxn modelId="{75A992E8-DD39-4E6C-BF6C-8E50D2C3A425}" type="presParOf" srcId="{3E5B60CA-0871-49FD-9D0E-A16E86E512C6}" destId="{05567A01-7C79-49A6-9B15-2892525C543B}"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287D8B-FE06-4521-9C8E-F00E97246792}" type="doc">
      <dgm:prSet loTypeId="urn:microsoft.com/office/officeart/2005/8/layout/hList3" loCatId="list" qsTypeId="urn:microsoft.com/office/officeart/2005/8/quickstyle/simple3" qsCatId="simple" csTypeId="urn:microsoft.com/office/officeart/2005/8/colors/accent0_3" csCatId="mainScheme" phldr="1"/>
      <dgm:spPr/>
      <dgm:t>
        <a:bodyPr/>
        <a:lstStyle/>
        <a:p>
          <a:endParaRPr lang="en-US"/>
        </a:p>
      </dgm:t>
    </dgm:pt>
    <dgm:pt modelId="{6F061881-BD0A-4E86-A5C0-7243EC0E20DE}">
      <dgm:prSet phldrT="[Text]"/>
      <dgm:spPr/>
      <dgm:t>
        <a:bodyPr/>
        <a:lstStyle/>
        <a:p>
          <a:r>
            <a:rPr lang="en-US" b="1" dirty="0" smtClean="0"/>
            <a:t>Financial Exploitation</a:t>
          </a:r>
          <a:endParaRPr lang="en-US" b="1" dirty="0"/>
        </a:p>
      </dgm:t>
    </dgm:pt>
    <dgm:pt modelId="{7A0B78FB-307F-4106-BE72-93CD9DB22BDA}" type="parTrans" cxnId="{0A1B272B-F1D7-4B17-AED5-2D56BBEEF77C}">
      <dgm:prSet/>
      <dgm:spPr/>
      <dgm:t>
        <a:bodyPr/>
        <a:lstStyle/>
        <a:p>
          <a:endParaRPr lang="en-US"/>
        </a:p>
      </dgm:t>
    </dgm:pt>
    <dgm:pt modelId="{952B15DA-C04E-4A98-B707-3C136614D625}" type="sibTrans" cxnId="{0A1B272B-F1D7-4B17-AED5-2D56BBEEF77C}">
      <dgm:prSet/>
      <dgm:spPr/>
      <dgm:t>
        <a:bodyPr/>
        <a:lstStyle/>
        <a:p>
          <a:endParaRPr lang="en-US"/>
        </a:p>
      </dgm:t>
    </dgm:pt>
    <dgm:pt modelId="{12B2CADD-AF44-4741-AA47-F5D4E2F6EABF}">
      <dgm:prSet phldrT="[Text]" custT="1"/>
      <dgm:spPr/>
      <dgm:t>
        <a:bodyPr/>
        <a:lstStyle/>
        <a:p>
          <a:r>
            <a:rPr lang="en-US" sz="2500" dirty="0" smtClean="0"/>
            <a:t>Sudden change in finances and accounts </a:t>
          </a:r>
          <a:r>
            <a:rPr lang="en-US" sz="2000" dirty="0" smtClean="0"/>
            <a:t>(including unusual withdrawals)</a:t>
          </a:r>
          <a:endParaRPr lang="en-US" sz="2000" dirty="0"/>
        </a:p>
      </dgm:t>
    </dgm:pt>
    <dgm:pt modelId="{21054A1F-DBDD-4AE4-9546-D18655B1DBA4}" type="parTrans" cxnId="{B9608537-9B63-42C2-BCB4-1415C5F3400B}">
      <dgm:prSet/>
      <dgm:spPr/>
      <dgm:t>
        <a:bodyPr/>
        <a:lstStyle/>
        <a:p>
          <a:endParaRPr lang="en-US"/>
        </a:p>
      </dgm:t>
    </dgm:pt>
    <dgm:pt modelId="{6D68BDAE-9422-4764-8F13-7F99FA93845E}" type="sibTrans" cxnId="{B9608537-9B63-42C2-BCB4-1415C5F3400B}">
      <dgm:prSet/>
      <dgm:spPr/>
      <dgm:t>
        <a:bodyPr/>
        <a:lstStyle/>
        <a:p>
          <a:endParaRPr lang="en-US"/>
        </a:p>
      </dgm:t>
    </dgm:pt>
    <dgm:pt modelId="{678FCB3C-7B49-4627-A09A-F99DF8EA7DB5}">
      <dgm:prSet phldrT="[Text]" custT="1"/>
      <dgm:spPr/>
      <dgm:t>
        <a:bodyPr/>
        <a:lstStyle/>
        <a:p>
          <a:r>
            <a:rPr lang="en-US" sz="2500" dirty="0" smtClean="0"/>
            <a:t>Altered wills and trusts</a:t>
          </a:r>
          <a:endParaRPr lang="en-US" sz="2500" dirty="0"/>
        </a:p>
      </dgm:t>
    </dgm:pt>
    <dgm:pt modelId="{08424AE4-44B5-445A-B7E9-90568C3288D8}" type="parTrans" cxnId="{A3D75DA1-C1F5-4972-A84B-68EA1EB4D0FA}">
      <dgm:prSet/>
      <dgm:spPr/>
      <dgm:t>
        <a:bodyPr/>
        <a:lstStyle/>
        <a:p>
          <a:endParaRPr lang="en-US"/>
        </a:p>
      </dgm:t>
    </dgm:pt>
    <dgm:pt modelId="{99F26A24-1E16-45C2-B8A7-467A9787AA5F}" type="sibTrans" cxnId="{A3D75DA1-C1F5-4972-A84B-68EA1EB4D0FA}">
      <dgm:prSet/>
      <dgm:spPr/>
      <dgm:t>
        <a:bodyPr/>
        <a:lstStyle/>
        <a:p>
          <a:endParaRPr lang="en-US"/>
        </a:p>
      </dgm:t>
    </dgm:pt>
    <dgm:pt modelId="{E04A83CE-9F2B-4F78-B4B8-40BED2E562CE}">
      <dgm:prSet phldrT="[Text]" custT="1"/>
      <dgm:spPr/>
      <dgm:t>
        <a:bodyPr/>
        <a:lstStyle/>
        <a:p>
          <a:r>
            <a:rPr lang="en-US" sz="2500" dirty="0" smtClean="0"/>
            <a:t>Improper use/forgery of power of attorney</a:t>
          </a:r>
          <a:endParaRPr lang="en-US" sz="2500" dirty="0"/>
        </a:p>
      </dgm:t>
    </dgm:pt>
    <dgm:pt modelId="{2A7711FB-7D98-4BEF-A03B-A73861F99295}" type="parTrans" cxnId="{52D81760-8218-4FAF-A4A7-4E4B02D730B7}">
      <dgm:prSet/>
      <dgm:spPr/>
      <dgm:t>
        <a:bodyPr/>
        <a:lstStyle/>
        <a:p>
          <a:endParaRPr lang="en-US"/>
        </a:p>
      </dgm:t>
    </dgm:pt>
    <dgm:pt modelId="{58115455-EB73-42B2-8833-AB39CD98BFC8}" type="sibTrans" cxnId="{52D81760-8218-4FAF-A4A7-4E4B02D730B7}">
      <dgm:prSet/>
      <dgm:spPr/>
      <dgm:t>
        <a:bodyPr/>
        <a:lstStyle/>
        <a:p>
          <a:endParaRPr lang="en-US"/>
        </a:p>
      </dgm:t>
    </dgm:pt>
    <dgm:pt modelId="{4FE225D6-9CE4-467F-98C8-3CA95919A8CC}">
      <dgm:prSet custT="1"/>
      <dgm:spPr/>
      <dgm:t>
        <a:bodyPr/>
        <a:lstStyle/>
        <a:p>
          <a:r>
            <a:rPr lang="en-US" sz="2500" dirty="0" smtClean="0"/>
            <a:t>Loss of property</a:t>
          </a:r>
          <a:endParaRPr lang="en-US" sz="2500" dirty="0"/>
        </a:p>
      </dgm:t>
    </dgm:pt>
    <dgm:pt modelId="{74B12277-A0CB-4906-9A42-DC3898CD8C38}" type="parTrans" cxnId="{7E473EA8-73CD-417B-96B6-F6565A9E9CC9}">
      <dgm:prSet/>
      <dgm:spPr/>
      <dgm:t>
        <a:bodyPr/>
        <a:lstStyle/>
        <a:p>
          <a:endParaRPr lang="en-US"/>
        </a:p>
      </dgm:t>
    </dgm:pt>
    <dgm:pt modelId="{6AD9E93A-53E0-40FF-8CAA-F9D6B866B71D}" type="sibTrans" cxnId="{7E473EA8-73CD-417B-96B6-F6565A9E9CC9}">
      <dgm:prSet/>
      <dgm:spPr/>
      <dgm:t>
        <a:bodyPr/>
        <a:lstStyle/>
        <a:p>
          <a:endParaRPr lang="en-US"/>
        </a:p>
      </dgm:t>
    </dgm:pt>
    <dgm:pt modelId="{4107C6EC-F18A-462A-99EA-909174FEB98A}">
      <dgm:prSet custT="1"/>
      <dgm:spPr/>
      <dgm:t>
        <a:bodyPr/>
        <a:lstStyle/>
        <a:p>
          <a:r>
            <a:rPr lang="en-US" sz="2500" dirty="0" smtClean="0"/>
            <a:t>Checks written as “loans” or “gifts”</a:t>
          </a:r>
          <a:endParaRPr lang="en-US" sz="2500" dirty="0"/>
        </a:p>
      </dgm:t>
    </dgm:pt>
    <dgm:pt modelId="{6E10EDDC-ACBF-40CB-81AC-F12BAE432CF2}" type="parTrans" cxnId="{4B072594-2277-43B1-9D70-DC8C3BCBE2BA}">
      <dgm:prSet/>
      <dgm:spPr/>
      <dgm:t>
        <a:bodyPr/>
        <a:lstStyle/>
        <a:p>
          <a:endParaRPr lang="en-US"/>
        </a:p>
      </dgm:t>
    </dgm:pt>
    <dgm:pt modelId="{1A402DC1-FB71-4B0D-82ED-D88940D3E673}" type="sibTrans" cxnId="{4B072594-2277-43B1-9D70-DC8C3BCBE2BA}">
      <dgm:prSet/>
      <dgm:spPr/>
      <dgm:t>
        <a:bodyPr/>
        <a:lstStyle/>
        <a:p>
          <a:endParaRPr lang="en-US"/>
        </a:p>
      </dgm:t>
    </dgm:pt>
    <dgm:pt modelId="{3E5B60CA-0871-49FD-9D0E-A16E86E512C6}" type="pres">
      <dgm:prSet presAssocID="{E7287D8B-FE06-4521-9C8E-F00E97246792}" presName="composite" presStyleCnt="0">
        <dgm:presLayoutVars>
          <dgm:chMax val="1"/>
          <dgm:dir/>
          <dgm:resizeHandles val="exact"/>
        </dgm:presLayoutVars>
      </dgm:prSet>
      <dgm:spPr/>
      <dgm:t>
        <a:bodyPr/>
        <a:lstStyle/>
        <a:p>
          <a:endParaRPr lang="en-US"/>
        </a:p>
      </dgm:t>
    </dgm:pt>
    <dgm:pt modelId="{AE77EBEB-98CE-434B-A873-2D6959FA54CD}" type="pres">
      <dgm:prSet presAssocID="{6F061881-BD0A-4E86-A5C0-7243EC0E20DE}" presName="roof" presStyleLbl="dkBgShp" presStyleIdx="0" presStyleCnt="2"/>
      <dgm:spPr/>
      <dgm:t>
        <a:bodyPr/>
        <a:lstStyle/>
        <a:p>
          <a:endParaRPr lang="en-US"/>
        </a:p>
      </dgm:t>
    </dgm:pt>
    <dgm:pt modelId="{1BE93FC5-E43C-4712-B25E-D5707E0027DE}" type="pres">
      <dgm:prSet presAssocID="{6F061881-BD0A-4E86-A5C0-7243EC0E20DE}" presName="pillars" presStyleCnt="0"/>
      <dgm:spPr/>
      <dgm:t>
        <a:bodyPr/>
        <a:lstStyle/>
        <a:p>
          <a:endParaRPr lang="en-US"/>
        </a:p>
      </dgm:t>
    </dgm:pt>
    <dgm:pt modelId="{AAC6A747-209A-4272-BDC0-0809237C9B2C}" type="pres">
      <dgm:prSet presAssocID="{6F061881-BD0A-4E86-A5C0-7243EC0E20DE}" presName="pillar1" presStyleLbl="node1" presStyleIdx="0" presStyleCnt="5">
        <dgm:presLayoutVars>
          <dgm:bulletEnabled val="1"/>
        </dgm:presLayoutVars>
      </dgm:prSet>
      <dgm:spPr/>
      <dgm:t>
        <a:bodyPr/>
        <a:lstStyle/>
        <a:p>
          <a:endParaRPr lang="en-US"/>
        </a:p>
      </dgm:t>
    </dgm:pt>
    <dgm:pt modelId="{1001DDE6-2E63-49D9-B5D3-0CC9278623AB}" type="pres">
      <dgm:prSet presAssocID="{678FCB3C-7B49-4627-A09A-F99DF8EA7DB5}" presName="pillarX" presStyleLbl="node1" presStyleIdx="1" presStyleCnt="5">
        <dgm:presLayoutVars>
          <dgm:bulletEnabled val="1"/>
        </dgm:presLayoutVars>
      </dgm:prSet>
      <dgm:spPr/>
      <dgm:t>
        <a:bodyPr/>
        <a:lstStyle/>
        <a:p>
          <a:endParaRPr lang="en-US"/>
        </a:p>
      </dgm:t>
    </dgm:pt>
    <dgm:pt modelId="{794433DC-3BE1-4F71-9AD1-4F5F9A4C230C}" type="pres">
      <dgm:prSet presAssocID="{4107C6EC-F18A-462A-99EA-909174FEB98A}" presName="pillarX" presStyleLbl="node1" presStyleIdx="2" presStyleCnt="5">
        <dgm:presLayoutVars>
          <dgm:bulletEnabled val="1"/>
        </dgm:presLayoutVars>
      </dgm:prSet>
      <dgm:spPr/>
      <dgm:t>
        <a:bodyPr/>
        <a:lstStyle/>
        <a:p>
          <a:endParaRPr lang="en-US"/>
        </a:p>
      </dgm:t>
    </dgm:pt>
    <dgm:pt modelId="{E974E181-811D-47FC-B6AA-844E1613D5E8}" type="pres">
      <dgm:prSet presAssocID="{4FE225D6-9CE4-467F-98C8-3CA95919A8CC}" presName="pillarX" presStyleLbl="node1" presStyleIdx="3" presStyleCnt="5">
        <dgm:presLayoutVars>
          <dgm:bulletEnabled val="1"/>
        </dgm:presLayoutVars>
      </dgm:prSet>
      <dgm:spPr/>
      <dgm:t>
        <a:bodyPr/>
        <a:lstStyle/>
        <a:p>
          <a:endParaRPr lang="en-US"/>
        </a:p>
      </dgm:t>
    </dgm:pt>
    <dgm:pt modelId="{721B5744-7904-4EC9-873D-CF5DF5F2413A}" type="pres">
      <dgm:prSet presAssocID="{E04A83CE-9F2B-4F78-B4B8-40BED2E562CE}" presName="pillarX" presStyleLbl="node1" presStyleIdx="4" presStyleCnt="5">
        <dgm:presLayoutVars>
          <dgm:bulletEnabled val="1"/>
        </dgm:presLayoutVars>
      </dgm:prSet>
      <dgm:spPr/>
      <dgm:t>
        <a:bodyPr/>
        <a:lstStyle/>
        <a:p>
          <a:endParaRPr lang="en-US"/>
        </a:p>
      </dgm:t>
    </dgm:pt>
    <dgm:pt modelId="{05567A01-7C79-49A6-9B15-2892525C543B}" type="pres">
      <dgm:prSet presAssocID="{6F061881-BD0A-4E86-A5C0-7243EC0E20DE}" presName="base" presStyleLbl="dkBgShp" presStyleIdx="1" presStyleCnt="2"/>
      <dgm:spPr/>
      <dgm:t>
        <a:bodyPr/>
        <a:lstStyle/>
        <a:p>
          <a:endParaRPr lang="en-US"/>
        </a:p>
      </dgm:t>
    </dgm:pt>
  </dgm:ptLst>
  <dgm:cxnLst>
    <dgm:cxn modelId="{4B072594-2277-43B1-9D70-DC8C3BCBE2BA}" srcId="{6F061881-BD0A-4E86-A5C0-7243EC0E20DE}" destId="{4107C6EC-F18A-462A-99EA-909174FEB98A}" srcOrd="2" destOrd="0" parTransId="{6E10EDDC-ACBF-40CB-81AC-F12BAE432CF2}" sibTransId="{1A402DC1-FB71-4B0D-82ED-D88940D3E673}"/>
    <dgm:cxn modelId="{3BD15FC6-F8DC-4281-BD46-520E9D70323D}" type="presOf" srcId="{4FE225D6-9CE4-467F-98C8-3CA95919A8CC}" destId="{E974E181-811D-47FC-B6AA-844E1613D5E8}" srcOrd="0" destOrd="0" presId="urn:microsoft.com/office/officeart/2005/8/layout/hList3"/>
    <dgm:cxn modelId="{7E473EA8-73CD-417B-96B6-F6565A9E9CC9}" srcId="{6F061881-BD0A-4E86-A5C0-7243EC0E20DE}" destId="{4FE225D6-9CE4-467F-98C8-3CA95919A8CC}" srcOrd="3" destOrd="0" parTransId="{74B12277-A0CB-4906-9A42-DC3898CD8C38}" sibTransId="{6AD9E93A-53E0-40FF-8CAA-F9D6B866B71D}"/>
    <dgm:cxn modelId="{095877AF-1980-4836-ACCE-CD3392041CDA}" type="presOf" srcId="{4107C6EC-F18A-462A-99EA-909174FEB98A}" destId="{794433DC-3BE1-4F71-9AD1-4F5F9A4C230C}" srcOrd="0" destOrd="0" presId="urn:microsoft.com/office/officeart/2005/8/layout/hList3"/>
    <dgm:cxn modelId="{DBFD1BC6-604A-482E-8E66-E914FB0FB021}" type="presOf" srcId="{12B2CADD-AF44-4741-AA47-F5D4E2F6EABF}" destId="{AAC6A747-209A-4272-BDC0-0809237C9B2C}" srcOrd="0" destOrd="0" presId="urn:microsoft.com/office/officeart/2005/8/layout/hList3"/>
    <dgm:cxn modelId="{0A1B272B-F1D7-4B17-AED5-2D56BBEEF77C}" srcId="{E7287D8B-FE06-4521-9C8E-F00E97246792}" destId="{6F061881-BD0A-4E86-A5C0-7243EC0E20DE}" srcOrd="0" destOrd="0" parTransId="{7A0B78FB-307F-4106-BE72-93CD9DB22BDA}" sibTransId="{952B15DA-C04E-4A98-B707-3C136614D625}"/>
    <dgm:cxn modelId="{595C252E-9C08-4AF7-BF1B-F9994675337B}" type="presOf" srcId="{E7287D8B-FE06-4521-9C8E-F00E97246792}" destId="{3E5B60CA-0871-49FD-9D0E-A16E86E512C6}" srcOrd="0" destOrd="0" presId="urn:microsoft.com/office/officeart/2005/8/layout/hList3"/>
    <dgm:cxn modelId="{41AD69B2-CA94-40F5-B0CD-E10D99803C99}" type="presOf" srcId="{678FCB3C-7B49-4627-A09A-F99DF8EA7DB5}" destId="{1001DDE6-2E63-49D9-B5D3-0CC9278623AB}" srcOrd="0" destOrd="0" presId="urn:microsoft.com/office/officeart/2005/8/layout/hList3"/>
    <dgm:cxn modelId="{B9608537-9B63-42C2-BCB4-1415C5F3400B}" srcId="{6F061881-BD0A-4E86-A5C0-7243EC0E20DE}" destId="{12B2CADD-AF44-4741-AA47-F5D4E2F6EABF}" srcOrd="0" destOrd="0" parTransId="{21054A1F-DBDD-4AE4-9546-D18655B1DBA4}" sibTransId="{6D68BDAE-9422-4764-8F13-7F99FA93845E}"/>
    <dgm:cxn modelId="{E405AD37-B0F3-4272-8FFC-AF3931EFC253}" type="presOf" srcId="{6F061881-BD0A-4E86-A5C0-7243EC0E20DE}" destId="{AE77EBEB-98CE-434B-A873-2D6959FA54CD}" srcOrd="0" destOrd="0" presId="urn:microsoft.com/office/officeart/2005/8/layout/hList3"/>
    <dgm:cxn modelId="{A3D75DA1-C1F5-4972-A84B-68EA1EB4D0FA}" srcId="{6F061881-BD0A-4E86-A5C0-7243EC0E20DE}" destId="{678FCB3C-7B49-4627-A09A-F99DF8EA7DB5}" srcOrd="1" destOrd="0" parTransId="{08424AE4-44B5-445A-B7E9-90568C3288D8}" sibTransId="{99F26A24-1E16-45C2-B8A7-467A9787AA5F}"/>
    <dgm:cxn modelId="{24D34D5A-E868-4AAC-B632-B8AEFFE1FC4F}" type="presOf" srcId="{E04A83CE-9F2B-4F78-B4B8-40BED2E562CE}" destId="{721B5744-7904-4EC9-873D-CF5DF5F2413A}" srcOrd="0" destOrd="0" presId="urn:microsoft.com/office/officeart/2005/8/layout/hList3"/>
    <dgm:cxn modelId="{52D81760-8218-4FAF-A4A7-4E4B02D730B7}" srcId="{6F061881-BD0A-4E86-A5C0-7243EC0E20DE}" destId="{E04A83CE-9F2B-4F78-B4B8-40BED2E562CE}" srcOrd="4" destOrd="0" parTransId="{2A7711FB-7D98-4BEF-A03B-A73861F99295}" sibTransId="{58115455-EB73-42B2-8833-AB39CD98BFC8}"/>
    <dgm:cxn modelId="{7185198C-E5E9-4877-B1D8-2872EBDB0CD4}" type="presParOf" srcId="{3E5B60CA-0871-49FD-9D0E-A16E86E512C6}" destId="{AE77EBEB-98CE-434B-A873-2D6959FA54CD}" srcOrd="0" destOrd="0" presId="urn:microsoft.com/office/officeart/2005/8/layout/hList3"/>
    <dgm:cxn modelId="{1385706C-0E90-4922-897F-8A95880F9A4C}" type="presParOf" srcId="{3E5B60CA-0871-49FD-9D0E-A16E86E512C6}" destId="{1BE93FC5-E43C-4712-B25E-D5707E0027DE}" srcOrd="1" destOrd="0" presId="urn:microsoft.com/office/officeart/2005/8/layout/hList3"/>
    <dgm:cxn modelId="{3ABB84DF-2ACE-4F56-9F14-E34FFDDD49D1}" type="presParOf" srcId="{1BE93FC5-E43C-4712-B25E-D5707E0027DE}" destId="{AAC6A747-209A-4272-BDC0-0809237C9B2C}" srcOrd="0" destOrd="0" presId="urn:microsoft.com/office/officeart/2005/8/layout/hList3"/>
    <dgm:cxn modelId="{690469CB-6107-4D4C-A31C-EF19F39AF76F}" type="presParOf" srcId="{1BE93FC5-E43C-4712-B25E-D5707E0027DE}" destId="{1001DDE6-2E63-49D9-B5D3-0CC9278623AB}" srcOrd="1" destOrd="0" presId="urn:microsoft.com/office/officeart/2005/8/layout/hList3"/>
    <dgm:cxn modelId="{3B7554A2-7013-4532-8174-31FF189EB122}" type="presParOf" srcId="{1BE93FC5-E43C-4712-B25E-D5707E0027DE}" destId="{794433DC-3BE1-4F71-9AD1-4F5F9A4C230C}" srcOrd="2" destOrd="0" presId="urn:microsoft.com/office/officeart/2005/8/layout/hList3"/>
    <dgm:cxn modelId="{6E644921-81E0-4610-B3D1-235A4B3D9F00}" type="presParOf" srcId="{1BE93FC5-E43C-4712-B25E-D5707E0027DE}" destId="{E974E181-811D-47FC-B6AA-844E1613D5E8}" srcOrd="3" destOrd="0" presId="urn:microsoft.com/office/officeart/2005/8/layout/hList3"/>
    <dgm:cxn modelId="{D70993F0-777B-498D-93FA-BAFD1781FC1C}" type="presParOf" srcId="{1BE93FC5-E43C-4712-B25E-D5707E0027DE}" destId="{721B5744-7904-4EC9-873D-CF5DF5F2413A}" srcOrd="4" destOrd="0" presId="urn:microsoft.com/office/officeart/2005/8/layout/hList3"/>
    <dgm:cxn modelId="{6EF24279-457F-4FE9-A497-94720DBF7C91}" type="presParOf" srcId="{3E5B60CA-0871-49FD-9D0E-A16E86E512C6}" destId="{05567A01-7C79-49A6-9B15-2892525C543B}"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054EC6-F7DD-4FFD-9023-53FAD6D9B603}">
      <dsp:nvSpPr>
        <dsp:cNvPr id="0" name=""/>
        <dsp:cNvSpPr/>
      </dsp:nvSpPr>
      <dsp:spPr>
        <a:xfrm>
          <a:off x="102" y="0"/>
          <a:ext cx="1362893" cy="4800600"/>
        </a:xfrm>
        <a:prstGeom prst="roundRect">
          <a:avLst>
            <a:gd name="adj" fmla="val 10000"/>
          </a:avLst>
        </a:prstGeom>
        <a:solidFill>
          <a:srgbClr val="263F6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Physical Abuse</a:t>
          </a:r>
          <a:endParaRPr lang="en-US" sz="1500" kern="1200" dirty="0"/>
        </a:p>
      </dsp:txBody>
      <dsp:txXfrm>
        <a:off x="102" y="1920240"/>
        <a:ext cx="1362893" cy="1920240"/>
      </dsp:txXfrm>
    </dsp:sp>
    <dsp:sp modelId="{918482A6-DC57-41EB-8A82-9BC0A4EE7233}">
      <dsp:nvSpPr>
        <dsp:cNvPr id="0" name=""/>
        <dsp:cNvSpPr/>
      </dsp:nvSpPr>
      <dsp:spPr>
        <a:xfrm>
          <a:off x="40989" y="288036"/>
          <a:ext cx="1281119" cy="159859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435216-CC54-4314-812A-1FF9BD66931C}">
      <dsp:nvSpPr>
        <dsp:cNvPr id="0" name=""/>
        <dsp:cNvSpPr/>
      </dsp:nvSpPr>
      <dsp:spPr>
        <a:xfrm>
          <a:off x="1403882" y="0"/>
          <a:ext cx="1362893" cy="4800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Emotional Abuse</a:t>
          </a:r>
          <a:endParaRPr lang="en-US" sz="1500" kern="1200" dirty="0"/>
        </a:p>
      </dsp:txBody>
      <dsp:txXfrm>
        <a:off x="1403882" y="1920240"/>
        <a:ext cx="1362893" cy="1920240"/>
      </dsp:txXfrm>
    </dsp:sp>
    <dsp:sp modelId="{F991240B-2380-44FF-BBE0-7D03DAB6B591}">
      <dsp:nvSpPr>
        <dsp:cNvPr id="0" name=""/>
        <dsp:cNvSpPr/>
      </dsp:nvSpPr>
      <dsp:spPr>
        <a:xfrm>
          <a:off x="1444769" y="288036"/>
          <a:ext cx="1281119" cy="1598599"/>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B2531-A8B9-4870-BB94-DF19D8340EB3}">
      <dsp:nvSpPr>
        <dsp:cNvPr id="0" name=""/>
        <dsp:cNvSpPr/>
      </dsp:nvSpPr>
      <dsp:spPr>
        <a:xfrm>
          <a:off x="2807663" y="0"/>
          <a:ext cx="1362893" cy="4800600"/>
        </a:xfrm>
        <a:prstGeom prst="roundRect">
          <a:avLst>
            <a:gd name="adj" fmla="val 10000"/>
          </a:avLst>
        </a:prstGeom>
        <a:solidFill>
          <a:srgbClr val="263F6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Sexual Abuse</a:t>
          </a:r>
          <a:endParaRPr lang="en-US" sz="1500" kern="1200" dirty="0"/>
        </a:p>
      </dsp:txBody>
      <dsp:txXfrm>
        <a:off x="2807663" y="1920240"/>
        <a:ext cx="1362893" cy="1920240"/>
      </dsp:txXfrm>
    </dsp:sp>
    <dsp:sp modelId="{CC335A29-E013-4E58-A077-25CDCCAB6EFA}">
      <dsp:nvSpPr>
        <dsp:cNvPr id="0" name=""/>
        <dsp:cNvSpPr/>
      </dsp:nvSpPr>
      <dsp:spPr>
        <a:xfrm>
          <a:off x="2822517" y="298490"/>
          <a:ext cx="1281119" cy="1598599"/>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677E43-510B-4BA9-8CAE-1D7E4034AC9F}">
      <dsp:nvSpPr>
        <dsp:cNvPr id="0" name=""/>
        <dsp:cNvSpPr/>
      </dsp:nvSpPr>
      <dsp:spPr>
        <a:xfrm>
          <a:off x="4211443" y="0"/>
          <a:ext cx="1362893" cy="4800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Exploitation</a:t>
          </a:r>
          <a:endParaRPr lang="en-US" sz="1500" kern="1200" dirty="0"/>
        </a:p>
      </dsp:txBody>
      <dsp:txXfrm>
        <a:off x="4211443" y="1920240"/>
        <a:ext cx="1362893" cy="1920240"/>
      </dsp:txXfrm>
    </dsp:sp>
    <dsp:sp modelId="{C1A6D6E8-4218-406B-846F-88106081CA0C}">
      <dsp:nvSpPr>
        <dsp:cNvPr id="0" name=""/>
        <dsp:cNvSpPr/>
      </dsp:nvSpPr>
      <dsp:spPr>
        <a:xfrm>
          <a:off x="4252330" y="288036"/>
          <a:ext cx="1281119" cy="1598599"/>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436A5A-31E3-48A9-B13C-84F9CD15C34C}">
      <dsp:nvSpPr>
        <dsp:cNvPr id="0" name=""/>
        <dsp:cNvSpPr/>
      </dsp:nvSpPr>
      <dsp:spPr>
        <a:xfrm>
          <a:off x="5615223" y="0"/>
          <a:ext cx="1362893" cy="4800600"/>
        </a:xfrm>
        <a:prstGeom prst="roundRect">
          <a:avLst>
            <a:gd name="adj" fmla="val 10000"/>
          </a:avLst>
        </a:prstGeom>
        <a:solidFill>
          <a:srgbClr val="263F6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Neglect</a:t>
          </a:r>
          <a:endParaRPr lang="en-US" sz="1500" kern="1200" dirty="0"/>
        </a:p>
      </dsp:txBody>
      <dsp:txXfrm>
        <a:off x="5615223" y="1920240"/>
        <a:ext cx="1362893" cy="1920240"/>
      </dsp:txXfrm>
    </dsp:sp>
    <dsp:sp modelId="{CDEC865A-6D73-4991-B296-7AAE34B0C239}">
      <dsp:nvSpPr>
        <dsp:cNvPr id="0" name=""/>
        <dsp:cNvSpPr/>
      </dsp:nvSpPr>
      <dsp:spPr>
        <a:xfrm>
          <a:off x="5656110" y="288036"/>
          <a:ext cx="1281119" cy="1598599"/>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30CE81-5AD4-408B-8D97-C79E67BB8DC9}">
      <dsp:nvSpPr>
        <dsp:cNvPr id="0" name=""/>
        <dsp:cNvSpPr/>
      </dsp:nvSpPr>
      <dsp:spPr>
        <a:xfrm>
          <a:off x="7019004" y="0"/>
          <a:ext cx="1362893" cy="4800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Abandonment</a:t>
          </a:r>
          <a:endParaRPr lang="en-US" sz="1500" kern="1200" dirty="0"/>
        </a:p>
      </dsp:txBody>
      <dsp:txXfrm>
        <a:off x="7019004" y="1920240"/>
        <a:ext cx="1362893" cy="1920240"/>
      </dsp:txXfrm>
    </dsp:sp>
    <dsp:sp modelId="{2E50A749-C50D-4359-A69E-6F0BA7F967DE}">
      <dsp:nvSpPr>
        <dsp:cNvPr id="0" name=""/>
        <dsp:cNvSpPr/>
      </dsp:nvSpPr>
      <dsp:spPr>
        <a:xfrm>
          <a:off x="7059890" y="288036"/>
          <a:ext cx="1281119" cy="1598599"/>
        </a:xfrm>
        <a:prstGeom prst="ellipse">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9D82B5-A393-449B-9E34-BA5AD8ACEFAD}">
      <dsp:nvSpPr>
        <dsp:cNvPr id="0" name=""/>
        <dsp:cNvSpPr/>
      </dsp:nvSpPr>
      <dsp:spPr>
        <a:xfrm>
          <a:off x="335279" y="3840480"/>
          <a:ext cx="7711440" cy="72009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E53FB3-AF09-4673-A89E-9EB73B49F88F}">
      <dsp:nvSpPr>
        <dsp:cNvPr id="0" name=""/>
        <dsp:cNvSpPr/>
      </dsp:nvSpPr>
      <dsp:spPr>
        <a:xfrm>
          <a:off x="0" y="592339"/>
          <a:ext cx="6705600" cy="932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20429" tIns="770636" rIns="520429" bIns="263144" numCol="1" spcCol="1270" anchor="t" anchorCtr="0">
          <a:noAutofit/>
        </a:bodyPr>
        <a:lstStyle/>
        <a:p>
          <a:pPr marL="285750" lvl="1" indent="-285750" algn="l" defTabSz="1644650">
            <a:lnSpc>
              <a:spcPct val="90000"/>
            </a:lnSpc>
            <a:spcBef>
              <a:spcPct val="0"/>
            </a:spcBef>
            <a:spcAft>
              <a:spcPct val="15000"/>
            </a:spcAft>
            <a:buChar char="••"/>
          </a:pPr>
          <a:endParaRPr lang="en-US" sz="3700" kern="1200" dirty="0"/>
        </a:p>
      </dsp:txBody>
      <dsp:txXfrm>
        <a:off x="0" y="592339"/>
        <a:ext cx="6705600" cy="932400"/>
      </dsp:txXfrm>
    </dsp:sp>
    <dsp:sp modelId="{D58D9E0D-C186-4466-BEB7-E76FCCAE3E90}">
      <dsp:nvSpPr>
        <dsp:cNvPr id="0" name=""/>
        <dsp:cNvSpPr/>
      </dsp:nvSpPr>
      <dsp:spPr>
        <a:xfrm>
          <a:off x="335280" y="46219"/>
          <a:ext cx="4693920" cy="109224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419" tIns="0" rIns="177419" bIns="0" numCol="1" spcCol="1270" anchor="ctr" anchorCtr="0">
          <a:noAutofit/>
        </a:bodyPr>
        <a:lstStyle/>
        <a:p>
          <a:pPr lvl="0" algn="l" defTabSz="1778000">
            <a:lnSpc>
              <a:spcPct val="90000"/>
            </a:lnSpc>
            <a:spcBef>
              <a:spcPct val="0"/>
            </a:spcBef>
            <a:spcAft>
              <a:spcPct val="35000"/>
            </a:spcAft>
          </a:pPr>
          <a:r>
            <a:rPr lang="en-US" sz="4000" kern="1200" dirty="0" smtClean="0"/>
            <a:t>Capacity</a:t>
          </a:r>
          <a:endParaRPr lang="en-US" sz="4000" kern="1200" dirty="0"/>
        </a:p>
      </dsp:txBody>
      <dsp:txXfrm>
        <a:off x="335280" y="46219"/>
        <a:ext cx="4693920" cy="1092240"/>
      </dsp:txXfrm>
    </dsp:sp>
    <dsp:sp modelId="{0761ACEC-77A8-40E1-90C2-3580E79D14D5}">
      <dsp:nvSpPr>
        <dsp:cNvPr id="0" name=""/>
        <dsp:cNvSpPr/>
      </dsp:nvSpPr>
      <dsp:spPr>
        <a:xfrm>
          <a:off x="0" y="2270660"/>
          <a:ext cx="6705600" cy="932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42F47C6-C81E-4432-B5E9-88FD405B89C7}">
      <dsp:nvSpPr>
        <dsp:cNvPr id="0" name=""/>
        <dsp:cNvSpPr/>
      </dsp:nvSpPr>
      <dsp:spPr>
        <a:xfrm>
          <a:off x="335280" y="1724540"/>
          <a:ext cx="4693920" cy="109224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419" tIns="0" rIns="177419" bIns="0" numCol="1" spcCol="1270" anchor="ctr" anchorCtr="0">
          <a:noAutofit/>
        </a:bodyPr>
        <a:lstStyle/>
        <a:p>
          <a:pPr lvl="0" algn="l" defTabSz="1778000">
            <a:lnSpc>
              <a:spcPct val="90000"/>
            </a:lnSpc>
            <a:spcBef>
              <a:spcPct val="0"/>
            </a:spcBef>
            <a:spcAft>
              <a:spcPct val="35000"/>
            </a:spcAft>
          </a:pPr>
          <a:r>
            <a:rPr lang="en-US" sz="4000" kern="1200" dirty="0" smtClean="0"/>
            <a:t>Consent</a:t>
          </a:r>
          <a:endParaRPr lang="en-US" sz="4000" kern="1200" dirty="0"/>
        </a:p>
      </dsp:txBody>
      <dsp:txXfrm>
        <a:off x="335280" y="1724540"/>
        <a:ext cx="4693920" cy="1092240"/>
      </dsp:txXfrm>
    </dsp:sp>
    <dsp:sp modelId="{FC540F14-8E7E-460A-A3A6-A492C8F93A04}">
      <dsp:nvSpPr>
        <dsp:cNvPr id="0" name=""/>
        <dsp:cNvSpPr/>
      </dsp:nvSpPr>
      <dsp:spPr>
        <a:xfrm>
          <a:off x="0" y="3948980"/>
          <a:ext cx="6705600" cy="932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E6A2E78-DFB7-4559-AF8C-097BE7FAE4B6}">
      <dsp:nvSpPr>
        <dsp:cNvPr id="0" name=""/>
        <dsp:cNvSpPr/>
      </dsp:nvSpPr>
      <dsp:spPr>
        <a:xfrm>
          <a:off x="335280" y="3402860"/>
          <a:ext cx="4693920" cy="1092240"/>
        </a:xfrm>
        <a:prstGeom prst="roundRect">
          <a:avLst/>
        </a:prstGeom>
        <a:solidFill>
          <a:srgbClr val="263F6A"/>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419" tIns="0" rIns="177419" bIns="0" numCol="1" spcCol="1270" anchor="ctr" anchorCtr="0">
          <a:noAutofit/>
        </a:bodyPr>
        <a:lstStyle/>
        <a:p>
          <a:pPr lvl="0" algn="l" defTabSz="1778000">
            <a:lnSpc>
              <a:spcPct val="90000"/>
            </a:lnSpc>
            <a:spcBef>
              <a:spcPct val="0"/>
            </a:spcBef>
            <a:spcAft>
              <a:spcPct val="35000"/>
            </a:spcAft>
          </a:pPr>
          <a:r>
            <a:rPr lang="en-US" sz="4000" kern="1200" dirty="0" smtClean="0"/>
            <a:t>Undue Influence</a:t>
          </a:r>
          <a:endParaRPr lang="en-US" sz="4000" kern="1200" dirty="0"/>
        </a:p>
      </dsp:txBody>
      <dsp:txXfrm>
        <a:off x="335280" y="3402860"/>
        <a:ext cx="4693920" cy="109224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9F989A8-A4B9-4AAA-A45C-452F5C3EB179}">
      <dsp:nvSpPr>
        <dsp:cNvPr id="0" name=""/>
        <dsp:cNvSpPr/>
      </dsp:nvSpPr>
      <dsp:spPr>
        <a:xfrm>
          <a:off x="0" y="0"/>
          <a:ext cx="6629400" cy="3096000"/>
        </a:xfrm>
        <a:prstGeom prst="rightArrow">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60594C4-D0B9-4F96-83C9-633885952092}">
      <dsp:nvSpPr>
        <dsp:cNvPr id="0" name=""/>
        <dsp:cNvSpPr/>
      </dsp:nvSpPr>
      <dsp:spPr>
        <a:xfrm>
          <a:off x="3962405" y="761997"/>
          <a:ext cx="1377849" cy="15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bg1"/>
              </a:solidFill>
            </a:rPr>
            <a:t>physical functioning</a:t>
          </a:r>
          <a:endParaRPr lang="en-US" sz="2000" kern="1200" dirty="0">
            <a:solidFill>
              <a:schemeClr val="bg1"/>
            </a:solidFill>
          </a:endParaRPr>
        </a:p>
      </dsp:txBody>
      <dsp:txXfrm>
        <a:off x="3962405" y="761997"/>
        <a:ext cx="1377849" cy="1548000"/>
      </dsp:txXfrm>
    </dsp:sp>
    <dsp:sp modelId="{2481552B-1244-4C63-9347-D11E477447BF}">
      <dsp:nvSpPr>
        <dsp:cNvPr id="0" name=""/>
        <dsp:cNvSpPr/>
      </dsp:nvSpPr>
      <dsp:spPr>
        <a:xfrm>
          <a:off x="2463260" y="761997"/>
          <a:ext cx="1338587" cy="15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bg1"/>
              </a:solidFill>
            </a:rPr>
            <a:t>behavioral functioning</a:t>
          </a:r>
          <a:endParaRPr lang="en-US" sz="2000" kern="1200" dirty="0">
            <a:solidFill>
              <a:schemeClr val="bg1"/>
            </a:solidFill>
          </a:endParaRPr>
        </a:p>
      </dsp:txBody>
      <dsp:txXfrm>
        <a:off x="2463260" y="761997"/>
        <a:ext cx="1338587" cy="1548000"/>
      </dsp:txXfrm>
    </dsp:sp>
    <dsp:sp modelId="{9FE7F08B-CD03-4690-B4B1-3876FC91CD08}">
      <dsp:nvSpPr>
        <dsp:cNvPr id="0" name=""/>
        <dsp:cNvSpPr/>
      </dsp:nvSpPr>
      <dsp:spPr>
        <a:xfrm>
          <a:off x="1345382" y="761997"/>
          <a:ext cx="1043936" cy="15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bg1"/>
              </a:solidFill>
            </a:rPr>
            <a:t>logic</a:t>
          </a:r>
          <a:endParaRPr lang="en-US" sz="2000" kern="1200" dirty="0">
            <a:solidFill>
              <a:schemeClr val="bg1"/>
            </a:solidFill>
          </a:endParaRPr>
        </a:p>
      </dsp:txBody>
      <dsp:txXfrm>
        <a:off x="1345382" y="761997"/>
        <a:ext cx="1043936" cy="1548000"/>
      </dsp:txXfrm>
    </dsp:sp>
    <dsp:sp modelId="{8377BCA6-C2DA-4131-A777-7FAFA773407B}">
      <dsp:nvSpPr>
        <dsp:cNvPr id="0" name=""/>
        <dsp:cNvSpPr/>
      </dsp:nvSpPr>
      <dsp:spPr>
        <a:xfrm>
          <a:off x="268144" y="761997"/>
          <a:ext cx="1043936" cy="15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bg1"/>
              </a:solidFill>
            </a:rPr>
            <a:t>memory </a:t>
          </a:r>
          <a:endParaRPr lang="en-US" sz="2000" kern="1200" dirty="0">
            <a:solidFill>
              <a:schemeClr val="bg1"/>
            </a:solidFill>
          </a:endParaRPr>
        </a:p>
      </dsp:txBody>
      <dsp:txXfrm>
        <a:off x="268144" y="761997"/>
        <a:ext cx="1043936" cy="154800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6F04CC-3A1E-4A49-ACC8-91A6FB05BB01}">
      <dsp:nvSpPr>
        <dsp:cNvPr id="0" name=""/>
        <dsp:cNvSpPr/>
      </dsp:nvSpPr>
      <dsp:spPr>
        <a:xfrm>
          <a:off x="1539" y="0"/>
          <a:ext cx="7818369" cy="7333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t" anchorCtr="0">
          <a:noAutofit/>
        </a:bodyPr>
        <a:lstStyle/>
        <a:p>
          <a:pPr lvl="0" algn="l" defTabSz="1066800">
            <a:lnSpc>
              <a:spcPct val="90000"/>
            </a:lnSpc>
            <a:spcBef>
              <a:spcPct val="0"/>
            </a:spcBef>
            <a:spcAft>
              <a:spcPct val="35000"/>
            </a:spcAft>
          </a:pPr>
          <a:r>
            <a:rPr lang="en-US" sz="2400" kern="1200" dirty="0" smtClean="0"/>
            <a:t>Standards of capacity vary for different types of  transactions. For example:</a:t>
          </a:r>
          <a:br>
            <a:rPr lang="en-US" sz="2400" kern="1200" dirty="0" smtClean="0"/>
          </a:br>
          <a:endParaRPr lang="en-US" sz="2400" kern="1200" dirty="0"/>
        </a:p>
      </dsp:txBody>
      <dsp:txXfrm>
        <a:off x="1539" y="0"/>
        <a:ext cx="7818369" cy="733307"/>
      </dsp:txXfrm>
    </dsp:sp>
    <dsp:sp modelId="{06970420-7DA2-4192-9226-7234B4E78A98}">
      <dsp:nvSpPr>
        <dsp:cNvPr id="0" name=""/>
        <dsp:cNvSpPr/>
      </dsp:nvSpPr>
      <dsp:spPr>
        <a:xfrm>
          <a:off x="783376" y="733307"/>
          <a:ext cx="625818" cy="1084999"/>
        </a:xfrm>
        <a:custGeom>
          <a:avLst/>
          <a:gdLst/>
          <a:ahLst/>
          <a:cxnLst/>
          <a:rect l="0" t="0" r="0" b="0"/>
          <a:pathLst>
            <a:path>
              <a:moveTo>
                <a:pt x="0" y="0"/>
              </a:moveTo>
              <a:lnTo>
                <a:pt x="0" y="1084999"/>
              </a:lnTo>
              <a:lnTo>
                <a:pt x="625818" y="10849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3CD748-A924-4DBA-87F1-461E053CBC20}">
      <dsp:nvSpPr>
        <dsp:cNvPr id="0" name=""/>
        <dsp:cNvSpPr/>
      </dsp:nvSpPr>
      <dsp:spPr>
        <a:xfrm>
          <a:off x="1409194" y="946862"/>
          <a:ext cx="6280865" cy="17428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l" defTabSz="977900">
            <a:lnSpc>
              <a:spcPct val="90000"/>
            </a:lnSpc>
            <a:spcBef>
              <a:spcPct val="0"/>
            </a:spcBef>
            <a:spcAft>
              <a:spcPct val="35000"/>
            </a:spcAft>
          </a:pPr>
          <a:r>
            <a:rPr lang="en-US" sz="2200" b="1" kern="1200" baseline="0" dirty="0" smtClean="0"/>
            <a:t>Testamentary capacity: </a:t>
          </a:r>
          <a:r>
            <a:rPr lang="en-US" sz="2000" kern="1200" baseline="0" dirty="0" smtClean="0"/>
            <a:t>at the time of executing a will, the person has the capacity to know the natural objects of his/her her bounty, to know the nature and extent of his/her property,  and to integrate this knowledge to make a rational plan for disposing of the property.</a:t>
          </a:r>
          <a:endParaRPr lang="en-US" sz="2000" kern="1200" dirty="0"/>
        </a:p>
      </dsp:txBody>
      <dsp:txXfrm>
        <a:off x="1409194" y="946862"/>
        <a:ext cx="6280865" cy="1742889"/>
      </dsp:txXfrm>
    </dsp:sp>
    <dsp:sp modelId="{4B939310-1522-4E71-A9F5-70C7EDE83AB4}">
      <dsp:nvSpPr>
        <dsp:cNvPr id="0" name=""/>
        <dsp:cNvSpPr/>
      </dsp:nvSpPr>
      <dsp:spPr>
        <a:xfrm>
          <a:off x="783376" y="733307"/>
          <a:ext cx="585896" cy="2759644"/>
        </a:xfrm>
        <a:custGeom>
          <a:avLst/>
          <a:gdLst/>
          <a:ahLst/>
          <a:cxnLst/>
          <a:rect l="0" t="0" r="0" b="0"/>
          <a:pathLst>
            <a:path>
              <a:moveTo>
                <a:pt x="0" y="0"/>
              </a:moveTo>
              <a:lnTo>
                <a:pt x="0" y="2759644"/>
              </a:lnTo>
              <a:lnTo>
                <a:pt x="585896" y="27596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CA7A0F-3583-4D1E-9101-2029943808A1}">
      <dsp:nvSpPr>
        <dsp:cNvPr id="0" name=""/>
        <dsp:cNvSpPr/>
      </dsp:nvSpPr>
      <dsp:spPr>
        <a:xfrm>
          <a:off x="1369273" y="2827962"/>
          <a:ext cx="5929555" cy="13299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l" defTabSz="977900">
            <a:lnSpc>
              <a:spcPct val="90000"/>
            </a:lnSpc>
            <a:spcBef>
              <a:spcPct val="0"/>
            </a:spcBef>
            <a:spcAft>
              <a:spcPct val="35000"/>
            </a:spcAft>
          </a:pPr>
          <a:r>
            <a:rPr lang="en-US" sz="2200" b="1" kern="1200" baseline="0" dirty="0" smtClean="0"/>
            <a:t>Contractual capacity: </a:t>
          </a:r>
          <a:r>
            <a:rPr lang="en-US" sz="2000" kern="1200" baseline="0" dirty="0" smtClean="0"/>
            <a:t>the person can understand the nature and effect of making a contract and the business being transacted (less complicated transaction requires lower level of understanding) </a:t>
          </a:r>
          <a:endParaRPr lang="en-US" sz="2000" kern="1200" dirty="0"/>
        </a:p>
      </dsp:txBody>
      <dsp:txXfrm>
        <a:off x="1369273" y="2827962"/>
        <a:ext cx="5929555" cy="132998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6C497A-3C7D-48E2-A496-90F861BD800C}">
      <dsp:nvSpPr>
        <dsp:cNvPr id="0" name=""/>
        <dsp:cNvSpPr/>
      </dsp:nvSpPr>
      <dsp:spPr>
        <a:xfrm>
          <a:off x="0" y="161923"/>
          <a:ext cx="3118556" cy="79771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smtClean="0"/>
            <a:t>Consent  requires an individual to be able to:</a:t>
          </a:r>
          <a:endParaRPr lang="en-US" sz="2400" kern="1200" dirty="0"/>
        </a:p>
      </dsp:txBody>
      <dsp:txXfrm>
        <a:off x="0" y="161923"/>
        <a:ext cx="3118556" cy="797710"/>
      </dsp:txXfrm>
    </dsp:sp>
    <dsp:sp modelId="{FC511E5E-24B2-474F-A610-89D6E0959C60}">
      <dsp:nvSpPr>
        <dsp:cNvPr id="0" name=""/>
        <dsp:cNvSpPr/>
      </dsp:nvSpPr>
      <dsp:spPr>
        <a:xfrm>
          <a:off x="311855" y="959634"/>
          <a:ext cx="297742" cy="835911"/>
        </a:xfrm>
        <a:custGeom>
          <a:avLst/>
          <a:gdLst/>
          <a:ahLst/>
          <a:cxnLst/>
          <a:rect l="0" t="0" r="0" b="0"/>
          <a:pathLst>
            <a:path>
              <a:moveTo>
                <a:pt x="0" y="0"/>
              </a:moveTo>
              <a:lnTo>
                <a:pt x="0" y="835911"/>
              </a:lnTo>
              <a:lnTo>
                <a:pt x="297742" y="8359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A99F91-8AA9-484E-8879-840F2FBBB883}">
      <dsp:nvSpPr>
        <dsp:cNvPr id="0" name=""/>
        <dsp:cNvSpPr/>
      </dsp:nvSpPr>
      <dsp:spPr>
        <a:xfrm>
          <a:off x="609598" y="1523999"/>
          <a:ext cx="2777061" cy="54309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kern="1200" dirty="0" smtClean="0"/>
            <a:t>Understand the transaction or activity </a:t>
          </a:r>
          <a:endParaRPr lang="en-US" sz="2000" kern="1200" dirty="0"/>
        </a:p>
      </dsp:txBody>
      <dsp:txXfrm>
        <a:off x="609598" y="1523999"/>
        <a:ext cx="2777061" cy="543092"/>
      </dsp:txXfrm>
    </dsp:sp>
    <dsp:sp modelId="{CE683EED-21EB-47C9-8561-1DE7E334F54D}">
      <dsp:nvSpPr>
        <dsp:cNvPr id="0" name=""/>
        <dsp:cNvSpPr/>
      </dsp:nvSpPr>
      <dsp:spPr>
        <a:xfrm>
          <a:off x="311855" y="959634"/>
          <a:ext cx="297742" cy="1811077"/>
        </a:xfrm>
        <a:custGeom>
          <a:avLst/>
          <a:gdLst/>
          <a:ahLst/>
          <a:cxnLst/>
          <a:rect l="0" t="0" r="0" b="0"/>
          <a:pathLst>
            <a:path>
              <a:moveTo>
                <a:pt x="0" y="0"/>
              </a:moveTo>
              <a:lnTo>
                <a:pt x="0" y="1811077"/>
              </a:lnTo>
              <a:lnTo>
                <a:pt x="297742" y="18110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676323-6FA1-4376-AA23-C1577A8F9822}">
      <dsp:nvSpPr>
        <dsp:cNvPr id="0" name=""/>
        <dsp:cNvSpPr/>
      </dsp:nvSpPr>
      <dsp:spPr>
        <a:xfrm>
          <a:off x="609598" y="2499165"/>
          <a:ext cx="2761464" cy="54309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kern="1200" dirty="0" smtClean="0"/>
            <a:t>Make judgments  about it</a:t>
          </a:r>
          <a:endParaRPr lang="en-US" sz="2000" kern="1200" dirty="0"/>
        </a:p>
      </dsp:txBody>
      <dsp:txXfrm>
        <a:off x="609598" y="2499165"/>
        <a:ext cx="2761464" cy="543092"/>
      </dsp:txXfrm>
    </dsp:sp>
    <dsp:sp modelId="{64C08798-07AB-4BD6-81EB-9D268FF3C355}">
      <dsp:nvSpPr>
        <dsp:cNvPr id="0" name=""/>
        <dsp:cNvSpPr/>
      </dsp:nvSpPr>
      <dsp:spPr>
        <a:xfrm>
          <a:off x="311855" y="959634"/>
          <a:ext cx="297742" cy="2765165"/>
        </a:xfrm>
        <a:custGeom>
          <a:avLst/>
          <a:gdLst/>
          <a:ahLst/>
          <a:cxnLst/>
          <a:rect l="0" t="0" r="0" b="0"/>
          <a:pathLst>
            <a:path>
              <a:moveTo>
                <a:pt x="0" y="0"/>
              </a:moveTo>
              <a:lnTo>
                <a:pt x="0" y="2765165"/>
              </a:lnTo>
              <a:lnTo>
                <a:pt x="297742" y="27651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ED9C1F-C252-404A-B63F-78521840AECC}">
      <dsp:nvSpPr>
        <dsp:cNvPr id="0" name=""/>
        <dsp:cNvSpPr/>
      </dsp:nvSpPr>
      <dsp:spPr>
        <a:xfrm>
          <a:off x="609598" y="3337363"/>
          <a:ext cx="2846134" cy="7748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smtClean="0"/>
            <a:t>Decide if it is something he or she chooses to do</a:t>
          </a:r>
          <a:endParaRPr lang="en-US" sz="1800" kern="1200" dirty="0"/>
        </a:p>
      </dsp:txBody>
      <dsp:txXfrm>
        <a:off x="609598" y="3337363"/>
        <a:ext cx="2846134" cy="774873"/>
      </dsp:txXfrm>
    </dsp:sp>
    <dsp:sp modelId="{8D5E633C-A78F-47A0-BB20-D6C73430D572}">
      <dsp:nvSpPr>
        <dsp:cNvPr id="0" name=""/>
        <dsp:cNvSpPr/>
      </dsp:nvSpPr>
      <dsp:spPr>
        <a:xfrm>
          <a:off x="3596585" y="161923"/>
          <a:ext cx="4561346" cy="111315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n-US" sz="2400" kern="1200" dirty="0" smtClean="0"/>
            <a:t>Consent is a significant factor in determining the legitimacy of a wide range of actions.</a:t>
          </a:r>
          <a:endParaRPr lang="en-US" sz="2400" kern="1200" dirty="0"/>
        </a:p>
      </dsp:txBody>
      <dsp:txXfrm>
        <a:off x="3596585" y="161923"/>
        <a:ext cx="4561346" cy="1113154"/>
      </dsp:txXfrm>
    </dsp:sp>
    <dsp:sp modelId="{A0185C17-96B4-417D-AB2E-7B0EDA269673}">
      <dsp:nvSpPr>
        <dsp:cNvPr id="0" name=""/>
        <dsp:cNvSpPr/>
      </dsp:nvSpPr>
      <dsp:spPr>
        <a:xfrm>
          <a:off x="4052719" y="1275078"/>
          <a:ext cx="443078" cy="995689"/>
        </a:xfrm>
        <a:custGeom>
          <a:avLst/>
          <a:gdLst/>
          <a:ahLst/>
          <a:cxnLst/>
          <a:rect l="0" t="0" r="0" b="0"/>
          <a:pathLst>
            <a:path>
              <a:moveTo>
                <a:pt x="0" y="0"/>
              </a:moveTo>
              <a:lnTo>
                <a:pt x="0" y="995689"/>
              </a:lnTo>
              <a:lnTo>
                <a:pt x="443078" y="9956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FDB9F1-7CC1-478E-9534-1FEE9664928C}">
      <dsp:nvSpPr>
        <dsp:cNvPr id="0" name=""/>
        <dsp:cNvSpPr/>
      </dsp:nvSpPr>
      <dsp:spPr>
        <a:xfrm>
          <a:off x="4495798" y="1752597"/>
          <a:ext cx="3694662" cy="103633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100000"/>
            </a:lnSpc>
            <a:spcBef>
              <a:spcPct val="0"/>
            </a:spcBef>
            <a:spcAft>
              <a:spcPct val="35000"/>
            </a:spcAft>
          </a:pPr>
          <a:r>
            <a:rPr lang="en-US" sz="2000" kern="1200" dirty="0" smtClean="0"/>
            <a:t>An issue in determining whether a crime has been committed (especially intimate crimes)</a:t>
          </a:r>
        </a:p>
      </dsp:txBody>
      <dsp:txXfrm>
        <a:off x="4495798" y="1752597"/>
        <a:ext cx="3694662" cy="1036339"/>
      </dsp:txXfrm>
    </dsp:sp>
    <dsp:sp modelId="{A3E76527-654D-4320-9945-EFDBBDE297CC}">
      <dsp:nvSpPr>
        <dsp:cNvPr id="0" name=""/>
        <dsp:cNvSpPr/>
      </dsp:nvSpPr>
      <dsp:spPr>
        <a:xfrm>
          <a:off x="4052719" y="1275078"/>
          <a:ext cx="443078" cy="2148747"/>
        </a:xfrm>
        <a:custGeom>
          <a:avLst/>
          <a:gdLst/>
          <a:ahLst/>
          <a:cxnLst/>
          <a:rect l="0" t="0" r="0" b="0"/>
          <a:pathLst>
            <a:path>
              <a:moveTo>
                <a:pt x="0" y="0"/>
              </a:moveTo>
              <a:lnTo>
                <a:pt x="0" y="2148747"/>
              </a:lnTo>
              <a:lnTo>
                <a:pt x="443078" y="21487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51431C-26DF-4359-9515-71558A68FE87}">
      <dsp:nvSpPr>
        <dsp:cNvPr id="0" name=""/>
        <dsp:cNvSpPr/>
      </dsp:nvSpPr>
      <dsp:spPr>
        <a:xfrm>
          <a:off x="4495798" y="3047998"/>
          <a:ext cx="3770278" cy="75165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kern="1200" dirty="0" smtClean="0"/>
            <a:t>An important issue in legal transactions</a:t>
          </a:r>
          <a:endParaRPr lang="en-US" sz="2000" kern="1200" dirty="0"/>
        </a:p>
      </dsp:txBody>
      <dsp:txXfrm>
        <a:off x="4495798" y="3047998"/>
        <a:ext cx="3770278" cy="751656"/>
      </dsp:txXfrm>
    </dsp:sp>
    <dsp:sp modelId="{1EBB8A7B-B73C-45B1-867E-CC052B602104}">
      <dsp:nvSpPr>
        <dsp:cNvPr id="0" name=""/>
        <dsp:cNvSpPr/>
      </dsp:nvSpPr>
      <dsp:spPr>
        <a:xfrm>
          <a:off x="4052719" y="1275078"/>
          <a:ext cx="443078" cy="3187469"/>
        </a:xfrm>
        <a:custGeom>
          <a:avLst/>
          <a:gdLst/>
          <a:ahLst/>
          <a:cxnLst/>
          <a:rect l="0" t="0" r="0" b="0"/>
          <a:pathLst>
            <a:path>
              <a:moveTo>
                <a:pt x="0" y="0"/>
              </a:moveTo>
              <a:lnTo>
                <a:pt x="0" y="3187469"/>
              </a:lnTo>
              <a:lnTo>
                <a:pt x="443078" y="31874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CD9218-C569-4CD7-A0BD-0551097AB495}">
      <dsp:nvSpPr>
        <dsp:cNvPr id="0" name=""/>
        <dsp:cNvSpPr/>
      </dsp:nvSpPr>
      <dsp:spPr>
        <a:xfrm>
          <a:off x="4495798" y="4114800"/>
          <a:ext cx="3865149" cy="69549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b="0" kern="1200" dirty="0" smtClean="0">
              <a:solidFill>
                <a:schemeClr val="tx1"/>
              </a:solidFill>
              <a:latin typeface="+mj-lt"/>
            </a:rPr>
            <a:t>A fundamental issue for </a:t>
          </a:r>
          <a:r>
            <a:rPr lang="en-US" b="0" kern="1200" dirty="0" smtClean="0">
              <a:solidFill>
                <a:schemeClr val="tx1"/>
              </a:solidFill>
              <a:latin typeface="+mj-lt"/>
            </a:rPr>
            <a:t>APS (capacity to consent)</a:t>
          </a:r>
          <a:endParaRPr lang="en-US" sz="2000" b="0" kern="1200" dirty="0">
            <a:solidFill>
              <a:schemeClr val="tx1"/>
            </a:solidFill>
          </a:endParaRPr>
        </a:p>
      </dsp:txBody>
      <dsp:txXfrm>
        <a:off x="4495798" y="4114800"/>
        <a:ext cx="3865149" cy="695495"/>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9EA5FD-F643-4828-8A41-07AE42C21368}">
      <dsp:nvSpPr>
        <dsp:cNvPr id="0" name=""/>
        <dsp:cNvSpPr/>
      </dsp:nvSpPr>
      <dsp:spPr>
        <a:xfrm>
          <a:off x="2703679" y="1461890"/>
          <a:ext cx="2361043" cy="17661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b="1" kern="1200" dirty="0" smtClean="0">
              <a:latin typeface="+mj-lt"/>
            </a:rPr>
            <a:t>Undue Influence</a:t>
          </a:r>
          <a:endParaRPr lang="en-US" sz="3300" b="1" kern="1200" dirty="0">
            <a:latin typeface="+mj-lt"/>
          </a:endParaRPr>
        </a:p>
      </dsp:txBody>
      <dsp:txXfrm>
        <a:off x="2703679" y="1461890"/>
        <a:ext cx="2361043" cy="1766175"/>
      </dsp:txXfrm>
    </dsp:sp>
    <dsp:sp modelId="{DC87169B-737E-4304-8253-0109FD20D98F}">
      <dsp:nvSpPr>
        <dsp:cNvPr id="0" name=""/>
        <dsp:cNvSpPr/>
      </dsp:nvSpPr>
      <dsp:spPr>
        <a:xfrm rot="10703344">
          <a:off x="1339930" y="2214462"/>
          <a:ext cx="1468318" cy="445518"/>
        </a:xfrm>
        <a:prstGeom prst="leftArrow">
          <a:avLst>
            <a:gd name="adj1" fmla="val 60000"/>
            <a:gd name="adj2" fmla="val 50000"/>
          </a:avLst>
        </a:prstGeom>
        <a:solidFill>
          <a:schemeClr val="accent1">
            <a:tint val="60000"/>
            <a:hueOff val="0"/>
            <a:satOff val="0"/>
            <a:lumOff val="0"/>
            <a:alphaOff val="0"/>
          </a:schemeClr>
        </a:solidFill>
        <a:ln>
          <a:solidFill>
            <a:srgbClr val="263F6A"/>
          </a:solidFill>
        </a:ln>
        <a:effectLst/>
      </dsp:spPr>
      <dsp:style>
        <a:lnRef idx="0">
          <a:scrgbClr r="0" g="0" b="0"/>
        </a:lnRef>
        <a:fillRef idx="1">
          <a:scrgbClr r="0" g="0" b="0"/>
        </a:fillRef>
        <a:effectRef idx="0">
          <a:scrgbClr r="0" g="0" b="0"/>
        </a:effectRef>
        <a:fontRef idx="minor">
          <a:schemeClr val="lt1"/>
        </a:fontRef>
      </dsp:style>
    </dsp:sp>
    <dsp:sp modelId="{B7558510-04E9-4AAA-8827-ABDE365BF2D5}">
      <dsp:nvSpPr>
        <dsp:cNvPr id="0" name=""/>
        <dsp:cNvSpPr/>
      </dsp:nvSpPr>
      <dsp:spPr>
        <a:xfrm>
          <a:off x="50252" y="1827811"/>
          <a:ext cx="2202197" cy="11880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Power</a:t>
          </a:r>
          <a:endParaRPr lang="en-US" sz="3200" kern="1200" dirty="0"/>
        </a:p>
      </dsp:txBody>
      <dsp:txXfrm>
        <a:off x="50252" y="1827811"/>
        <a:ext cx="2202197" cy="1188048"/>
      </dsp:txXfrm>
    </dsp:sp>
    <dsp:sp modelId="{09AD370A-7ACB-43BD-BC0B-A43F766EDDB6}">
      <dsp:nvSpPr>
        <dsp:cNvPr id="0" name=""/>
        <dsp:cNvSpPr/>
      </dsp:nvSpPr>
      <dsp:spPr>
        <a:xfrm rot="13447965">
          <a:off x="2036258" y="1214198"/>
          <a:ext cx="1303254" cy="445518"/>
        </a:xfrm>
        <a:prstGeom prst="leftArrow">
          <a:avLst>
            <a:gd name="adj1" fmla="val 60000"/>
            <a:gd name="adj2" fmla="val 50000"/>
          </a:avLst>
        </a:prstGeom>
        <a:solidFill>
          <a:schemeClr val="accent1">
            <a:tint val="60000"/>
            <a:hueOff val="0"/>
            <a:satOff val="0"/>
            <a:lumOff val="0"/>
            <a:alphaOff val="0"/>
          </a:schemeClr>
        </a:solidFill>
        <a:ln>
          <a:solidFill>
            <a:srgbClr val="263F6A"/>
          </a:solidFill>
        </a:ln>
        <a:effectLst/>
      </dsp:spPr>
      <dsp:style>
        <a:lnRef idx="0">
          <a:scrgbClr r="0" g="0" b="0"/>
        </a:lnRef>
        <a:fillRef idx="1">
          <a:scrgbClr r="0" g="0" b="0"/>
        </a:fillRef>
        <a:effectRef idx="0">
          <a:scrgbClr r="0" g="0" b="0"/>
        </a:effectRef>
        <a:fontRef idx="minor">
          <a:schemeClr val="lt1"/>
        </a:fontRef>
      </dsp:style>
    </dsp:sp>
    <dsp:sp modelId="{220688AA-BF80-4764-B88B-17675DE7481F}">
      <dsp:nvSpPr>
        <dsp:cNvPr id="0" name=""/>
        <dsp:cNvSpPr/>
      </dsp:nvSpPr>
      <dsp:spPr>
        <a:xfrm>
          <a:off x="601132" y="91308"/>
          <a:ext cx="3144809" cy="11880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Relationship</a:t>
          </a:r>
          <a:endParaRPr lang="en-US" sz="3200" kern="1200" dirty="0"/>
        </a:p>
      </dsp:txBody>
      <dsp:txXfrm>
        <a:off x="601132" y="91308"/>
        <a:ext cx="3144809" cy="1188048"/>
      </dsp:txXfrm>
    </dsp:sp>
    <dsp:sp modelId="{F94D8B82-6AB1-4009-82AE-384B3BE5EC67}">
      <dsp:nvSpPr>
        <dsp:cNvPr id="0" name=""/>
        <dsp:cNvSpPr/>
      </dsp:nvSpPr>
      <dsp:spPr>
        <a:xfrm rot="18283856">
          <a:off x="4577019" y="1160469"/>
          <a:ext cx="1498387" cy="445518"/>
        </a:xfrm>
        <a:prstGeom prst="leftArrow">
          <a:avLst>
            <a:gd name="adj1" fmla="val 60000"/>
            <a:gd name="adj2" fmla="val 50000"/>
          </a:avLst>
        </a:prstGeom>
        <a:solidFill>
          <a:schemeClr val="accent1">
            <a:tint val="60000"/>
            <a:hueOff val="0"/>
            <a:satOff val="0"/>
            <a:lumOff val="0"/>
            <a:alphaOff val="0"/>
          </a:schemeClr>
        </a:solidFill>
        <a:ln>
          <a:solidFill>
            <a:srgbClr val="263F6A"/>
          </a:solidFill>
        </a:ln>
        <a:effectLst/>
      </dsp:spPr>
      <dsp:style>
        <a:lnRef idx="0">
          <a:scrgbClr r="0" g="0" b="0"/>
        </a:lnRef>
        <a:fillRef idx="1">
          <a:scrgbClr r="0" g="0" b="0"/>
        </a:fillRef>
        <a:effectRef idx="0">
          <a:scrgbClr r="0" g="0" b="0"/>
        </a:effectRef>
        <a:fontRef idx="minor">
          <a:schemeClr val="lt1"/>
        </a:fontRef>
      </dsp:style>
    </dsp:sp>
    <dsp:sp modelId="{E9BF549E-8F17-4A6E-B025-72ECC2143621}">
      <dsp:nvSpPr>
        <dsp:cNvPr id="0" name=""/>
        <dsp:cNvSpPr/>
      </dsp:nvSpPr>
      <dsp:spPr>
        <a:xfrm>
          <a:off x="4531348" y="91310"/>
          <a:ext cx="2745298" cy="11880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Opportunity</a:t>
          </a:r>
          <a:endParaRPr lang="en-US" sz="3200" kern="1200" dirty="0"/>
        </a:p>
      </dsp:txBody>
      <dsp:txXfrm>
        <a:off x="4531348" y="91310"/>
        <a:ext cx="2745298" cy="1188048"/>
      </dsp:txXfrm>
    </dsp:sp>
    <dsp:sp modelId="{F0E6D376-14EB-4F8D-B545-2A05E5A6FCCC}">
      <dsp:nvSpPr>
        <dsp:cNvPr id="0" name=""/>
        <dsp:cNvSpPr/>
      </dsp:nvSpPr>
      <dsp:spPr>
        <a:xfrm rot="128815">
          <a:off x="4998241" y="2148064"/>
          <a:ext cx="1646030" cy="445518"/>
        </a:xfrm>
        <a:prstGeom prst="leftArrow">
          <a:avLst>
            <a:gd name="adj1" fmla="val 60000"/>
            <a:gd name="adj2" fmla="val 50000"/>
          </a:avLst>
        </a:prstGeom>
        <a:solidFill>
          <a:schemeClr val="accent1">
            <a:tint val="60000"/>
            <a:hueOff val="0"/>
            <a:satOff val="0"/>
            <a:lumOff val="0"/>
            <a:alphaOff val="0"/>
          </a:schemeClr>
        </a:solidFill>
        <a:ln>
          <a:solidFill>
            <a:srgbClr val="263F6A"/>
          </a:solidFill>
        </a:ln>
        <a:effectLst/>
      </dsp:spPr>
      <dsp:style>
        <a:lnRef idx="0">
          <a:scrgbClr r="0" g="0" b="0"/>
        </a:lnRef>
        <a:fillRef idx="1">
          <a:scrgbClr r="0" g="0" b="0"/>
        </a:fillRef>
        <a:effectRef idx="0">
          <a:scrgbClr r="0" g="0" b="0"/>
        </a:effectRef>
        <a:fontRef idx="minor">
          <a:schemeClr val="lt1"/>
        </a:fontRef>
      </dsp:style>
    </dsp:sp>
    <dsp:sp modelId="{CA784F07-61AF-4E9A-951C-8BD08D354B95}">
      <dsp:nvSpPr>
        <dsp:cNvPr id="0" name=""/>
        <dsp:cNvSpPr/>
      </dsp:nvSpPr>
      <dsp:spPr>
        <a:xfrm>
          <a:off x="5562601" y="1905006"/>
          <a:ext cx="2482502" cy="10988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Loss or harm to person</a:t>
          </a:r>
          <a:endParaRPr lang="en-US" sz="3200" kern="1200" dirty="0"/>
        </a:p>
      </dsp:txBody>
      <dsp:txXfrm>
        <a:off x="5562601" y="1905006"/>
        <a:ext cx="2482502" cy="1098850"/>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83C00D-EE70-4C9A-94D4-F902FC7F9521}">
      <dsp:nvSpPr>
        <dsp:cNvPr id="0" name=""/>
        <dsp:cNvSpPr/>
      </dsp:nvSpPr>
      <dsp:spPr>
        <a:xfrm>
          <a:off x="0" y="0"/>
          <a:ext cx="4525963" cy="4525963"/>
        </a:xfrm>
        <a:prstGeom prst="pie">
          <a:avLst>
            <a:gd name="adj1" fmla="val 5400000"/>
            <a:gd name="adj2" fmla="val 16200000"/>
          </a:avLst>
        </a:prstGeom>
        <a:solidFill>
          <a:srgbClr val="263F6A"/>
        </a:solidFill>
        <a:ln>
          <a:solidFill>
            <a:srgbClr val="263F6A"/>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CAB1E17-42AA-4404-96F3-28AAED1852A4}">
      <dsp:nvSpPr>
        <dsp:cNvPr id="0" name=""/>
        <dsp:cNvSpPr/>
      </dsp:nvSpPr>
      <dsp:spPr>
        <a:xfrm>
          <a:off x="2262981" y="0"/>
          <a:ext cx="5966618" cy="4525963"/>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Undue influence typically is not a crime; rather it is a means to commit a crime, such as exploitation and other forms of financial abuse. </a:t>
          </a:r>
          <a:endParaRPr lang="en-US" sz="2300" kern="1200" dirty="0"/>
        </a:p>
      </dsp:txBody>
      <dsp:txXfrm>
        <a:off x="2262981" y="0"/>
        <a:ext cx="5966618" cy="1357791"/>
      </dsp:txXfrm>
    </dsp:sp>
    <dsp:sp modelId="{0CE9727E-62AC-45F2-8020-BB6B676E1E7D}">
      <dsp:nvSpPr>
        <dsp:cNvPr id="0" name=""/>
        <dsp:cNvSpPr/>
      </dsp:nvSpPr>
      <dsp:spPr>
        <a:xfrm>
          <a:off x="792044" y="1357791"/>
          <a:ext cx="2941873" cy="2941873"/>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BAE351D-B367-4710-9242-200665F59969}">
      <dsp:nvSpPr>
        <dsp:cNvPr id="0" name=""/>
        <dsp:cNvSpPr/>
      </dsp:nvSpPr>
      <dsp:spPr>
        <a:xfrm>
          <a:off x="2262981" y="1556618"/>
          <a:ext cx="5966618" cy="254422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Undue influence often is alleged in disputes over the validity of wills, conveyances of property, contracts and powers of attorney.</a:t>
          </a:r>
          <a:endParaRPr lang="en-US" sz="2300" kern="1200" dirty="0"/>
        </a:p>
      </dsp:txBody>
      <dsp:txXfrm>
        <a:off x="2262981" y="1556618"/>
        <a:ext cx="5966618" cy="1174255"/>
      </dsp:txXfrm>
    </dsp:sp>
    <dsp:sp modelId="{FA1E5CCD-A0A7-4F8B-8AA3-6C534B909971}">
      <dsp:nvSpPr>
        <dsp:cNvPr id="0" name=""/>
        <dsp:cNvSpPr/>
      </dsp:nvSpPr>
      <dsp:spPr>
        <a:xfrm>
          <a:off x="1584087" y="2715579"/>
          <a:ext cx="1357787" cy="1357787"/>
        </a:xfrm>
        <a:prstGeom prst="pie">
          <a:avLst>
            <a:gd name="adj1" fmla="val 5400000"/>
            <a:gd name="adj2" fmla="val 16200000"/>
          </a:avLst>
        </a:prstGeom>
        <a:solidFill>
          <a:srgbClr val="263F6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63CD1E4-F8A0-43FF-B7E6-5F42A37DF187}">
      <dsp:nvSpPr>
        <dsp:cNvPr id="0" name=""/>
        <dsp:cNvSpPr/>
      </dsp:nvSpPr>
      <dsp:spPr>
        <a:xfrm>
          <a:off x="2262981" y="2953409"/>
          <a:ext cx="5966618" cy="156197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Undue influence is a factor in decisions about the need to protect a person through guardianship and/or conservatorship.</a:t>
          </a:r>
          <a:endParaRPr lang="en-US" sz="2300" kern="1200" dirty="0"/>
        </a:p>
      </dsp:txBody>
      <dsp:txXfrm>
        <a:off x="2262981" y="2953409"/>
        <a:ext cx="5966618" cy="156197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26F3FA-5D6D-4EAE-A162-4F8E89BE333A}">
      <dsp:nvSpPr>
        <dsp:cNvPr id="0" name=""/>
        <dsp:cNvSpPr/>
      </dsp:nvSpPr>
      <dsp:spPr>
        <a:xfrm>
          <a:off x="2092126" y="1165026"/>
          <a:ext cx="2902346" cy="2902346"/>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74930" tIns="74930" rIns="74930" bIns="74930" numCol="1" spcCol="1270" anchor="ctr" anchorCtr="0">
          <a:noAutofit/>
        </a:bodyPr>
        <a:lstStyle/>
        <a:p>
          <a:pPr lvl="0" algn="ctr" defTabSz="2622550">
            <a:lnSpc>
              <a:spcPct val="90000"/>
            </a:lnSpc>
            <a:spcBef>
              <a:spcPct val="0"/>
            </a:spcBef>
            <a:spcAft>
              <a:spcPct val="35000"/>
            </a:spcAft>
          </a:pPr>
          <a:r>
            <a:rPr lang="en-US" sz="5900" kern="1200" dirty="0" smtClean="0"/>
            <a:t>Abuse</a:t>
          </a:r>
          <a:endParaRPr lang="en-US" sz="5900" kern="1200" dirty="0"/>
        </a:p>
      </dsp:txBody>
      <dsp:txXfrm>
        <a:off x="2092126" y="1165026"/>
        <a:ext cx="2902346" cy="2902346"/>
      </dsp:txXfrm>
    </dsp:sp>
    <dsp:sp modelId="{E24FFFAA-C2BF-4F0F-BE09-3B7258B1EA95}">
      <dsp:nvSpPr>
        <dsp:cNvPr id="0" name=""/>
        <dsp:cNvSpPr/>
      </dsp:nvSpPr>
      <dsp:spPr>
        <a:xfrm>
          <a:off x="2817713" y="518"/>
          <a:ext cx="1451173" cy="1451173"/>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Greed</a:t>
          </a:r>
          <a:endParaRPr lang="en-US" sz="1500" kern="1200" dirty="0"/>
        </a:p>
      </dsp:txBody>
      <dsp:txXfrm>
        <a:off x="2817713" y="518"/>
        <a:ext cx="1451173" cy="1451173"/>
      </dsp:txXfrm>
    </dsp:sp>
    <dsp:sp modelId="{8A636B8C-D348-4C35-9245-CBABC17A9606}">
      <dsp:nvSpPr>
        <dsp:cNvPr id="0" name=""/>
        <dsp:cNvSpPr/>
      </dsp:nvSpPr>
      <dsp:spPr>
        <a:xfrm>
          <a:off x="3928683" y="361494"/>
          <a:ext cx="1451173" cy="1451173"/>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Ageism</a:t>
          </a:r>
          <a:endParaRPr lang="en-US" sz="1500" kern="1200" dirty="0"/>
        </a:p>
      </dsp:txBody>
      <dsp:txXfrm>
        <a:off x="3928683" y="361494"/>
        <a:ext cx="1451173" cy="1451173"/>
      </dsp:txXfrm>
    </dsp:sp>
    <dsp:sp modelId="{F8FE2E22-C267-4DD7-8795-3C387BD5D642}">
      <dsp:nvSpPr>
        <dsp:cNvPr id="0" name=""/>
        <dsp:cNvSpPr/>
      </dsp:nvSpPr>
      <dsp:spPr>
        <a:xfrm>
          <a:off x="4615300" y="1306541"/>
          <a:ext cx="1451173" cy="1451173"/>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Payback</a:t>
          </a:r>
          <a:endParaRPr lang="en-US" sz="1500" kern="1200" dirty="0"/>
        </a:p>
      </dsp:txBody>
      <dsp:txXfrm>
        <a:off x="4615300" y="1306541"/>
        <a:ext cx="1451173" cy="1451173"/>
      </dsp:txXfrm>
    </dsp:sp>
    <dsp:sp modelId="{D5195403-72C1-45F2-8906-8E592E702C52}">
      <dsp:nvSpPr>
        <dsp:cNvPr id="0" name=""/>
        <dsp:cNvSpPr/>
      </dsp:nvSpPr>
      <dsp:spPr>
        <a:xfrm>
          <a:off x="4615300" y="2474684"/>
          <a:ext cx="1451173" cy="1451173"/>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Entitlement</a:t>
          </a:r>
          <a:endParaRPr lang="en-US" sz="1500" kern="1200" dirty="0"/>
        </a:p>
      </dsp:txBody>
      <dsp:txXfrm>
        <a:off x="4615300" y="2474684"/>
        <a:ext cx="1451173" cy="1451173"/>
      </dsp:txXfrm>
    </dsp:sp>
    <dsp:sp modelId="{44F5FA65-6C89-4D55-86E9-320576FFC0A7}">
      <dsp:nvSpPr>
        <dsp:cNvPr id="0" name=""/>
        <dsp:cNvSpPr/>
      </dsp:nvSpPr>
      <dsp:spPr>
        <a:xfrm>
          <a:off x="3928683" y="3419732"/>
          <a:ext cx="1451173" cy="1451173"/>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Power and control</a:t>
          </a:r>
          <a:endParaRPr lang="en-US" sz="1500" kern="1200" dirty="0"/>
        </a:p>
      </dsp:txBody>
      <dsp:txXfrm>
        <a:off x="3928683" y="3419732"/>
        <a:ext cx="1451173" cy="1451173"/>
      </dsp:txXfrm>
    </dsp:sp>
    <dsp:sp modelId="{E4880252-B84A-47B6-8AEE-A0D5FC36E2AB}">
      <dsp:nvSpPr>
        <dsp:cNvPr id="0" name=""/>
        <dsp:cNvSpPr/>
      </dsp:nvSpPr>
      <dsp:spPr>
        <a:xfrm>
          <a:off x="2817713" y="3780708"/>
          <a:ext cx="1451173" cy="1451173"/>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Resentment</a:t>
          </a:r>
          <a:endParaRPr lang="en-US" sz="1500" kern="1200" dirty="0"/>
        </a:p>
      </dsp:txBody>
      <dsp:txXfrm>
        <a:off x="2817713" y="3780708"/>
        <a:ext cx="1451173" cy="1451173"/>
      </dsp:txXfrm>
    </dsp:sp>
    <dsp:sp modelId="{8E74C605-2E79-4A87-ADF8-365E186D0D6D}">
      <dsp:nvSpPr>
        <dsp:cNvPr id="0" name=""/>
        <dsp:cNvSpPr/>
      </dsp:nvSpPr>
      <dsp:spPr>
        <a:xfrm>
          <a:off x="1706743" y="3419732"/>
          <a:ext cx="1451173" cy="1451173"/>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Ignorance</a:t>
          </a:r>
          <a:endParaRPr lang="en-US" sz="1500" kern="1200" dirty="0"/>
        </a:p>
      </dsp:txBody>
      <dsp:txXfrm>
        <a:off x="1706743" y="3419732"/>
        <a:ext cx="1451173" cy="1451173"/>
      </dsp:txXfrm>
    </dsp:sp>
    <dsp:sp modelId="{F5B9BEBD-761B-450C-B044-50E625FE1E5D}">
      <dsp:nvSpPr>
        <dsp:cNvPr id="0" name=""/>
        <dsp:cNvSpPr/>
      </dsp:nvSpPr>
      <dsp:spPr>
        <a:xfrm>
          <a:off x="1020125" y="2474684"/>
          <a:ext cx="1451173" cy="1451173"/>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Mental illness</a:t>
          </a:r>
          <a:endParaRPr lang="en-US" sz="1500" kern="1200" dirty="0"/>
        </a:p>
      </dsp:txBody>
      <dsp:txXfrm>
        <a:off x="1020125" y="2474684"/>
        <a:ext cx="1451173" cy="1451173"/>
      </dsp:txXfrm>
    </dsp:sp>
    <dsp:sp modelId="{98BC33FA-DD10-4744-8987-C9B03B450062}">
      <dsp:nvSpPr>
        <dsp:cNvPr id="0" name=""/>
        <dsp:cNvSpPr/>
      </dsp:nvSpPr>
      <dsp:spPr>
        <a:xfrm>
          <a:off x="1020125" y="1306541"/>
          <a:ext cx="1451173" cy="1451173"/>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Substance abuse</a:t>
          </a:r>
          <a:endParaRPr lang="en-US" sz="1500" kern="1200" dirty="0"/>
        </a:p>
      </dsp:txBody>
      <dsp:txXfrm>
        <a:off x="1020125" y="1306541"/>
        <a:ext cx="1451173" cy="1451173"/>
      </dsp:txXfrm>
    </dsp:sp>
    <dsp:sp modelId="{71930D76-AEC2-4B60-8442-9CAC5608AEEE}">
      <dsp:nvSpPr>
        <dsp:cNvPr id="0" name=""/>
        <dsp:cNvSpPr/>
      </dsp:nvSpPr>
      <dsp:spPr>
        <a:xfrm>
          <a:off x="1706743" y="361494"/>
          <a:ext cx="1451173" cy="1451173"/>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Caregiver stress</a:t>
          </a:r>
          <a:endParaRPr lang="en-US" sz="1500" kern="1200" dirty="0"/>
        </a:p>
      </dsp:txBody>
      <dsp:txXfrm>
        <a:off x="1706743" y="361494"/>
        <a:ext cx="1451173" cy="145117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D4F797-E843-4560-AF23-65B2B65DDEE6}">
      <dsp:nvSpPr>
        <dsp:cNvPr id="0" name=""/>
        <dsp:cNvSpPr/>
      </dsp:nvSpPr>
      <dsp:spPr>
        <a:xfrm>
          <a:off x="1447" y="526246"/>
          <a:ext cx="1919306" cy="1919306"/>
        </a:xfrm>
        <a:prstGeom prst="ellipse">
          <a:avLst/>
        </a:prstGeom>
        <a:solidFill>
          <a:srgbClr val="263F6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Protect vulnerable</a:t>
          </a:r>
          <a:endParaRPr lang="en-US" sz="2000" kern="1200" dirty="0"/>
        </a:p>
      </dsp:txBody>
      <dsp:txXfrm>
        <a:off x="1447" y="526246"/>
        <a:ext cx="1919306" cy="1919306"/>
      </dsp:txXfrm>
    </dsp:sp>
    <dsp:sp modelId="{0833A6C4-BED0-4F3F-8E55-6D59EB4BFF85}">
      <dsp:nvSpPr>
        <dsp:cNvPr id="0" name=""/>
        <dsp:cNvSpPr/>
      </dsp:nvSpPr>
      <dsp:spPr>
        <a:xfrm>
          <a:off x="2076601" y="929301"/>
          <a:ext cx="1113197" cy="1113197"/>
        </a:xfrm>
        <a:prstGeom prst="mathPlus">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076601" y="929301"/>
        <a:ext cx="1113197" cy="1113197"/>
      </dsp:txXfrm>
    </dsp:sp>
    <dsp:sp modelId="{00A44252-FE45-48D0-9528-354D4F3FABB8}">
      <dsp:nvSpPr>
        <dsp:cNvPr id="0" name=""/>
        <dsp:cNvSpPr/>
      </dsp:nvSpPr>
      <dsp:spPr>
        <a:xfrm>
          <a:off x="3345646" y="526246"/>
          <a:ext cx="1919306" cy="1919306"/>
        </a:xfrm>
        <a:prstGeom prst="ellipse">
          <a:avLst/>
        </a:prstGeom>
        <a:solidFill>
          <a:srgbClr val="263F6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Ensure </a:t>
          </a:r>
          <a:r>
            <a:rPr lang="en-US" sz="2000" kern="1200" dirty="0" err="1" smtClean="0"/>
            <a:t>accounta-bility</a:t>
          </a:r>
          <a:endParaRPr lang="en-US" sz="2000" kern="1200" dirty="0"/>
        </a:p>
      </dsp:txBody>
      <dsp:txXfrm>
        <a:off x="3345646" y="526246"/>
        <a:ext cx="1919306" cy="1919306"/>
      </dsp:txXfrm>
    </dsp:sp>
    <dsp:sp modelId="{E267FE17-8FD3-42DA-A1B3-8332F9EF8EA4}">
      <dsp:nvSpPr>
        <dsp:cNvPr id="0" name=""/>
        <dsp:cNvSpPr/>
      </dsp:nvSpPr>
      <dsp:spPr>
        <a:xfrm>
          <a:off x="5420800" y="929301"/>
          <a:ext cx="1113197" cy="1113197"/>
        </a:xfrm>
        <a:prstGeom prst="mathEqual">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n-US" sz="4600" kern="1200"/>
        </a:p>
      </dsp:txBody>
      <dsp:txXfrm>
        <a:off x="5420800" y="929301"/>
        <a:ext cx="1113197" cy="1113197"/>
      </dsp:txXfrm>
    </dsp:sp>
    <dsp:sp modelId="{B81F0E35-6345-4D4F-BEEE-F4D57379EA15}">
      <dsp:nvSpPr>
        <dsp:cNvPr id="0" name=""/>
        <dsp:cNvSpPr/>
      </dsp:nvSpPr>
      <dsp:spPr>
        <a:xfrm>
          <a:off x="6689845" y="526246"/>
          <a:ext cx="1919306" cy="1919306"/>
        </a:xfrm>
        <a:prstGeom prst="ellipse">
          <a:avLst/>
        </a:prstGeom>
        <a:solidFill>
          <a:srgbClr val="263F6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Justice</a:t>
          </a:r>
          <a:endParaRPr lang="en-US" sz="3600" kern="1200" dirty="0"/>
        </a:p>
      </dsp:txBody>
      <dsp:txXfrm>
        <a:off x="6689845" y="526246"/>
        <a:ext cx="1919306" cy="191930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9EAE88-BC08-4859-9902-83B1DAA9CBC2}">
      <dsp:nvSpPr>
        <dsp:cNvPr id="0" name=""/>
        <dsp:cNvSpPr/>
      </dsp:nvSpPr>
      <dsp:spPr>
        <a:xfrm>
          <a:off x="67912" y="788180"/>
          <a:ext cx="2789640" cy="2400849"/>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15575" tIns="35560" rIns="115575" bIns="35560" numCol="1" spcCol="1270" anchor="ctr" anchorCtr="0">
          <a:noAutofit/>
        </a:bodyPr>
        <a:lstStyle/>
        <a:p>
          <a:pPr lvl="0" algn="ctr" defTabSz="1244600">
            <a:lnSpc>
              <a:spcPct val="90000"/>
            </a:lnSpc>
            <a:spcBef>
              <a:spcPct val="0"/>
            </a:spcBef>
            <a:spcAft>
              <a:spcPct val="35000"/>
            </a:spcAft>
          </a:pPr>
          <a:r>
            <a:rPr lang="en-US" sz="2800" b="1" kern="1200" dirty="0" smtClean="0"/>
            <a:t>Probate</a:t>
          </a:r>
        </a:p>
        <a:p>
          <a:pPr lvl="0" algn="ctr" defTabSz="1244600">
            <a:lnSpc>
              <a:spcPct val="90000"/>
            </a:lnSpc>
            <a:spcBef>
              <a:spcPct val="0"/>
            </a:spcBef>
            <a:spcAft>
              <a:spcPct val="35000"/>
            </a:spcAft>
          </a:pPr>
          <a:r>
            <a:rPr lang="en-US" sz="1800" kern="1200" dirty="0" smtClean="0"/>
            <a:t>(power of attorney disputes, guardianships,  conservatorships)</a:t>
          </a:r>
          <a:endParaRPr lang="en-US" sz="1800" kern="1200" dirty="0"/>
        </a:p>
      </dsp:txBody>
      <dsp:txXfrm>
        <a:off x="67912" y="788180"/>
        <a:ext cx="2789640" cy="2400849"/>
      </dsp:txXfrm>
    </dsp:sp>
    <dsp:sp modelId="{776C6BD9-A98A-41D5-9A9D-3C5D7A5FC027}">
      <dsp:nvSpPr>
        <dsp:cNvPr id="0" name=""/>
        <dsp:cNvSpPr/>
      </dsp:nvSpPr>
      <dsp:spPr>
        <a:xfrm>
          <a:off x="4366971" y="619763"/>
          <a:ext cx="2392113" cy="2460009"/>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15575" tIns="35560" rIns="115575" bIns="35560" numCol="1" spcCol="1270" anchor="ctr" anchorCtr="0">
          <a:noAutofit/>
        </a:bodyPr>
        <a:lstStyle/>
        <a:p>
          <a:pPr lvl="0" algn="ctr" defTabSz="1244600">
            <a:lnSpc>
              <a:spcPct val="90000"/>
            </a:lnSpc>
            <a:spcBef>
              <a:spcPct val="0"/>
            </a:spcBef>
            <a:spcAft>
              <a:spcPct val="35000"/>
            </a:spcAft>
          </a:pPr>
          <a:r>
            <a:rPr lang="en-US" sz="2800" b="1" kern="1200" dirty="0" smtClean="0"/>
            <a:t>Civil</a:t>
          </a:r>
        </a:p>
        <a:p>
          <a:pPr lvl="0" algn="ctr" defTabSz="1244600">
            <a:lnSpc>
              <a:spcPct val="90000"/>
            </a:lnSpc>
            <a:spcBef>
              <a:spcPct val="0"/>
            </a:spcBef>
            <a:spcAft>
              <a:spcPct val="35000"/>
            </a:spcAft>
          </a:pPr>
          <a:r>
            <a:rPr lang="en-US" sz="1800" kern="1200" dirty="0" smtClean="0"/>
            <a:t>(landlord-tenant, protection orders, financial exploitation)</a:t>
          </a:r>
          <a:endParaRPr lang="en-US" sz="1800" kern="1200" dirty="0"/>
        </a:p>
      </dsp:txBody>
      <dsp:txXfrm>
        <a:off x="4366971" y="619763"/>
        <a:ext cx="2392113" cy="2460009"/>
      </dsp:txXfrm>
    </dsp:sp>
    <dsp:sp modelId="{07E3ADAC-212C-4CA7-B4D3-3F99DFA53A5E}">
      <dsp:nvSpPr>
        <dsp:cNvPr id="0" name=""/>
        <dsp:cNvSpPr/>
      </dsp:nvSpPr>
      <dsp:spPr>
        <a:xfrm>
          <a:off x="2399329" y="1452230"/>
          <a:ext cx="2415991" cy="2365946"/>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15575" tIns="35560" rIns="115575" bIns="35560" numCol="1" spcCol="1270" anchor="ctr" anchorCtr="0">
          <a:noAutofit/>
        </a:bodyPr>
        <a:lstStyle/>
        <a:p>
          <a:pPr lvl="0" algn="ctr" defTabSz="1244600">
            <a:lnSpc>
              <a:spcPct val="90000"/>
            </a:lnSpc>
            <a:spcBef>
              <a:spcPct val="0"/>
            </a:spcBef>
            <a:spcAft>
              <a:spcPct val="35000"/>
            </a:spcAft>
          </a:pPr>
          <a:r>
            <a:rPr lang="en-US" sz="2800" b="1" kern="1200" dirty="0" smtClean="0"/>
            <a:t>Criminal</a:t>
          </a:r>
        </a:p>
        <a:p>
          <a:pPr lvl="0" algn="ctr" defTabSz="1244600">
            <a:lnSpc>
              <a:spcPct val="90000"/>
            </a:lnSpc>
            <a:spcBef>
              <a:spcPct val="0"/>
            </a:spcBef>
            <a:spcAft>
              <a:spcPct val="35000"/>
            </a:spcAft>
          </a:pPr>
          <a:r>
            <a:rPr lang="en-US" sz="1800" kern="1200" dirty="0" smtClean="0"/>
            <a:t>(domestic violence, fraud, forgery, assault)</a:t>
          </a:r>
        </a:p>
        <a:p>
          <a:pPr lvl="0" algn="ctr" defTabSz="1244600">
            <a:lnSpc>
              <a:spcPct val="90000"/>
            </a:lnSpc>
            <a:spcBef>
              <a:spcPct val="0"/>
            </a:spcBef>
            <a:spcAft>
              <a:spcPct val="35000"/>
            </a:spcAft>
          </a:pPr>
          <a:endParaRPr lang="en-US" sz="2200" kern="1200" dirty="0"/>
        </a:p>
      </dsp:txBody>
      <dsp:txXfrm>
        <a:off x="2399329" y="1452230"/>
        <a:ext cx="2415991" cy="2365946"/>
      </dsp:txXfrm>
    </dsp:sp>
    <dsp:sp modelId="{93E9A852-CF4A-40E0-9061-C8B69B3A7825}">
      <dsp:nvSpPr>
        <dsp:cNvPr id="0" name=""/>
        <dsp:cNvSpPr/>
      </dsp:nvSpPr>
      <dsp:spPr>
        <a:xfrm>
          <a:off x="6324600" y="990597"/>
          <a:ext cx="2114564" cy="2185526"/>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15575" tIns="30480" rIns="115575" bIns="30480" numCol="1" spcCol="1270" anchor="ctr" anchorCtr="0">
          <a:noAutofit/>
        </a:bodyPr>
        <a:lstStyle/>
        <a:p>
          <a:pPr lvl="0" algn="ctr" defTabSz="1066800">
            <a:lnSpc>
              <a:spcPct val="90000"/>
            </a:lnSpc>
            <a:spcBef>
              <a:spcPct val="0"/>
            </a:spcBef>
            <a:spcAft>
              <a:spcPct val="35000"/>
            </a:spcAft>
          </a:pPr>
          <a:r>
            <a:rPr lang="en-US" sz="2400" b="1" kern="1200" dirty="0" smtClean="0"/>
            <a:t>Family</a:t>
          </a:r>
        </a:p>
        <a:p>
          <a:pPr lvl="0" algn="ctr" defTabSz="1066800">
            <a:lnSpc>
              <a:spcPct val="90000"/>
            </a:lnSpc>
            <a:spcBef>
              <a:spcPct val="0"/>
            </a:spcBef>
            <a:spcAft>
              <a:spcPct val="35000"/>
            </a:spcAft>
          </a:pPr>
          <a:r>
            <a:rPr lang="en-US" sz="1800" kern="1200" dirty="0" smtClean="0"/>
            <a:t>(dissolution of marriage) </a:t>
          </a:r>
          <a:endParaRPr lang="en-US" sz="1800" kern="1200" dirty="0"/>
        </a:p>
      </dsp:txBody>
      <dsp:txXfrm>
        <a:off x="6324600" y="990597"/>
        <a:ext cx="2114564" cy="218552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77EBEB-98CE-434B-A873-2D6959FA54CD}">
      <dsp:nvSpPr>
        <dsp:cNvPr id="0" name=""/>
        <dsp:cNvSpPr/>
      </dsp:nvSpPr>
      <dsp:spPr>
        <a:xfrm>
          <a:off x="0" y="0"/>
          <a:ext cx="8686800" cy="1623060"/>
        </a:xfrm>
        <a:prstGeom prst="rect">
          <a:avLst/>
        </a:prstGeom>
        <a:solidFill>
          <a:schemeClr val="dk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b="1" kern="1200" dirty="0" smtClean="0"/>
            <a:t>Physical/Sexual Abuse</a:t>
          </a:r>
          <a:endParaRPr lang="en-US" sz="6500" b="1" kern="1200" dirty="0"/>
        </a:p>
      </dsp:txBody>
      <dsp:txXfrm>
        <a:off x="0" y="0"/>
        <a:ext cx="8686800" cy="1623060"/>
      </dsp:txXfrm>
    </dsp:sp>
    <dsp:sp modelId="{AAC6A747-209A-4272-BDC0-0809237C9B2C}">
      <dsp:nvSpPr>
        <dsp:cNvPr id="0" name=""/>
        <dsp:cNvSpPr/>
      </dsp:nvSpPr>
      <dsp:spPr>
        <a:xfrm>
          <a:off x="0" y="1623060"/>
          <a:ext cx="2171700"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Slap marks</a:t>
          </a:r>
          <a:endParaRPr lang="en-US" sz="2500" kern="1200" dirty="0"/>
        </a:p>
      </dsp:txBody>
      <dsp:txXfrm>
        <a:off x="0" y="1623060"/>
        <a:ext cx="2171700" cy="3408426"/>
      </dsp:txXfrm>
    </dsp:sp>
    <dsp:sp modelId="{1001DDE6-2E63-49D9-B5D3-0CC9278623AB}">
      <dsp:nvSpPr>
        <dsp:cNvPr id="0" name=""/>
        <dsp:cNvSpPr/>
      </dsp:nvSpPr>
      <dsp:spPr>
        <a:xfrm>
          <a:off x="2171700" y="1623060"/>
          <a:ext cx="2171700"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Unexplained fractures</a:t>
          </a:r>
          <a:endParaRPr lang="en-US" sz="2500" kern="1200" dirty="0"/>
        </a:p>
      </dsp:txBody>
      <dsp:txXfrm>
        <a:off x="2171700" y="1623060"/>
        <a:ext cx="2171700" cy="3408426"/>
      </dsp:txXfrm>
    </dsp:sp>
    <dsp:sp modelId="{721B5744-7904-4EC9-873D-CF5DF5F2413A}">
      <dsp:nvSpPr>
        <dsp:cNvPr id="0" name=""/>
        <dsp:cNvSpPr/>
      </dsp:nvSpPr>
      <dsp:spPr>
        <a:xfrm>
          <a:off x="4343400" y="1623060"/>
          <a:ext cx="2171700"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Bruises, welts, cuts, sores, or burns</a:t>
          </a:r>
          <a:endParaRPr lang="en-US" sz="2500" kern="1200" dirty="0"/>
        </a:p>
      </dsp:txBody>
      <dsp:txXfrm>
        <a:off x="4343400" y="1623060"/>
        <a:ext cx="2171700" cy="3408426"/>
      </dsp:txXfrm>
    </dsp:sp>
    <dsp:sp modelId="{09DAF6BA-D783-4619-96D9-8AA3DF8A6CE1}">
      <dsp:nvSpPr>
        <dsp:cNvPr id="0" name=""/>
        <dsp:cNvSpPr/>
      </dsp:nvSpPr>
      <dsp:spPr>
        <a:xfrm>
          <a:off x="6515100" y="1623060"/>
          <a:ext cx="2171700"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Nonconsensual sexual conduct</a:t>
          </a:r>
          <a:endParaRPr lang="en-US" sz="2500" kern="1200" dirty="0"/>
        </a:p>
      </dsp:txBody>
      <dsp:txXfrm>
        <a:off x="6515100" y="1623060"/>
        <a:ext cx="2171700" cy="3408426"/>
      </dsp:txXfrm>
    </dsp:sp>
    <dsp:sp modelId="{05567A01-7C79-49A6-9B15-2892525C543B}">
      <dsp:nvSpPr>
        <dsp:cNvPr id="0" name=""/>
        <dsp:cNvSpPr/>
      </dsp:nvSpPr>
      <dsp:spPr>
        <a:xfrm>
          <a:off x="0" y="5031486"/>
          <a:ext cx="8686800" cy="378714"/>
        </a:xfrm>
        <a:prstGeom prst="rect">
          <a:avLst/>
        </a:prstGeom>
        <a:solidFill>
          <a:schemeClr val="dk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77EBEB-98CE-434B-A873-2D6959FA54CD}">
      <dsp:nvSpPr>
        <dsp:cNvPr id="0" name=""/>
        <dsp:cNvSpPr/>
      </dsp:nvSpPr>
      <dsp:spPr>
        <a:xfrm>
          <a:off x="0" y="0"/>
          <a:ext cx="8763000" cy="1623060"/>
        </a:xfrm>
        <a:prstGeom prst="rect">
          <a:avLst/>
        </a:prstGeom>
        <a:solidFill>
          <a:schemeClr val="dk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b="1" kern="1200" dirty="0" smtClean="0"/>
            <a:t>Emotional Abuse</a:t>
          </a:r>
          <a:endParaRPr lang="en-US" sz="6500" b="1" kern="1200" dirty="0"/>
        </a:p>
      </dsp:txBody>
      <dsp:txXfrm>
        <a:off x="0" y="0"/>
        <a:ext cx="8763000" cy="1623060"/>
      </dsp:txXfrm>
    </dsp:sp>
    <dsp:sp modelId="{AAC6A747-209A-4272-BDC0-0809237C9B2C}">
      <dsp:nvSpPr>
        <dsp:cNvPr id="0" name=""/>
        <dsp:cNvSpPr/>
      </dsp:nvSpPr>
      <dsp:spPr>
        <a:xfrm>
          <a:off x="4278" y="1623060"/>
          <a:ext cx="2918147"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Withdrawal from normal activities</a:t>
          </a:r>
          <a:endParaRPr lang="en-US" sz="2500" kern="1200" dirty="0"/>
        </a:p>
      </dsp:txBody>
      <dsp:txXfrm>
        <a:off x="4278" y="1623060"/>
        <a:ext cx="2918147" cy="3408426"/>
      </dsp:txXfrm>
    </dsp:sp>
    <dsp:sp modelId="{1001DDE6-2E63-49D9-B5D3-0CC9278623AB}">
      <dsp:nvSpPr>
        <dsp:cNvPr id="0" name=""/>
        <dsp:cNvSpPr/>
      </dsp:nvSpPr>
      <dsp:spPr>
        <a:xfrm>
          <a:off x="2922426" y="1623060"/>
          <a:ext cx="2918147"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Unexplained changes in alertness or other unusual behavioral changes</a:t>
          </a:r>
          <a:endParaRPr lang="en-US" sz="2500" kern="1200" dirty="0"/>
        </a:p>
      </dsp:txBody>
      <dsp:txXfrm>
        <a:off x="2922426" y="1623060"/>
        <a:ext cx="2918147" cy="3408426"/>
      </dsp:txXfrm>
    </dsp:sp>
    <dsp:sp modelId="{721B5744-7904-4EC9-873D-CF5DF5F2413A}">
      <dsp:nvSpPr>
        <dsp:cNvPr id="0" name=""/>
        <dsp:cNvSpPr/>
      </dsp:nvSpPr>
      <dsp:spPr>
        <a:xfrm>
          <a:off x="5840573" y="1623060"/>
          <a:ext cx="2918147"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Aggressive or controlling relationship</a:t>
          </a:r>
          <a:endParaRPr lang="en-US" sz="2500" kern="1200" dirty="0"/>
        </a:p>
      </dsp:txBody>
      <dsp:txXfrm>
        <a:off x="5840573" y="1623060"/>
        <a:ext cx="2918147" cy="3408426"/>
      </dsp:txXfrm>
    </dsp:sp>
    <dsp:sp modelId="{05567A01-7C79-49A6-9B15-2892525C543B}">
      <dsp:nvSpPr>
        <dsp:cNvPr id="0" name=""/>
        <dsp:cNvSpPr/>
      </dsp:nvSpPr>
      <dsp:spPr>
        <a:xfrm>
          <a:off x="0" y="5031486"/>
          <a:ext cx="8763000" cy="378714"/>
        </a:xfrm>
        <a:prstGeom prst="rect">
          <a:avLst/>
        </a:prstGeom>
        <a:solidFill>
          <a:schemeClr val="dk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4F61E48-9BF3-4E7C-9907-5264146ED5BE}">
      <dsp:nvSpPr>
        <dsp:cNvPr id="0" name=""/>
        <dsp:cNvSpPr/>
      </dsp:nvSpPr>
      <dsp:spPr>
        <a:xfrm>
          <a:off x="0" y="0"/>
          <a:ext cx="8686800" cy="1943100"/>
        </a:xfrm>
        <a:prstGeom prst="rect">
          <a:avLst/>
        </a:prstGeom>
        <a:solidFill>
          <a:schemeClr val="accent1">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Domestic Violence in Later Life</a:t>
          </a:r>
          <a:endParaRPr lang="en-US" sz="4800" kern="1200" dirty="0"/>
        </a:p>
      </dsp:txBody>
      <dsp:txXfrm>
        <a:off x="0" y="0"/>
        <a:ext cx="8686800" cy="1943100"/>
      </dsp:txXfrm>
    </dsp:sp>
    <dsp:sp modelId="{2BA25777-1FD9-4D5C-8588-6BAB9EE7A34A}">
      <dsp:nvSpPr>
        <dsp:cNvPr id="0" name=""/>
        <dsp:cNvSpPr/>
      </dsp:nvSpPr>
      <dsp:spPr>
        <a:xfrm>
          <a:off x="4241" y="1943100"/>
          <a:ext cx="2892772" cy="408051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A person uses power and control to injure or harm an older person with whom they have an ongoing relationship</a:t>
          </a:r>
          <a:endParaRPr lang="en-US" sz="2700" kern="1200" dirty="0"/>
        </a:p>
      </dsp:txBody>
      <dsp:txXfrm>
        <a:off x="4241" y="1943100"/>
        <a:ext cx="2892772" cy="4080510"/>
      </dsp:txXfrm>
    </dsp:sp>
    <dsp:sp modelId="{65600EF0-9707-4C70-AE6A-A3A4E0D03C88}">
      <dsp:nvSpPr>
        <dsp:cNvPr id="0" name=""/>
        <dsp:cNvSpPr/>
      </dsp:nvSpPr>
      <dsp:spPr>
        <a:xfrm>
          <a:off x="2897013" y="1943100"/>
          <a:ext cx="2892772" cy="408051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u="sng" kern="1200" dirty="0" smtClean="0"/>
            <a:t>Typical abusers</a:t>
          </a:r>
          <a:r>
            <a:rPr lang="en-US" sz="2700" kern="1200" dirty="0" smtClean="0"/>
            <a:t> spouses, former spouses, partners, adult children, extended family, caretakers</a:t>
          </a:r>
          <a:endParaRPr lang="en-US" sz="2700" kern="1200" dirty="0"/>
        </a:p>
      </dsp:txBody>
      <dsp:txXfrm>
        <a:off x="2897013" y="1943100"/>
        <a:ext cx="2892772" cy="4080510"/>
      </dsp:txXfrm>
    </dsp:sp>
    <dsp:sp modelId="{2F174D02-52BD-4309-ADE3-2818D00D4C93}">
      <dsp:nvSpPr>
        <dsp:cNvPr id="0" name=""/>
        <dsp:cNvSpPr/>
      </dsp:nvSpPr>
      <dsp:spPr>
        <a:xfrm>
          <a:off x="5789786" y="1943100"/>
          <a:ext cx="2892772" cy="408051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Abusers use a pattern of coercive tactics, such as isolation, threats, intimidation, and violence to gain and maintain power over their victims</a:t>
          </a:r>
          <a:endParaRPr lang="en-US" sz="2700" kern="1200" dirty="0"/>
        </a:p>
      </dsp:txBody>
      <dsp:txXfrm>
        <a:off x="5789786" y="1943100"/>
        <a:ext cx="2892772" cy="4080510"/>
      </dsp:txXfrm>
    </dsp:sp>
    <dsp:sp modelId="{AECDB622-7907-4081-90E6-3AB75E6C6087}">
      <dsp:nvSpPr>
        <dsp:cNvPr id="0" name=""/>
        <dsp:cNvSpPr/>
      </dsp:nvSpPr>
      <dsp:spPr>
        <a:xfrm>
          <a:off x="0" y="6023610"/>
          <a:ext cx="8686800" cy="453390"/>
        </a:xfrm>
        <a:prstGeom prst="rect">
          <a:avLst/>
        </a:prstGeom>
        <a:solidFill>
          <a:schemeClr val="accent1">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77EBEB-98CE-434B-A873-2D6959FA54CD}">
      <dsp:nvSpPr>
        <dsp:cNvPr id="0" name=""/>
        <dsp:cNvSpPr/>
      </dsp:nvSpPr>
      <dsp:spPr>
        <a:xfrm>
          <a:off x="0" y="0"/>
          <a:ext cx="8763000" cy="1623060"/>
        </a:xfrm>
        <a:prstGeom prst="rect">
          <a:avLst/>
        </a:prstGeom>
        <a:solidFill>
          <a:schemeClr val="dk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b="1" kern="1200" dirty="0" smtClean="0"/>
            <a:t>Neglect</a:t>
          </a:r>
          <a:endParaRPr lang="en-US" sz="6500" b="1" kern="1200" dirty="0"/>
        </a:p>
      </dsp:txBody>
      <dsp:txXfrm>
        <a:off x="0" y="0"/>
        <a:ext cx="8763000" cy="1623060"/>
      </dsp:txXfrm>
    </dsp:sp>
    <dsp:sp modelId="{AAC6A747-209A-4272-BDC0-0809237C9B2C}">
      <dsp:nvSpPr>
        <dsp:cNvPr id="0" name=""/>
        <dsp:cNvSpPr/>
      </dsp:nvSpPr>
      <dsp:spPr>
        <a:xfrm>
          <a:off x="1601" y="1623060"/>
          <a:ext cx="1782123"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Lack of basic hygiene</a:t>
          </a:r>
          <a:endParaRPr lang="en-US" sz="2000" kern="1200" dirty="0"/>
        </a:p>
      </dsp:txBody>
      <dsp:txXfrm>
        <a:off x="1601" y="1623060"/>
        <a:ext cx="1782123" cy="3408426"/>
      </dsp:txXfrm>
    </dsp:sp>
    <dsp:sp modelId="{1001DDE6-2E63-49D9-B5D3-0CC9278623AB}">
      <dsp:nvSpPr>
        <dsp:cNvPr id="0" name=""/>
        <dsp:cNvSpPr/>
      </dsp:nvSpPr>
      <dsp:spPr>
        <a:xfrm>
          <a:off x="1783724" y="1623060"/>
          <a:ext cx="1782123"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Lack of medical aids </a:t>
          </a:r>
          <a:r>
            <a:rPr lang="en-US" sz="2000" kern="1200" dirty="0" smtClean="0"/>
            <a:t>(e.g., glasses, walker, hearing aid, medication)</a:t>
          </a:r>
          <a:endParaRPr lang="en-US" sz="2000" kern="1200" dirty="0"/>
        </a:p>
      </dsp:txBody>
      <dsp:txXfrm>
        <a:off x="1783724" y="1623060"/>
        <a:ext cx="1782123" cy="3408426"/>
      </dsp:txXfrm>
    </dsp:sp>
    <dsp:sp modelId="{3B416984-5861-4A27-AE8D-CB85FCAAA41F}">
      <dsp:nvSpPr>
        <dsp:cNvPr id="0" name=""/>
        <dsp:cNvSpPr/>
      </dsp:nvSpPr>
      <dsp:spPr>
        <a:xfrm>
          <a:off x="3565848" y="1623060"/>
          <a:ext cx="2039426"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Incapacitated person left without care</a:t>
          </a:r>
          <a:endParaRPr lang="en-US" sz="2400" kern="1200" dirty="0"/>
        </a:p>
      </dsp:txBody>
      <dsp:txXfrm>
        <a:off x="3565848" y="1623060"/>
        <a:ext cx="2039426" cy="3408426"/>
      </dsp:txXfrm>
    </dsp:sp>
    <dsp:sp modelId="{794433DC-3BE1-4F71-9AD1-4F5F9A4C230C}">
      <dsp:nvSpPr>
        <dsp:cNvPr id="0" name=""/>
        <dsp:cNvSpPr/>
      </dsp:nvSpPr>
      <dsp:spPr>
        <a:xfrm>
          <a:off x="5605275" y="1623060"/>
          <a:ext cx="1373999"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Pressure </a:t>
          </a:r>
          <a:r>
            <a:rPr lang="en-US" sz="2500" kern="1200" dirty="0" smtClean="0"/>
            <a:t>ulcers</a:t>
          </a:r>
        </a:p>
        <a:p>
          <a:pPr lvl="0" algn="ctr" defTabSz="1111250">
            <a:lnSpc>
              <a:spcPct val="90000"/>
            </a:lnSpc>
            <a:spcBef>
              <a:spcPct val="0"/>
            </a:spcBef>
            <a:spcAft>
              <a:spcPct val="35000"/>
            </a:spcAft>
          </a:pPr>
          <a:r>
            <a:rPr lang="en-US" sz="1800" kern="1200" dirty="0" smtClean="0"/>
            <a:t>(“bedsores”)</a:t>
          </a:r>
          <a:endParaRPr lang="en-US" sz="1800" kern="1200" dirty="0"/>
        </a:p>
      </dsp:txBody>
      <dsp:txXfrm>
        <a:off x="5605275" y="1623060"/>
        <a:ext cx="1373999" cy="3408426"/>
      </dsp:txXfrm>
    </dsp:sp>
    <dsp:sp modelId="{E974E181-811D-47FC-B6AA-844E1613D5E8}">
      <dsp:nvSpPr>
        <dsp:cNvPr id="0" name=""/>
        <dsp:cNvSpPr/>
      </dsp:nvSpPr>
      <dsp:spPr>
        <a:xfrm>
          <a:off x="6979275" y="1623060"/>
          <a:ext cx="1782123"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Malnutrition or dehydration</a:t>
          </a:r>
          <a:endParaRPr lang="en-US" sz="2400" kern="1200" dirty="0"/>
        </a:p>
      </dsp:txBody>
      <dsp:txXfrm>
        <a:off x="6979275" y="1623060"/>
        <a:ext cx="1782123" cy="3408426"/>
      </dsp:txXfrm>
    </dsp:sp>
    <dsp:sp modelId="{05567A01-7C79-49A6-9B15-2892525C543B}">
      <dsp:nvSpPr>
        <dsp:cNvPr id="0" name=""/>
        <dsp:cNvSpPr/>
      </dsp:nvSpPr>
      <dsp:spPr>
        <a:xfrm>
          <a:off x="0" y="5031486"/>
          <a:ext cx="8763000" cy="378714"/>
        </a:xfrm>
        <a:prstGeom prst="rect">
          <a:avLst/>
        </a:prstGeom>
        <a:solidFill>
          <a:schemeClr val="dk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77EBEB-98CE-434B-A873-2D6959FA54CD}">
      <dsp:nvSpPr>
        <dsp:cNvPr id="0" name=""/>
        <dsp:cNvSpPr/>
      </dsp:nvSpPr>
      <dsp:spPr>
        <a:xfrm>
          <a:off x="0" y="0"/>
          <a:ext cx="8839200" cy="1623060"/>
        </a:xfrm>
        <a:prstGeom prst="rect">
          <a:avLst/>
        </a:prstGeom>
        <a:solidFill>
          <a:schemeClr val="dk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b="1" kern="1200" dirty="0" smtClean="0"/>
            <a:t>Financial Exploitation</a:t>
          </a:r>
          <a:endParaRPr lang="en-US" sz="6500" b="1" kern="1200" dirty="0"/>
        </a:p>
      </dsp:txBody>
      <dsp:txXfrm>
        <a:off x="0" y="0"/>
        <a:ext cx="8839200" cy="1623060"/>
      </dsp:txXfrm>
    </dsp:sp>
    <dsp:sp modelId="{AAC6A747-209A-4272-BDC0-0809237C9B2C}">
      <dsp:nvSpPr>
        <dsp:cNvPr id="0" name=""/>
        <dsp:cNvSpPr/>
      </dsp:nvSpPr>
      <dsp:spPr>
        <a:xfrm>
          <a:off x="1079" y="1623060"/>
          <a:ext cx="1767408"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Sudden change in finances and accounts </a:t>
          </a:r>
          <a:r>
            <a:rPr lang="en-US" sz="2000" kern="1200" dirty="0" smtClean="0"/>
            <a:t>(including unusual withdrawals)</a:t>
          </a:r>
          <a:endParaRPr lang="en-US" sz="2000" kern="1200" dirty="0"/>
        </a:p>
      </dsp:txBody>
      <dsp:txXfrm>
        <a:off x="1079" y="1623060"/>
        <a:ext cx="1767408" cy="3408426"/>
      </dsp:txXfrm>
    </dsp:sp>
    <dsp:sp modelId="{1001DDE6-2E63-49D9-B5D3-0CC9278623AB}">
      <dsp:nvSpPr>
        <dsp:cNvPr id="0" name=""/>
        <dsp:cNvSpPr/>
      </dsp:nvSpPr>
      <dsp:spPr>
        <a:xfrm>
          <a:off x="1768487" y="1623060"/>
          <a:ext cx="1767408"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Altered wills and trusts</a:t>
          </a:r>
          <a:endParaRPr lang="en-US" sz="2500" kern="1200" dirty="0"/>
        </a:p>
      </dsp:txBody>
      <dsp:txXfrm>
        <a:off x="1768487" y="1623060"/>
        <a:ext cx="1767408" cy="3408426"/>
      </dsp:txXfrm>
    </dsp:sp>
    <dsp:sp modelId="{794433DC-3BE1-4F71-9AD1-4F5F9A4C230C}">
      <dsp:nvSpPr>
        <dsp:cNvPr id="0" name=""/>
        <dsp:cNvSpPr/>
      </dsp:nvSpPr>
      <dsp:spPr>
        <a:xfrm>
          <a:off x="3535895" y="1623060"/>
          <a:ext cx="1767408"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Checks written as “loans” or “gifts”</a:t>
          </a:r>
          <a:endParaRPr lang="en-US" sz="2500" kern="1200" dirty="0"/>
        </a:p>
      </dsp:txBody>
      <dsp:txXfrm>
        <a:off x="3535895" y="1623060"/>
        <a:ext cx="1767408" cy="3408426"/>
      </dsp:txXfrm>
    </dsp:sp>
    <dsp:sp modelId="{E974E181-811D-47FC-B6AA-844E1613D5E8}">
      <dsp:nvSpPr>
        <dsp:cNvPr id="0" name=""/>
        <dsp:cNvSpPr/>
      </dsp:nvSpPr>
      <dsp:spPr>
        <a:xfrm>
          <a:off x="5303304" y="1623060"/>
          <a:ext cx="1767408"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Loss of property</a:t>
          </a:r>
          <a:endParaRPr lang="en-US" sz="2500" kern="1200" dirty="0"/>
        </a:p>
      </dsp:txBody>
      <dsp:txXfrm>
        <a:off x="5303304" y="1623060"/>
        <a:ext cx="1767408" cy="3408426"/>
      </dsp:txXfrm>
    </dsp:sp>
    <dsp:sp modelId="{721B5744-7904-4EC9-873D-CF5DF5F2413A}">
      <dsp:nvSpPr>
        <dsp:cNvPr id="0" name=""/>
        <dsp:cNvSpPr/>
      </dsp:nvSpPr>
      <dsp:spPr>
        <a:xfrm>
          <a:off x="7070712" y="1623060"/>
          <a:ext cx="1767408" cy="3408426"/>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Improper use/forgery of power of attorney</a:t>
          </a:r>
          <a:endParaRPr lang="en-US" sz="2500" kern="1200" dirty="0"/>
        </a:p>
      </dsp:txBody>
      <dsp:txXfrm>
        <a:off x="7070712" y="1623060"/>
        <a:ext cx="1767408" cy="3408426"/>
      </dsp:txXfrm>
    </dsp:sp>
    <dsp:sp modelId="{05567A01-7C79-49A6-9B15-2892525C543B}">
      <dsp:nvSpPr>
        <dsp:cNvPr id="0" name=""/>
        <dsp:cNvSpPr/>
      </dsp:nvSpPr>
      <dsp:spPr>
        <a:xfrm>
          <a:off x="0" y="5031486"/>
          <a:ext cx="8839200" cy="378714"/>
        </a:xfrm>
        <a:prstGeom prst="rect">
          <a:avLst/>
        </a:prstGeom>
        <a:solidFill>
          <a:schemeClr val="dk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269" tIns="46134" rIns="92269" bIns="46134" rtlCol="0"/>
          <a:lstStyle>
            <a:lvl1pPr algn="l">
              <a:defRPr sz="1100"/>
            </a:lvl1pPr>
          </a:lstStyle>
          <a:p>
            <a:endParaRPr lang="en-US" dirty="0"/>
          </a:p>
        </p:txBody>
      </p:sp>
      <p:sp>
        <p:nvSpPr>
          <p:cNvPr id="3" name="Date Placeholder 2"/>
          <p:cNvSpPr>
            <a:spLocks noGrp="1"/>
          </p:cNvSpPr>
          <p:nvPr>
            <p:ph type="dt" sz="quarter" idx="1"/>
          </p:nvPr>
        </p:nvSpPr>
        <p:spPr>
          <a:xfrm>
            <a:off x="3884614" y="0"/>
            <a:ext cx="2971800" cy="464820"/>
          </a:xfrm>
          <a:prstGeom prst="rect">
            <a:avLst/>
          </a:prstGeom>
        </p:spPr>
        <p:txBody>
          <a:bodyPr vert="horz" lIns="92269" tIns="46134" rIns="92269" bIns="46134" rtlCol="0"/>
          <a:lstStyle>
            <a:lvl1pPr algn="r">
              <a:defRPr sz="1100"/>
            </a:lvl1pPr>
          </a:lstStyle>
          <a:p>
            <a:fld id="{166C839F-78DB-4FCB-BEAF-EE5BF196B460}" type="datetimeFigureOut">
              <a:rPr lang="en-US" smtClean="0"/>
              <a:pPr/>
              <a:t>7/14/2011</a:t>
            </a:fld>
            <a:endParaRPr lang="en-US" dirty="0"/>
          </a:p>
        </p:txBody>
      </p:sp>
      <p:sp>
        <p:nvSpPr>
          <p:cNvPr id="4" name="Footer Placeholder 3"/>
          <p:cNvSpPr>
            <a:spLocks noGrp="1"/>
          </p:cNvSpPr>
          <p:nvPr>
            <p:ph type="ftr" sz="quarter" idx="2"/>
          </p:nvPr>
        </p:nvSpPr>
        <p:spPr>
          <a:xfrm>
            <a:off x="0" y="8829968"/>
            <a:ext cx="2971800" cy="464820"/>
          </a:xfrm>
          <a:prstGeom prst="rect">
            <a:avLst/>
          </a:prstGeom>
        </p:spPr>
        <p:txBody>
          <a:bodyPr vert="horz" lIns="92269" tIns="46134" rIns="92269" bIns="46134" rtlCol="0" anchor="b"/>
          <a:lstStyle>
            <a:lvl1pPr algn="l">
              <a:defRPr sz="1100"/>
            </a:lvl1pPr>
          </a:lstStyle>
          <a:p>
            <a:endParaRPr lang="en-US" dirty="0"/>
          </a:p>
        </p:txBody>
      </p:sp>
      <p:sp>
        <p:nvSpPr>
          <p:cNvPr id="5" name="Slide Number Placeholder 4"/>
          <p:cNvSpPr>
            <a:spLocks noGrp="1"/>
          </p:cNvSpPr>
          <p:nvPr>
            <p:ph type="sldNum" sz="quarter" idx="3"/>
          </p:nvPr>
        </p:nvSpPr>
        <p:spPr>
          <a:xfrm>
            <a:off x="3884614" y="8829968"/>
            <a:ext cx="2971800" cy="464820"/>
          </a:xfrm>
          <a:prstGeom prst="rect">
            <a:avLst/>
          </a:prstGeom>
        </p:spPr>
        <p:txBody>
          <a:bodyPr vert="horz" lIns="92269" tIns="46134" rIns="92269" bIns="46134" rtlCol="0" anchor="b"/>
          <a:lstStyle>
            <a:lvl1pPr algn="r">
              <a:defRPr sz="1100"/>
            </a:lvl1pPr>
          </a:lstStyle>
          <a:p>
            <a:fld id="{54195B7C-75EA-4282-A336-51BE163F3F8B}"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4021" tIns="47011" rIns="94021" bIns="47011" rtlCol="0"/>
          <a:lstStyle>
            <a:lvl1pPr algn="l">
              <a:defRPr sz="1100"/>
            </a:lvl1pPr>
          </a:lstStyle>
          <a:p>
            <a:pPr>
              <a:defRPr/>
            </a:pPr>
            <a:endParaRPr lang="en-US" dirty="0"/>
          </a:p>
        </p:txBody>
      </p:sp>
      <p:sp>
        <p:nvSpPr>
          <p:cNvPr id="3" name="Date Placeholder 2"/>
          <p:cNvSpPr>
            <a:spLocks noGrp="1"/>
          </p:cNvSpPr>
          <p:nvPr>
            <p:ph type="dt" idx="1"/>
          </p:nvPr>
        </p:nvSpPr>
        <p:spPr>
          <a:xfrm>
            <a:off x="3884614" y="0"/>
            <a:ext cx="2971800" cy="464820"/>
          </a:xfrm>
          <a:prstGeom prst="rect">
            <a:avLst/>
          </a:prstGeom>
        </p:spPr>
        <p:txBody>
          <a:bodyPr vert="horz" lIns="94021" tIns="47011" rIns="94021" bIns="47011" rtlCol="0"/>
          <a:lstStyle>
            <a:lvl1pPr algn="r">
              <a:defRPr sz="1100"/>
            </a:lvl1pPr>
          </a:lstStyle>
          <a:p>
            <a:pPr>
              <a:defRPr/>
            </a:pPr>
            <a:fld id="{C6BE9505-F6D4-4377-8695-3E7C43508C3E}" type="datetimeFigureOut">
              <a:rPr lang="en-US"/>
              <a:pPr>
                <a:defRPr/>
              </a:pPr>
              <a:t>7/14/2011</a:t>
            </a:fld>
            <a:endParaRPr lang="en-US" dirty="0"/>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4021" tIns="47011" rIns="94021" bIns="47011" rtlCol="0" anchor="ctr"/>
          <a:lstStyle/>
          <a:p>
            <a:pPr lvl="0"/>
            <a:endParaRPr lang="en-US" noProof="0" dirty="0" smtClean="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4021" tIns="47011" rIns="94021" bIns="47011"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29968"/>
            <a:ext cx="2971800" cy="464820"/>
          </a:xfrm>
          <a:prstGeom prst="rect">
            <a:avLst/>
          </a:prstGeom>
        </p:spPr>
        <p:txBody>
          <a:bodyPr vert="horz" lIns="94021" tIns="47011" rIns="94021" bIns="47011" rtlCol="0" anchor="b"/>
          <a:lstStyle>
            <a:lvl1pPr algn="l">
              <a:defRPr sz="1100"/>
            </a:lvl1pPr>
          </a:lstStyle>
          <a:p>
            <a:pPr>
              <a:defRPr/>
            </a:pPr>
            <a:endParaRPr lang="en-US" dirty="0"/>
          </a:p>
        </p:txBody>
      </p:sp>
      <p:sp>
        <p:nvSpPr>
          <p:cNvPr id="7" name="Slide Number Placeholder 6"/>
          <p:cNvSpPr>
            <a:spLocks noGrp="1"/>
          </p:cNvSpPr>
          <p:nvPr>
            <p:ph type="sldNum" sz="quarter" idx="5"/>
          </p:nvPr>
        </p:nvSpPr>
        <p:spPr>
          <a:xfrm>
            <a:off x="3884614" y="8829968"/>
            <a:ext cx="2971800" cy="464820"/>
          </a:xfrm>
          <a:prstGeom prst="rect">
            <a:avLst/>
          </a:prstGeom>
        </p:spPr>
        <p:txBody>
          <a:bodyPr vert="horz" lIns="94021" tIns="47011" rIns="94021" bIns="47011" rtlCol="0" anchor="b"/>
          <a:lstStyle>
            <a:lvl1pPr algn="r">
              <a:defRPr sz="1100"/>
            </a:lvl1pPr>
          </a:lstStyle>
          <a:p>
            <a:pPr>
              <a:defRPr/>
            </a:pPr>
            <a:fld id="{8025714B-BD71-4A47-9BA4-5B511D14EC5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1" dirty="0" smtClean="0"/>
              <a:t>Note to Instructor</a:t>
            </a:r>
            <a:r>
              <a:rPr lang="en-US" dirty="0" smtClean="0"/>
              <a:t>:  Some slides are animated and require you to </a:t>
            </a:r>
            <a:r>
              <a:rPr lang="en-US" u="sng" dirty="0" smtClean="0">
                <a:effectLst>
                  <a:outerShdw blurRad="38100" dist="38100" dir="2700000" algn="tl">
                    <a:srgbClr val="000000">
                      <a:alpha val="43137"/>
                    </a:srgbClr>
                  </a:outerShdw>
                </a:effectLst>
              </a:rPr>
              <a:t>CLICK </a:t>
            </a:r>
            <a:r>
              <a:rPr lang="en-US" dirty="0" smtClean="0"/>
              <a:t>to advance to the next discussion point.  Animated slides are noted as such and include </a:t>
            </a:r>
            <a:r>
              <a:rPr lang="en-US" u="sng" dirty="0" smtClean="0">
                <a:effectLst>
                  <a:outerShdw blurRad="38100" dist="38100" dir="2700000" algn="tl">
                    <a:srgbClr val="000000">
                      <a:alpha val="43137"/>
                    </a:srgbClr>
                  </a:outerShdw>
                </a:effectLst>
              </a:rPr>
              <a:t>CLICK </a:t>
            </a:r>
            <a:r>
              <a:rPr lang="en-US" dirty="0" smtClean="0"/>
              <a:t>instructions.</a:t>
            </a:r>
          </a:p>
          <a:p>
            <a:pPr eaLnBrk="1" hangingPunct="1">
              <a:spcBef>
                <a:spcPct val="0"/>
              </a:spcBef>
            </a:pPr>
            <a:endParaRPr lang="en-US" dirty="0" smtClean="0"/>
          </a:p>
          <a:p>
            <a:pPr eaLnBrk="1" hangingPunct="1">
              <a:spcBef>
                <a:spcPct val="0"/>
              </a:spcBef>
            </a:pPr>
            <a:r>
              <a:rPr lang="en-US" dirty="0" smtClean="0"/>
              <a:t>The Notes included in this presentation are an abbreviated version of those found in the Instructor’s Manual.  See the manual for more detailed information.</a:t>
            </a:r>
          </a:p>
          <a:p>
            <a:pPr eaLnBrk="1" hangingPunct="1">
              <a:spcBef>
                <a:spcPct val="0"/>
              </a:spcBef>
            </a:pPr>
            <a:endParaRPr lang="en-US" dirty="0" smtClean="0"/>
          </a:p>
          <a:p>
            <a:pPr eaLnBrk="1" hangingPunct="1">
              <a:spcBef>
                <a:spcPct val="0"/>
              </a:spcBef>
            </a:pPr>
            <a:r>
              <a:rPr lang="en-US" dirty="0" smtClean="0"/>
              <a:t>Recommended Presentation Time: 90 minutes</a:t>
            </a:r>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392BD8-3CBF-47AD-8554-08C5B3AEB15D}"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spcBef>
                <a:spcPts val="584"/>
              </a:spcBef>
            </a:pPr>
            <a:r>
              <a:rPr lang="en-US" dirty="0" smtClean="0"/>
              <a:t>[</a:t>
            </a:r>
            <a:r>
              <a:rPr lang="en-US" i="1" dirty="0" smtClean="0"/>
              <a:t>Interactive Exercise with Animated Slide</a:t>
            </a:r>
            <a:r>
              <a:rPr lang="en-US" dirty="0" smtClean="0"/>
              <a:t>]</a:t>
            </a:r>
          </a:p>
          <a:p>
            <a:pPr>
              <a:spcBef>
                <a:spcPts val="584"/>
              </a:spcBef>
            </a:pPr>
            <a:r>
              <a:rPr lang="en-US" i="1" dirty="0" smtClean="0"/>
              <a:t>[Note to Instructor</a:t>
            </a:r>
            <a:r>
              <a:rPr lang="en-US" dirty="0" smtClean="0"/>
              <a:t>:  The title of the slide will appear.  Do not bring up the graphic until the exchange with participants is completed.]</a:t>
            </a:r>
          </a:p>
          <a:p>
            <a:pPr>
              <a:spcBef>
                <a:spcPts val="584"/>
              </a:spcBef>
            </a:pPr>
            <a:endParaRPr lang="en-US" u="sng" dirty="0" smtClean="0"/>
          </a:p>
          <a:p>
            <a:pPr>
              <a:spcBef>
                <a:spcPts val="584"/>
              </a:spcBef>
            </a:pPr>
            <a:r>
              <a:rPr lang="en-US" u="sng" dirty="0" smtClean="0"/>
              <a:t>Ask participants</a:t>
            </a:r>
            <a:r>
              <a:rPr lang="en-US" dirty="0" smtClean="0"/>
              <a:t>: What are some of the factors that might explain why older people are abused or neglected?</a:t>
            </a:r>
          </a:p>
          <a:p>
            <a:pPr>
              <a:spcBef>
                <a:spcPts val="584"/>
              </a:spcBef>
            </a:pPr>
            <a:r>
              <a:rPr lang="en-US" dirty="0" smtClean="0"/>
              <a:t>Write down some of these factors.</a:t>
            </a:r>
          </a:p>
          <a:p>
            <a:pPr>
              <a:spcBef>
                <a:spcPts val="584"/>
              </a:spcBef>
            </a:pPr>
            <a:endParaRPr lang="en-US" u="sng" dirty="0" smtClean="0">
              <a:effectLst>
                <a:outerShdw blurRad="38100" dist="38100" dir="2700000" algn="tl">
                  <a:srgbClr val="000000">
                    <a:alpha val="43137"/>
                  </a:srgbClr>
                </a:outerShdw>
              </a:effectLst>
            </a:endParaRPr>
          </a:p>
          <a:p>
            <a:pPr>
              <a:spcBef>
                <a:spcPts val="584"/>
              </a:spcBef>
            </a:pPr>
            <a:r>
              <a:rPr lang="en-US" u="sng" dirty="0" smtClean="0">
                <a:effectLst>
                  <a:outerShdw blurRad="38100" dist="38100" dir="2700000" algn="tl">
                    <a:srgbClr val="000000">
                      <a:alpha val="43137"/>
                    </a:srgbClr>
                  </a:outerShdw>
                </a:effectLst>
              </a:rPr>
              <a:t>CLICK to bring up graphic</a:t>
            </a:r>
          </a:p>
          <a:p>
            <a:pPr>
              <a:spcBef>
                <a:spcPts val="584"/>
              </a:spcBef>
            </a:pPr>
            <a:r>
              <a:rPr lang="en-US" dirty="0" smtClean="0"/>
              <a:t>Quickly note any additional factors that participants may have overlooked.</a:t>
            </a:r>
          </a:p>
          <a:p>
            <a:pPr>
              <a:spcBef>
                <a:spcPts val="584"/>
              </a:spcBef>
            </a:pPr>
            <a:endParaRPr lang="en-US" dirty="0" smtClean="0"/>
          </a:p>
          <a:p>
            <a:pPr>
              <a:spcBef>
                <a:spcPts val="584"/>
              </a:spcBef>
            </a:pPr>
            <a:endParaRPr lang="en-US" dirty="0"/>
          </a:p>
        </p:txBody>
      </p:sp>
      <p:sp>
        <p:nvSpPr>
          <p:cNvPr id="4" name="Slide Number Placeholder 3"/>
          <p:cNvSpPr>
            <a:spLocks noGrp="1"/>
          </p:cNvSpPr>
          <p:nvPr>
            <p:ph type="sldNum" sz="quarter" idx="10"/>
          </p:nvPr>
        </p:nvSpPr>
        <p:spPr/>
        <p:txBody>
          <a:bodyPr/>
          <a:lstStyle/>
          <a:p>
            <a:fld id="{13E5BBC9-F70D-4318-B2C8-03CEF87BD42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295275"/>
            <a:ext cx="4479925" cy="3360738"/>
          </a:xfrm>
        </p:spPr>
      </p:sp>
      <p:sp>
        <p:nvSpPr>
          <p:cNvPr id="3" name="Notes Placeholder 2"/>
          <p:cNvSpPr>
            <a:spLocks noGrp="1"/>
          </p:cNvSpPr>
          <p:nvPr>
            <p:ph type="body" idx="1"/>
          </p:nvPr>
        </p:nvSpPr>
        <p:spPr>
          <a:xfrm>
            <a:off x="714375" y="3836611"/>
            <a:ext cx="5486400" cy="4279295"/>
          </a:xfrm>
        </p:spPr>
        <p:txBody>
          <a:bodyPr>
            <a:noAutofit/>
          </a:bodyPr>
          <a:lstStyle/>
          <a:p>
            <a:pPr>
              <a:lnSpc>
                <a:spcPct val="110000"/>
              </a:lnSpc>
              <a:spcBef>
                <a:spcPts val="573"/>
              </a:spcBef>
            </a:pPr>
            <a:r>
              <a:rPr lang="en-US" dirty="0" smtClean="0"/>
              <a:t>The theory of caregiver stress as a cause of elder abuse is sometimes presented.  Caregiver stress can be an underlying factor, but it is not an excuse or defense to elder abuse.</a:t>
            </a:r>
          </a:p>
          <a:p>
            <a:pPr>
              <a:lnSpc>
                <a:spcPct val="110000"/>
              </a:lnSpc>
              <a:spcBef>
                <a:spcPts val="573"/>
              </a:spcBef>
            </a:pPr>
            <a:r>
              <a:rPr lang="en-US" dirty="0" smtClean="0"/>
              <a:t>There are</a:t>
            </a:r>
            <a:r>
              <a:rPr lang="en-US" baseline="0" dirty="0" smtClean="0"/>
              <a:t> a number of problems with the idea that caregiver s</a:t>
            </a:r>
            <a:r>
              <a:rPr lang="en-US" dirty="0" smtClean="0"/>
              <a:t>tress is a cause of elder abuse:</a:t>
            </a:r>
          </a:p>
          <a:p>
            <a:pPr marL="436571">
              <a:lnSpc>
                <a:spcPct val="110000"/>
              </a:lnSpc>
              <a:spcBef>
                <a:spcPts val="573"/>
              </a:spcBef>
              <a:buFont typeface="Arial" pitchFamily="34" charset="0"/>
              <a:buChar char="•"/>
            </a:pPr>
            <a:r>
              <a:rPr lang="en-US" dirty="0" smtClean="0"/>
              <a:t> In many cases, the abuser is really dependent on the older adult and is not, in fact, a caregiver (example: an adult child who lives with the parent to take advantage of a free place to live).</a:t>
            </a:r>
          </a:p>
          <a:p>
            <a:pPr marL="436571">
              <a:lnSpc>
                <a:spcPct val="110000"/>
              </a:lnSpc>
              <a:spcBef>
                <a:spcPts val="573"/>
              </a:spcBef>
              <a:buFont typeface="Arial" pitchFamily="34" charset="0"/>
              <a:buChar char="•"/>
            </a:pPr>
            <a:r>
              <a:rPr lang="en-US" dirty="0" smtClean="0"/>
              <a:t> It ignores the reality that most caregivers, though under tremendous stress, do not abuse older persons.  Would a similar theory of the causation of child abuse (i.e., parents abuse their children due to stress) or even pet abuse—garner support or engender empathy?</a:t>
            </a:r>
          </a:p>
          <a:p>
            <a:pPr>
              <a:lnSpc>
                <a:spcPct val="110000"/>
              </a:lnSpc>
              <a:spcBef>
                <a:spcPts val="573"/>
              </a:spcBef>
            </a:pPr>
            <a:r>
              <a:rPr lang="en-US" dirty="0" smtClean="0"/>
              <a:t>Ultimately,</a:t>
            </a:r>
            <a:r>
              <a:rPr lang="en-US" baseline="0" dirty="0" smtClean="0"/>
              <a:t> the judicial system’s goal is to protect the vulnerable person, as well as ensure accountability.  Caregiver stress can be recognized in that context, but does not negate an individual’s accountability.</a:t>
            </a:r>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E5BBC9-F70D-4318-B2C8-03CEF87BD42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ts val="573"/>
              </a:spcBef>
            </a:pPr>
            <a:r>
              <a:rPr lang="en-US" dirty="0" smtClean="0"/>
              <a:t>Very few cases are heard by the court as a criminal case with specific charges of “elder abuse” or “elder neglect.”  Rather, elder abuse may be a background factor that arises in the context of other types of cases.  For example:</a:t>
            </a:r>
          </a:p>
          <a:p>
            <a:pPr marL="436571" eaLnBrk="1" hangingPunct="1">
              <a:spcBef>
                <a:spcPts val="573"/>
              </a:spcBef>
            </a:pPr>
            <a:r>
              <a:rPr lang="en-US" dirty="0" smtClean="0"/>
              <a:t>A </a:t>
            </a:r>
            <a:r>
              <a:rPr lang="en-US" u="sng" dirty="0" smtClean="0"/>
              <a:t>petition for a protection order </a:t>
            </a:r>
            <a:r>
              <a:rPr lang="en-US" dirty="0" smtClean="0"/>
              <a:t>may be filed to provide relief for an elderly victim who has endured years of abuse from a spouse or a member of the family.  </a:t>
            </a:r>
          </a:p>
          <a:p>
            <a:pPr marL="436571" eaLnBrk="1" hangingPunct="1">
              <a:spcBef>
                <a:spcPts val="573"/>
              </a:spcBef>
            </a:pPr>
            <a:r>
              <a:rPr lang="en-US" dirty="0" smtClean="0"/>
              <a:t>In </a:t>
            </a:r>
            <a:r>
              <a:rPr lang="en-US" u="sng" dirty="0" smtClean="0"/>
              <a:t>probate or civil court, a power of attorney (POA) </a:t>
            </a:r>
            <a:r>
              <a:rPr lang="en-US" dirty="0" smtClean="0"/>
              <a:t>may be contested on the grounds that an agent of the individual placed under the POA is abusing his/her powers. </a:t>
            </a:r>
          </a:p>
          <a:p>
            <a:pPr eaLnBrk="1" hangingPunct="1">
              <a:spcBef>
                <a:spcPts val="573"/>
              </a:spcBef>
            </a:pPr>
            <a:r>
              <a:rPr lang="en-US" dirty="0" smtClean="0"/>
              <a:t>While the court’s response is limited by state law, jurisdiction, and court practices, once elder abuse or neglect is suspected, innovative strategies that aim to halt the abuse and improve the well-being of the older victim can be explored.  The key is to recognize these cases when they come before the court.</a:t>
            </a:r>
          </a:p>
          <a:p>
            <a:pPr marL="436571" eaLnBrk="1" hangingPunct="1">
              <a:spcBef>
                <a:spcPts val="573"/>
              </a:spcBef>
            </a:pPr>
            <a:endParaRPr lang="en-US"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CD21C4-0118-4A7A-B77B-6DCB82D10E56}"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i="1" dirty="0" smtClean="0"/>
              <a:t>[Animated Slide</a:t>
            </a:r>
            <a:r>
              <a:rPr lang="en-US" dirty="0" smtClean="0"/>
              <a:t>] </a:t>
            </a:r>
          </a:p>
          <a:p>
            <a:r>
              <a:rPr lang="en-US" dirty="0" smtClean="0"/>
              <a:t>Physical and sexual abuse are the most obvious forms of elder abuse  Examples of “red flags” include slap marks, unexplained fractures, bruises, welts, cuts, sores, burns, and nonconsensual contact.  When these cases are presented in court, the issues can be more complex due to the effects of the aging process and issues of capacity and consent.</a:t>
            </a:r>
          </a:p>
          <a:p>
            <a:endParaRPr lang="en-US" dirty="0" smtClean="0"/>
          </a:p>
          <a:p>
            <a:pPr algn="just"/>
            <a:r>
              <a:rPr lang="en-US" u="sng" dirty="0" smtClean="0">
                <a:effectLst>
                  <a:outerShdw blurRad="38100" dist="38100" dir="2700000" algn="tl">
                    <a:srgbClr val="000000">
                      <a:alpha val="43137"/>
                    </a:srgbClr>
                  </a:outerShdw>
                </a:effectLst>
              </a:rPr>
              <a:t>[CLICK] </a:t>
            </a:r>
          </a:p>
          <a:p>
            <a:r>
              <a:rPr lang="en-US" dirty="0" smtClean="0"/>
              <a:t>The next slide focuses on one specific outcome of physical abuse: bruising.</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xfrm>
            <a:off x="714376" y="4205515"/>
            <a:ext cx="5572125" cy="4721981"/>
          </a:xfrm>
          <a:noFill/>
        </p:spPr>
        <p:txBody>
          <a:bodyPr wrap="square" numCol="1" anchor="t" anchorCtr="0" compatLnSpc="1">
            <a:prstTxWarp prst="textNoShape">
              <a:avLst/>
            </a:prstTxWarp>
            <a:noAutofit/>
          </a:bodyPr>
          <a:lstStyle/>
          <a:p>
            <a:pPr>
              <a:spcBef>
                <a:spcPts val="573"/>
              </a:spcBef>
            </a:pPr>
            <a:r>
              <a:rPr lang="en-US" dirty="0" smtClean="0"/>
              <a:t>The University of California at Irvine Center of Excellence on Elder Abuse and Neglect carried out a study of bruising in elders that occurred as a result of physical abuse.</a:t>
            </a:r>
          </a:p>
          <a:p>
            <a:pPr>
              <a:spcBef>
                <a:spcPts val="573"/>
              </a:spcBef>
            </a:pPr>
            <a:r>
              <a:rPr lang="en-US" dirty="0" smtClean="0"/>
              <a:t>In a criminal court, you might hear some common arguments that would suggest that bruising cannot be linked to abuse in older persons: </a:t>
            </a:r>
          </a:p>
          <a:p>
            <a:pPr marL="216188" indent="-216188">
              <a:spcBef>
                <a:spcPts val="573"/>
              </a:spcBef>
              <a:buFont typeface="+mj-lt"/>
              <a:buAutoNum type="arabicPeriod"/>
            </a:pPr>
            <a:r>
              <a:rPr lang="en-US" dirty="0" smtClean="0"/>
              <a:t>Older people just bruise easily.  There’s no way to distinguish if the bruise was accidental or inflicted.</a:t>
            </a:r>
          </a:p>
          <a:p>
            <a:pPr marL="436571" indent="-216188">
              <a:spcBef>
                <a:spcPts val="573"/>
              </a:spcBef>
              <a:buFont typeface="Wingdings" pitchFamily="2" charset="2"/>
              <a:buChar char="ü"/>
            </a:pPr>
            <a:r>
              <a:rPr lang="en-US" u="sng" dirty="0" smtClean="0"/>
              <a:t>Research</a:t>
            </a:r>
            <a:r>
              <a:rPr lang="en-US" dirty="0" smtClean="0"/>
              <a:t>: Differences can be shown between accidental and intentional bruising.  Inflicted bruises tended to be located on the torso, neck, or head of the older person (accidental bruises occurred more frequently on the arms and legs).  Bruises caused by abuse tended to be larger than those caused accidentally.  Even those with memory problems and dementia who had been abused were able to indicate how they got their bruises.</a:t>
            </a:r>
          </a:p>
          <a:p>
            <a:pPr marL="218285" indent="-218285">
              <a:spcBef>
                <a:spcPts val="573"/>
              </a:spcBef>
              <a:buAutoNum type="arabicPeriod" startAt="2"/>
            </a:pPr>
            <a:r>
              <a:rPr lang="en-US" dirty="0" smtClean="0"/>
              <a:t>The color of the bruise indicates it occurred at a time when the defendant was not in contact with the victim.</a:t>
            </a:r>
          </a:p>
          <a:p>
            <a:pPr lvl="1" indent="-218285">
              <a:spcBef>
                <a:spcPts val="573"/>
              </a:spcBef>
              <a:buFont typeface="Wingdings" pitchFamily="2" charset="2"/>
              <a:buChar char="ü"/>
            </a:pPr>
            <a:r>
              <a:rPr lang="en-US" u="sng" dirty="0" smtClean="0"/>
              <a:t>Research</a:t>
            </a:r>
            <a:r>
              <a:rPr lang="en-US" dirty="0" smtClean="0"/>
              <a:t>: In older adults, the color of a bruise was insignificant in determining its age.  </a:t>
            </a:r>
          </a:p>
          <a:p>
            <a:pPr marL="216188" indent="-216188">
              <a:spcBef>
                <a:spcPts val="573"/>
              </a:spcBef>
            </a:pPr>
            <a:r>
              <a:rPr lang="en-US" dirty="0" smtClean="0"/>
              <a:t>3.	The bruise was caused by medications taken by the victim.</a:t>
            </a:r>
          </a:p>
          <a:p>
            <a:pPr marL="436571" indent="-216188">
              <a:spcBef>
                <a:spcPts val="573"/>
              </a:spcBef>
              <a:buFont typeface="Wingdings" pitchFamily="2" charset="2"/>
              <a:buChar char="ü"/>
            </a:pPr>
            <a:r>
              <a:rPr lang="en-US" u="sng" dirty="0" smtClean="0"/>
              <a:t>Research</a:t>
            </a:r>
            <a:r>
              <a:rPr lang="en-US" dirty="0" smtClean="0"/>
              <a:t>: Certain medications do result in older persons more easily bruising.   These individuals tend to have more bruises, but they don’t last any longer than those not taking these medications.  The location of the bruises should not be impacted by medications.</a:t>
            </a:r>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9ACC28-3391-4116-B5FC-71FE8053F52A}"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573"/>
              </a:spcBef>
            </a:pPr>
            <a:r>
              <a:rPr lang="en-US" i="1" dirty="0" smtClean="0"/>
              <a:t>[Animated Slide</a:t>
            </a:r>
            <a:r>
              <a:rPr lang="en-US" dirty="0" smtClean="0"/>
              <a:t>] </a:t>
            </a:r>
          </a:p>
          <a:p>
            <a:pPr>
              <a:spcBef>
                <a:spcPts val="573"/>
              </a:spcBef>
            </a:pPr>
            <a:r>
              <a:rPr lang="en-US" dirty="0" smtClean="0"/>
              <a:t>Signs of emotional abuse include withdrawal from normal activities, unexplained changes in alertness or other unusual behavioral changes, and involvement in aggressive or controlling relationships.  While emotional abuse does not necessarily include physical abuse, it can be a precursor to physical or sexual violence, especially in relationships that include an element of domestic violence.   </a:t>
            </a:r>
          </a:p>
          <a:p>
            <a:pPr>
              <a:spcBef>
                <a:spcPts val="573"/>
              </a:spcBef>
            </a:pPr>
            <a:endParaRPr lang="en-US" u="sng" dirty="0" smtClean="0">
              <a:effectLst>
                <a:outerShdw blurRad="38100" dist="38100" dir="2700000" algn="tl">
                  <a:srgbClr val="000000">
                    <a:alpha val="43137"/>
                  </a:srgbClr>
                </a:outerShdw>
              </a:effectLst>
            </a:endParaRPr>
          </a:p>
          <a:p>
            <a:pPr>
              <a:spcBef>
                <a:spcPts val="573"/>
              </a:spcBef>
            </a:pPr>
            <a:r>
              <a:rPr lang="en-US" u="sng" dirty="0" smtClean="0">
                <a:effectLst>
                  <a:outerShdw blurRad="38100" dist="38100" dir="2700000" algn="tl">
                    <a:srgbClr val="000000">
                      <a:alpha val="43137"/>
                    </a:srgbClr>
                  </a:outerShdw>
                </a:effectLst>
              </a:rPr>
              <a:t>[CLICK] </a:t>
            </a:r>
          </a:p>
          <a:p>
            <a:pPr>
              <a:spcBef>
                <a:spcPts val="573"/>
              </a:spcBef>
            </a:pPr>
            <a:r>
              <a:rPr lang="en-US" dirty="0" smtClean="0"/>
              <a:t>The next slide discusses </a:t>
            </a:r>
            <a:r>
              <a:rPr lang="en-US" dirty="0" smtClean="0"/>
              <a:t>domestic violence in later life, which typically includes emotional abuse and occurs </a:t>
            </a:r>
            <a:r>
              <a:rPr lang="en-US" dirty="0" smtClean="0"/>
              <a:t>in the context of aggressive or controlling partners or family members.</a:t>
            </a:r>
          </a:p>
          <a:p>
            <a:pPr>
              <a:spcBef>
                <a:spcPts val="573"/>
              </a:spcBef>
            </a:pPr>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864758">
              <a:spcBef>
                <a:spcPts val="573"/>
              </a:spcBef>
              <a:defRPr/>
            </a:pPr>
            <a:r>
              <a:rPr lang="en-US" dirty="0" smtClean="0"/>
              <a:t>Aggressive or controlling relationships are typical of domestic violence, which is perpetrated on people of all ages.  Elder abuse and domestic violence often intersect in what has been referred to as abuse in later life.</a:t>
            </a:r>
          </a:p>
          <a:p>
            <a:pPr defTabSz="864758">
              <a:spcBef>
                <a:spcPts val="573"/>
              </a:spcBef>
              <a:defRPr/>
            </a:pPr>
            <a:r>
              <a:rPr lang="en-US" dirty="0" smtClean="0"/>
              <a:t>The level of physical violence against older persons may vary, but threats of violence that keep the older person fearful are typical. The goal or outcome of all these behaviors is to maintain power and control.</a:t>
            </a:r>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9ACC28-3391-4116-B5FC-71FE8053F52A}"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Bef>
                <a:spcPts val="573"/>
              </a:spcBef>
            </a:pPr>
            <a:r>
              <a:rPr lang="en-US" sz="1100" i="1" dirty="0" smtClean="0"/>
              <a:t>[Note to Instructor</a:t>
            </a:r>
            <a:r>
              <a:rPr lang="en-US" sz="1100" dirty="0" smtClean="0"/>
              <a:t>: The room should be equipped with speakers that will project the audio from the video clip embedded in this slide.  If speakers are not available, you may need to hold a microphone to your laptop speaker</a:t>
            </a:r>
            <a:r>
              <a:rPr lang="en-US" sz="1100" dirty="0" smtClean="0"/>
              <a:t>.  </a:t>
            </a:r>
            <a:endParaRPr lang="en-US" sz="1100" dirty="0" smtClean="0"/>
          </a:p>
          <a:p>
            <a:pPr>
              <a:spcBef>
                <a:spcPts val="573"/>
              </a:spcBef>
            </a:pPr>
            <a:r>
              <a:rPr lang="en-US" sz="1100" dirty="0" smtClean="0"/>
              <a:t>Emotional abuse is often </a:t>
            </a:r>
            <a:r>
              <a:rPr lang="en-US" sz="1100" dirty="0" smtClean="0"/>
              <a:t>accompanied by other forms of abuse.  It creates and environment of shame and helplessness.  Emotional abuse can be an ongoing behavior or can seem to appear out of nowhere.</a:t>
            </a:r>
          </a:p>
          <a:p>
            <a:pPr>
              <a:spcBef>
                <a:spcPts val="573"/>
              </a:spcBef>
            </a:pPr>
            <a:r>
              <a:rPr lang="en-US" sz="1100" u="sng" dirty="0" smtClean="0"/>
              <a:t>Case Information</a:t>
            </a:r>
          </a:p>
          <a:p>
            <a:pPr>
              <a:spcBef>
                <a:spcPts val="573"/>
              </a:spcBef>
            </a:pPr>
            <a:r>
              <a:rPr lang="en-US" sz="1100" dirty="0" smtClean="0"/>
              <a:t>The case of actor Mickey Rooney is an example of emotional abuse and domestic violence in later life.  On March 2, 2011, Mr. Rooney testified on elder abuse at the request of the U.S. Senate Special Committee on Aging.  In February, Mr. Rooney </a:t>
            </a:r>
            <a:r>
              <a:rPr lang="en-US" sz="1100" dirty="0" smtClean="0"/>
              <a:t> had received </a:t>
            </a:r>
            <a:r>
              <a:rPr lang="en-US" sz="1100" dirty="0" smtClean="0"/>
              <a:t>a restraining order against his stepson, Christopher Abner.  According to court papers, Rooney had to hide in his room to avoid his stepson.  Abner deprived Rooney of his medications and food, and  he had confiscated Mr. Rooney’s passport and other identification cards.  </a:t>
            </a:r>
          </a:p>
          <a:p>
            <a:pPr>
              <a:spcBef>
                <a:spcPts val="573"/>
              </a:spcBef>
            </a:pPr>
            <a:r>
              <a:rPr lang="en-US" sz="1100" dirty="0" smtClean="0"/>
              <a:t>In this video segment from the hearing, Mr. Rooney discusses the intimidation and harassment he had endured for years.  His testimony underscores  the power and control that can be wielded by family members and the emotional aspects of abuse that keep victims silent for so long.  </a:t>
            </a:r>
          </a:p>
          <a:p>
            <a:pPr>
              <a:spcBef>
                <a:spcPts val="573"/>
              </a:spcBef>
              <a:defRPr/>
            </a:pPr>
            <a:r>
              <a:rPr lang="en-US" sz="1100" i="1" dirty="0" smtClean="0">
                <a:effectLst>
                  <a:outerShdw blurRad="38100" dist="38100" dir="2700000" algn="tl">
                    <a:srgbClr val="000000">
                      <a:alpha val="43137"/>
                    </a:srgbClr>
                  </a:outerShdw>
                </a:effectLst>
              </a:rPr>
              <a:t>[</a:t>
            </a:r>
            <a:r>
              <a:rPr lang="en-US" sz="1100" i="1" u="sng" dirty="0" smtClean="0">
                <a:effectLst>
                  <a:outerShdw blurRad="38100" dist="38100" dir="2700000" algn="tl">
                    <a:srgbClr val="000000">
                      <a:alpha val="43137"/>
                    </a:srgbClr>
                  </a:outerShdw>
                </a:effectLst>
              </a:rPr>
              <a:t>Mouse over to Rooney Photo and clip to play video </a:t>
            </a:r>
            <a:r>
              <a:rPr lang="en-US" sz="1100" i="1" u="sng" dirty="0" smtClean="0">
                <a:effectLst>
                  <a:outerShdw blurRad="38100" dist="38100" dir="2700000" algn="tl">
                    <a:srgbClr val="000000">
                      <a:alpha val="43137"/>
                    </a:srgbClr>
                  </a:outerShdw>
                </a:effectLst>
              </a:rPr>
              <a:t>clip.]</a:t>
            </a:r>
            <a:r>
              <a:rPr lang="en-US" sz="1100" i="1" dirty="0" smtClean="0">
                <a:effectLst>
                  <a:outerShdw blurRad="38100" dist="38100" dir="2700000" algn="tl">
                    <a:srgbClr val="000000">
                      <a:alpha val="43137"/>
                    </a:srgbClr>
                  </a:outerShdw>
                </a:effectLst>
              </a:rPr>
              <a:t>  </a:t>
            </a:r>
            <a:endParaRPr lang="en-US" sz="1100" i="1" dirty="0" smtClean="0">
              <a:effectLst>
                <a:outerShdw blurRad="38100" dist="38100" dir="2700000" algn="tl">
                  <a:srgbClr val="000000">
                    <a:alpha val="43137"/>
                  </a:srgbClr>
                </a:outerShdw>
              </a:effectLst>
            </a:endParaRPr>
          </a:p>
          <a:p>
            <a:pPr defTabSz="873144">
              <a:spcBef>
                <a:spcPts val="573"/>
              </a:spcBef>
              <a:defRPr/>
            </a:pPr>
            <a:r>
              <a:rPr lang="en-US" sz="1100" dirty="0" smtClean="0"/>
              <a:t>[</a:t>
            </a:r>
            <a:r>
              <a:rPr lang="en-US" sz="1100" i="1" dirty="0" smtClean="0"/>
              <a:t>Note to Instructor</a:t>
            </a:r>
            <a:r>
              <a:rPr lang="en-US" sz="1100" dirty="0" smtClean="0"/>
              <a:t>: This is a 4-minute video clip.  You may need to physically move the cursor on your laptop and click on the Rooney photo to play this </a:t>
            </a:r>
            <a:r>
              <a:rPr lang="en-US" sz="1100" dirty="0" smtClean="0"/>
              <a:t>video. </a:t>
            </a:r>
            <a:r>
              <a:rPr lang="en-US" sz="1100" dirty="0" smtClean="0"/>
              <a:t> </a:t>
            </a:r>
            <a:r>
              <a:rPr lang="en-US" sz="1100" u="sng" dirty="0" smtClean="0"/>
              <a:t>Be ready with a back-up </a:t>
            </a:r>
            <a:r>
              <a:rPr lang="en-US" sz="1100" dirty="0" smtClean="0"/>
              <a:t>of the Rooney video clip (located on the CEC website) in case the video does not play from the slide</a:t>
            </a:r>
            <a:r>
              <a:rPr lang="en-US" sz="1100" dirty="0" smtClean="0"/>
              <a:t>.]</a:t>
            </a:r>
            <a:endParaRPr lang="en-US" sz="1100"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573"/>
              </a:spcBef>
            </a:pPr>
            <a:r>
              <a:rPr lang="en-US" i="1" dirty="0" smtClean="0"/>
              <a:t>[Animated Slide</a:t>
            </a:r>
            <a:r>
              <a:rPr lang="en-US" dirty="0" smtClean="0"/>
              <a:t>] </a:t>
            </a:r>
          </a:p>
          <a:p>
            <a:pPr>
              <a:spcBef>
                <a:spcPts val="573"/>
              </a:spcBef>
            </a:pPr>
            <a:r>
              <a:rPr lang="en-US" dirty="0" smtClean="0"/>
              <a:t>Some of the more obvious physical signs of neglect </a:t>
            </a:r>
            <a:r>
              <a:rPr lang="en-US" dirty="0" smtClean="0"/>
              <a:t>include:</a:t>
            </a:r>
          </a:p>
          <a:p>
            <a:pPr marL="457200" indent="-182880">
              <a:spcBef>
                <a:spcPts val="573"/>
              </a:spcBef>
              <a:buFont typeface="Arial" pitchFamily="34" charset="0"/>
              <a:buChar char="•"/>
            </a:pPr>
            <a:r>
              <a:rPr lang="en-US" dirty="0" smtClean="0"/>
              <a:t>Leaving </a:t>
            </a:r>
            <a:r>
              <a:rPr lang="en-US" dirty="0" smtClean="0"/>
              <a:t>an incapacitated person without adequate medical </a:t>
            </a:r>
            <a:r>
              <a:rPr lang="en-US" dirty="0" smtClean="0"/>
              <a:t>care</a:t>
            </a:r>
          </a:p>
          <a:p>
            <a:pPr marL="457200" indent="-182880">
              <a:spcBef>
                <a:spcPts val="573"/>
              </a:spcBef>
              <a:buFont typeface="Arial" pitchFamily="34" charset="0"/>
              <a:buChar char="•"/>
            </a:pPr>
            <a:r>
              <a:rPr lang="en-US" dirty="0" smtClean="0"/>
              <a:t>Pressure </a:t>
            </a:r>
            <a:r>
              <a:rPr lang="en-US" dirty="0" smtClean="0"/>
              <a:t>ulcers (or “bedsores”), and </a:t>
            </a:r>
            <a:endParaRPr lang="en-US" dirty="0" smtClean="0"/>
          </a:p>
          <a:p>
            <a:pPr marL="457200" indent="-182880">
              <a:spcBef>
                <a:spcPts val="573"/>
              </a:spcBef>
              <a:buFont typeface="Arial" pitchFamily="34" charset="0"/>
              <a:buChar char="•"/>
            </a:pPr>
            <a:r>
              <a:rPr lang="en-US" dirty="0" smtClean="0"/>
              <a:t>M</a:t>
            </a:r>
            <a:r>
              <a:rPr lang="en-US" dirty="0" smtClean="0"/>
              <a:t>alnutrition </a:t>
            </a:r>
            <a:r>
              <a:rPr lang="en-US" dirty="0" smtClean="0"/>
              <a:t>or dehydration.   </a:t>
            </a:r>
            <a:endParaRPr lang="en-US" dirty="0" smtClean="0"/>
          </a:p>
          <a:p>
            <a:pPr>
              <a:spcBef>
                <a:spcPts val="573"/>
              </a:spcBef>
            </a:pPr>
            <a:r>
              <a:rPr lang="en-US" dirty="0" smtClean="0"/>
              <a:t>The </a:t>
            </a:r>
            <a:r>
              <a:rPr lang="en-US" dirty="0" smtClean="0"/>
              <a:t>lack of basic hygiene and lack of medical aids are suggestive of neglect, but may reflect other issues as well.  In these cases, self-neglect, financial limitations, or capacity issues may come into play.</a:t>
            </a:r>
          </a:p>
          <a:p>
            <a:pPr>
              <a:spcBef>
                <a:spcPts val="573"/>
              </a:spcBef>
            </a:pPr>
            <a:endParaRPr lang="en-US" dirty="0" smtClean="0"/>
          </a:p>
          <a:p>
            <a:pPr>
              <a:spcBef>
                <a:spcPts val="573"/>
              </a:spcBef>
            </a:pPr>
            <a:r>
              <a:rPr lang="en-US" u="sng" dirty="0" smtClean="0">
                <a:effectLst>
                  <a:outerShdw blurRad="38100" dist="38100" dir="2700000" algn="tl">
                    <a:srgbClr val="000000">
                      <a:alpha val="43137"/>
                    </a:srgbClr>
                  </a:outerShdw>
                </a:effectLst>
              </a:rPr>
              <a:t>[CLICK] </a:t>
            </a:r>
          </a:p>
          <a:p>
            <a:pPr>
              <a:spcBef>
                <a:spcPts val="573"/>
              </a:spcBef>
            </a:pPr>
            <a:r>
              <a:rPr lang="en-US" dirty="0" smtClean="0"/>
              <a:t>The next example is a criminal </a:t>
            </a:r>
            <a:r>
              <a:rPr lang="en-US" dirty="0" smtClean="0"/>
              <a:t>neglect case </a:t>
            </a:r>
            <a:r>
              <a:rPr lang="en-US" dirty="0" smtClean="0"/>
              <a:t>that </a:t>
            </a:r>
            <a:r>
              <a:rPr lang="en-US" dirty="0" smtClean="0"/>
              <a:t>resulted in the </a:t>
            </a:r>
            <a:r>
              <a:rPr lang="en-US" dirty="0" smtClean="0"/>
              <a:t>death of an 88-year old incapacitated woman.</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endParaRPr lang="en-US"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688B4F-C40E-432A-A45D-CA98D329F94E}" type="slidenum">
              <a:rPr lang="en-US" smtClean="0"/>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2032000" y="368300"/>
            <a:ext cx="2630488" cy="1974850"/>
          </a:xfrm>
          <a:noFill/>
          <a:ln>
            <a:solidFill>
              <a:srgbClr val="000000"/>
            </a:solidFill>
            <a:miter lim="800000"/>
            <a:headEnd/>
            <a:tailEnd/>
          </a:ln>
        </p:spPr>
      </p:sp>
      <p:sp>
        <p:nvSpPr>
          <p:cNvPr id="11267" name="Notes Placeholder 2"/>
          <p:cNvSpPr>
            <a:spLocks noGrp="1"/>
          </p:cNvSpPr>
          <p:nvPr>
            <p:ph type="body" idx="1"/>
          </p:nvPr>
        </p:nvSpPr>
        <p:spPr bwMode="auto">
          <a:xfrm>
            <a:off x="500063" y="2434772"/>
            <a:ext cx="5786438" cy="6418943"/>
          </a:xfrm>
          <a:noFill/>
        </p:spPr>
        <p:txBody>
          <a:bodyPr wrap="square" numCol="1" anchor="t" anchorCtr="0" compatLnSpc="1">
            <a:prstTxWarp prst="textNoShape">
              <a:avLst/>
            </a:prstTxWarp>
            <a:noAutofit/>
          </a:bodyPr>
          <a:lstStyle/>
          <a:p>
            <a:pPr>
              <a:spcBef>
                <a:spcPts val="573"/>
              </a:spcBef>
            </a:pPr>
            <a:r>
              <a:rPr lang="en-US" i="1" dirty="0" smtClean="0"/>
              <a:t>[Note to Instructor</a:t>
            </a:r>
            <a:r>
              <a:rPr lang="en-US" dirty="0" smtClean="0"/>
              <a:t>: See the interview with prosecutor Page </a:t>
            </a:r>
            <a:r>
              <a:rPr lang="en-US" dirty="0" err="1" smtClean="0"/>
              <a:t>Ulrey</a:t>
            </a:r>
            <a:r>
              <a:rPr lang="en-US" dirty="0" smtClean="0"/>
              <a:t> in the instructor’s manual.]</a:t>
            </a:r>
          </a:p>
          <a:p>
            <a:pPr>
              <a:spcBef>
                <a:spcPts val="573"/>
              </a:spcBef>
            </a:pPr>
            <a:r>
              <a:rPr lang="en-US" dirty="0" smtClean="0"/>
              <a:t>A common defense in elder neglect cases is that the defendant was simply following the victim’s wishes—wishes to avoid medical treatment and to die in one’s own home. In other cases, the ability to provide adequate care is an issue.  The caregiver may consider his or her efforts noble and adequate, but they do not meet minimal standards of care.  Neglect cases tend to be very challenging to successfully prosecute.</a:t>
            </a:r>
          </a:p>
          <a:p>
            <a:pPr>
              <a:spcBef>
                <a:spcPts val="573"/>
              </a:spcBef>
            </a:pPr>
            <a:r>
              <a:rPr lang="en-US" u="sng" dirty="0" smtClean="0"/>
              <a:t>Case Information</a:t>
            </a:r>
          </a:p>
          <a:p>
            <a:pPr>
              <a:spcBef>
                <a:spcPts val="573"/>
              </a:spcBef>
            </a:pPr>
            <a:r>
              <a:rPr lang="en-US" dirty="0" smtClean="0"/>
              <a:t>The case of Christopher Wise is one in which he claimed to be simply following his mother’s orders.  This is a case that occurred in Seattle, Washington and was tried by the King County Prosecuting Attorney’s Office.  In 2010, Christopher Wise was convicted of second-degree manslaughter in the death of his 88-year-old mother and sentenced to 27 months in prison plus an additional 12 months for the aggravating factor that the victim was a dependent person for whose care the defendant was responsible.</a:t>
            </a:r>
          </a:p>
          <a:p>
            <a:pPr>
              <a:spcBef>
                <a:spcPts val="573"/>
              </a:spcBef>
            </a:pPr>
            <a:r>
              <a:rPr lang="en-US" dirty="0" smtClean="0"/>
              <a:t>Evidence of neglect revealed in the course of investigating and prosecuting the case included: </a:t>
            </a:r>
          </a:p>
          <a:p>
            <a:pPr marL="436571">
              <a:spcBef>
                <a:spcPts val="573"/>
              </a:spcBef>
              <a:buFont typeface="Arial" pitchFamily="34" charset="0"/>
              <a:buChar char="•"/>
            </a:pPr>
            <a:r>
              <a:rPr lang="en-US" dirty="0" smtClean="0"/>
              <a:t> The extreme signs of extended neglect of the mother</a:t>
            </a:r>
          </a:p>
          <a:p>
            <a:pPr marL="873144" lvl="1">
              <a:spcBef>
                <a:spcPts val="573"/>
              </a:spcBef>
              <a:buFont typeface="Wingdings" pitchFamily="2" charset="2"/>
              <a:buChar char="ü"/>
            </a:pPr>
            <a:r>
              <a:rPr lang="en-US" dirty="0" smtClean="0"/>
              <a:t>When King County sheriff’s deputies found Ruby Wise’s body, she had withered to 70 pounds and was covered in bedsores.  </a:t>
            </a:r>
          </a:p>
          <a:p>
            <a:pPr marL="436571">
              <a:spcBef>
                <a:spcPts val="573"/>
              </a:spcBef>
              <a:buFont typeface="Arial" pitchFamily="34" charset="0"/>
              <a:buChar char="•"/>
            </a:pPr>
            <a:r>
              <a:rPr lang="en-US" dirty="0" smtClean="0"/>
              <a:t> The </a:t>
            </a:r>
            <a:r>
              <a:rPr lang="en-US" dirty="0" smtClean="0"/>
              <a:t>mother’s </a:t>
            </a:r>
            <a:r>
              <a:rPr lang="en-US" dirty="0" smtClean="0"/>
              <a:t>dementia and her inability to make competent decisions.</a:t>
            </a:r>
            <a:endParaRPr lang="en-US" dirty="0" smtClean="0"/>
          </a:p>
          <a:p>
            <a:pPr marL="436571">
              <a:spcBef>
                <a:spcPts val="573"/>
              </a:spcBef>
              <a:buFont typeface="Arial" pitchFamily="34" charset="0"/>
              <a:buChar char="•"/>
            </a:pPr>
            <a:r>
              <a:rPr lang="en-US" dirty="0" smtClean="0"/>
              <a:t> Mr</a:t>
            </a:r>
            <a:r>
              <a:rPr lang="en-US" dirty="0" smtClean="0"/>
              <a:t>. Wise’s reliance on her social security and disability checks while going to bars and remaining unemployed</a:t>
            </a:r>
            <a:r>
              <a:rPr lang="en-US" dirty="0" smtClean="0"/>
              <a:t>.</a:t>
            </a:r>
          </a:p>
          <a:p>
            <a:pPr>
              <a:spcBef>
                <a:spcPts val="573"/>
              </a:spcBef>
            </a:pPr>
            <a:r>
              <a:rPr lang="en-US" dirty="0" smtClean="0"/>
              <a:t>Throughout the trial, Christopher Wise maintained that he was only following his mother’s wishes to die at home.</a:t>
            </a:r>
            <a:endParaRPr lang="en-US"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9ACC28-3391-4116-B5FC-71FE8053F52A}"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573"/>
              </a:spcBef>
            </a:pPr>
            <a:r>
              <a:rPr lang="en-US" i="1" dirty="0" smtClean="0"/>
              <a:t>[Animated Slide</a:t>
            </a:r>
            <a:r>
              <a:rPr lang="en-US" dirty="0" smtClean="0"/>
              <a:t>] </a:t>
            </a:r>
          </a:p>
          <a:p>
            <a:pPr>
              <a:spcBef>
                <a:spcPts val="573"/>
              </a:spcBef>
            </a:pPr>
            <a:r>
              <a:rPr lang="en-US" dirty="0" smtClean="0"/>
              <a:t>Signs of financial exploitation can take many forms.  Some of the common “red flags” that should be investigated include sudden changes in finances and accounts (including unusual withdrawals), altered wills and trusts, checks that are written as “loans” or “gifts,” loss of property (including recordings of property deeds that appear to be suspicious), and the improper use or forgery of power of attorney.</a:t>
            </a:r>
          </a:p>
          <a:p>
            <a:pPr>
              <a:spcBef>
                <a:spcPts val="573"/>
              </a:spcBef>
            </a:pPr>
            <a:endParaRPr lang="en-US" u="sng" dirty="0" smtClean="0">
              <a:effectLst>
                <a:outerShdw blurRad="38100" dist="38100" dir="2700000" algn="tl">
                  <a:srgbClr val="000000">
                    <a:alpha val="43137"/>
                  </a:srgbClr>
                </a:outerShdw>
              </a:effectLst>
            </a:endParaRPr>
          </a:p>
          <a:p>
            <a:pPr>
              <a:spcBef>
                <a:spcPts val="573"/>
              </a:spcBef>
            </a:pPr>
            <a:r>
              <a:rPr lang="en-US" u="sng" dirty="0" smtClean="0">
                <a:effectLst>
                  <a:outerShdw blurRad="38100" dist="38100" dir="2700000" algn="tl">
                    <a:srgbClr val="000000">
                      <a:alpha val="43137"/>
                    </a:srgbClr>
                  </a:outerShdw>
                </a:effectLst>
              </a:rPr>
              <a:t>CLICK </a:t>
            </a:r>
          </a:p>
          <a:p>
            <a:pPr>
              <a:spcBef>
                <a:spcPts val="573"/>
              </a:spcBef>
            </a:pPr>
            <a:r>
              <a:rPr lang="en-US" dirty="0" smtClean="0"/>
              <a:t>An example of one of these “red flags”—altered wills and trusts—leading to successful criminal convictions follows on the next slide.</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360488" y="696913"/>
            <a:ext cx="3987800" cy="2992437"/>
          </a:xfrm>
          <a:noFill/>
          <a:ln>
            <a:solidFill>
              <a:srgbClr val="000000"/>
            </a:solidFill>
            <a:miter lim="800000"/>
            <a:headEnd/>
            <a:tailEnd/>
          </a:ln>
        </p:spPr>
      </p:sp>
      <p:sp>
        <p:nvSpPr>
          <p:cNvPr id="11267" name="Notes Placeholder 2"/>
          <p:cNvSpPr>
            <a:spLocks noGrp="1"/>
          </p:cNvSpPr>
          <p:nvPr>
            <p:ph type="body" idx="1"/>
          </p:nvPr>
        </p:nvSpPr>
        <p:spPr bwMode="auto">
          <a:xfrm>
            <a:off x="642938" y="3836609"/>
            <a:ext cx="5486400" cy="5090886"/>
          </a:xfrm>
          <a:noFill/>
        </p:spPr>
        <p:txBody>
          <a:bodyPr wrap="square" numCol="1" anchor="t" anchorCtr="0" compatLnSpc="1">
            <a:prstTxWarp prst="textNoShape">
              <a:avLst/>
            </a:prstTxWarp>
            <a:noAutofit/>
          </a:bodyPr>
          <a:lstStyle/>
          <a:p>
            <a:pPr defTabSz="864758">
              <a:spcBef>
                <a:spcPts val="573"/>
              </a:spcBef>
              <a:defRPr/>
            </a:pPr>
            <a:r>
              <a:rPr lang="en-US" i="1" dirty="0" smtClean="0"/>
              <a:t>[Note to Instructor</a:t>
            </a:r>
            <a:r>
              <a:rPr lang="en-US" dirty="0" smtClean="0"/>
              <a:t>: See the interview with prosecutor Elizabeth Loewy in the instructor’s manual.]</a:t>
            </a:r>
          </a:p>
          <a:p>
            <a:pPr defTabSz="864758">
              <a:spcBef>
                <a:spcPts val="573"/>
              </a:spcBef>
              <a:defRPr/>
            </a:pPr>
            <a:r>
              <a:rPr lang="en-US" dirty="0" smtClean="0"/>
              <a:t>Altered wills and trusts can be a sign of financial exploitation and other forms of abuse.  Some experts indicate that financial exploitation is the most common form of elder abuse and often occurs within the family.  Some of the common defenses heard in cases of financial exploitation include the following:</a:t>
            </a:r>
          </a:p>
          <a:p>
            <a:pPr marL="174629" defTabSz="864758">
              <a:spcBef>
                <a:spcPts val="600"/>
              </a:spcBef>
              <a:buFont typeface="Wingdings" pitchFamily="2" charset="2"/>
              <a:buChar char="§"/>
              <a:defRPr/>
            </a:pPr>
            <a:r>
              <a:rPr lang="en-US" dirty="0" smtClean="0"/>
              <a:t> Consent:  “He gave it to me.  He insisted I take it.”</a:t>
            </a:r>
          </a:p>
          <a:p>
            <a:pPr marL="174629">
              <a:spcBef>
                <a:spcPts val="0"/>
              </a:spcBef>
              <a:buFont typeface="Wingdings" pitchFamily="2" charset="2"/>
              <a:buChar char="§"/>
            </a:pPr>
            <a:r>
              <a:rPr lang="en-US" dirty="0" smtClean="0"/>
              <a:t> Legal authority:  “I have power of attorney and am only doing what is best for my dad.”</a:t>
            </a:r>
          </a:p>
          <a:p>
            <a:pPr marL="174629">
              <a:spcBef>
                <a:spcPts val="0"/>
              </a:spcBef>
              <a:buFont typeface="Wingdings" pitchFamily="2" charset="2"/>
              <a:buChar char="§"/>
            </a:pPr>
            <a:r>
              <a:rPr lang="en-US" dirty="0" smtClean="0"/>
              <a:t> “We are spending down so that he can qualify for Medicaid.” </a:t>
            </a:r>
          </a:p>
          <a:p>
            <a:pPr marL="174629">
              <a:spcBef>
                <a:spcPts val="0"/>
              </a:spcBef>
              <a:buFont typeface="Wingdings" pitchFamily="2" charset="2"/>
              <a:buChar char="§"/>
            </a:pPr>
            <a:r>
              <a:rPr lang="en-US" dirty="0" smtClean="0"/>
              <a:t> Loan: “I planned to pay her back really soon.”   </a:t>
            </a:r>
          </a:p>
          <a:p>
            <a:pPr marL="174629">
              <a:spcBef>
                <a:spcPts val="0"/>
              </a:spcBef>
              <a:buFont typeface="Wingdings" pitchFamily="2" charset="2"/>
              <a:buChar char="§"/>
            </a:pPr>
            <a:r>
              <a:rPr lang="en-US" dirty="0" smtClean="0"/>
              <a:t> “It’s my inheritance and I’ll use it when I need it.”</a:t>
            </a:r>
          </a:p>
          <a:p>
            <a:pPr defTabSz="864758">
              <a:spcBef>
                <a:spcPts val="573"/>
              </a:spcBef>
              <a:defRPr/>
            </a:pPr>
            <a:r>
              <a:rPr lang="en-US" u="sng" dirty="0" smtClean="0"/>
              <a:t>Case Information</a:t>
            </a:r>
            <a:endParaRPr lang="en-US" dirty="0" smtClean="0"/>
          </a:p>
          <a:p>
            <a:pPr defTabSz="864758">
              <a:spcBef>
                <a:spcPts val="573"/>
              </a:spcBef>
              <a:defRPr/>
            </a:pPr>
            <a:r>
              <a:rPr lang="en-US" dirty="0" smtClean="0"/>
              <a:t>The case of legendary New York philanthropist Brooke Astor demonstrates how an altered will led to a criminal case</a:t>
            </a:r>
            <a:r>
              <a:rPr lang="en-US" dirty="0" smtClean="0"/>
              <a:t>.  Facts of the case:</a:t>
            </a:r>
          </a:p>
          <a:p>
            <a:pPr marL="457200" indent="-182880" defTabSz="864758">
              <a:spcBef>
                <a:spcPts val="573"/>
              </a:spcBef>
              <a:buFont typeface="Arial" pitchFamily="34" charset="0"/>
              <a:buChar char="•"/>
              <a:defRPr/>
            </a:pPr>
            <a:r>
              <a:rPr lang="en-US" dirty="0" smtClean="0"/>
              <a:t>The </a:t>
            </a:r>
            <a:r>
              <a:rPr lang="en-US" dirty="0" smtClean="0"/>
              <a:t>case was</a:t>
            </a:r>
            <a:r>
              <a:rPr lang="en-US" baseline="0" dirty="0" smtClean="0"/>
              <a:t> based on a forged signature on one of the codicils to her will. </a:t>
            </a:r>
            <a:endParaRPr lang="en-US" baseline="0" dirty="0" smtClean="0"/>
          </a:p>
          <a:p>
            <a:pPr marL="457200" indent="-182880" defTabSz="864758">
              <a:spcBef>
                <a:spcPts val="573"/>
              </a:spcBef>
              <a:buFont typeface="Arial" pitchFamily="34" charset="0"/>
              <a:buChar char="•"/>
              <a:defRPr/>
            </a:pPr>
            <a:r>
              <a:rPr lang="en-US" dirty="0" smtClean="0"/>
              <a:t>In </a:t>
            </a:r>
            <a:r>
              <a:rPr lang="en-US" dirty="0" smtClean="0"/>
              <a:t>2009, a jury returned “guilty” verdicts against the two men entrusted with her financial well-being: son Anthony Marshall and estate attorney Francis X</a:t>
            </a:r>
            <a:r>
              <a:rPr lang="en-US" dirty="0" smtClean="0"/>
              <a:t>. Morrissey, </a:t>
            </a:r>
            <a:r>
              <a:rPr lang="en-US" dirty="0" smtClean="0"/>
              <a:t>Jr.</a:t>
            </a:r>
            <a:endParaRPr lang="en-US" dirty="0" smtClean="0"/>
          </a:p>
          <a:p>
            <a:pPr marL="914400" lvl="1" indent="-182880" defTabSz="864758">
              <a:spcBef>
                <a:spcPts val="573"/>
              </a:spcBef>
              <a:buFont typeface="Courier New" pitchFamily="49" charset="0"/>
              <a:buChar char="o"/>
              <a:defRPr/>
            </a:pPr>
            <a:r>
              <a:rPr lang="en-US" dirty="0" smtClean="0"/>
              <a:t>Marshall </a:t>
            </a:r>
            <a:r>
              <a:rPr lang="en-US" dirty="0" smtClean="0"/>
              <a:t>was found guilty on 14 of 16 counts and Morrissey was convicted on counts of fraud, conspiracy, and forgery.</a:t>
            </a:r>
            <a:r>
              <a:rPr lang="en-US" baseline="0" dirty="0" smtClean="0"/>
              <a:t>  </a:t>
            </a:r>
            <a:endParaRPr lang="en-US" baseline="0" dirty="0" smtClean="0"/>
          </a:p>
          <a:p>
            <a:pPr defTabSz="864758">
              <a:spcBef>
                <a:spcPts val="573"/>
              </a:spcBef>
              <a:defRPr/>
            </a:pPr>
            <a:r>
              <a:rPr lang="en-US" baseline="0" dirty="0" smtClean="0"/>
              <a:t>The </a:t>
            </a:r>
            <a:r>
              <a:rPr lang="en-US" baseline="0" dirty="0" smtClean="0"/>
              <a:t>Astor case will be described in greater detail as we discuss important legal concepts related to elder abuse.</a:t>
            </a:r>
            <a:endParaRPr lang="en-US" dirty="0"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9ACC28-3391-4116-B5FC-71FE8053F52A}"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573"/>
              </a:spcBef>
            </a:pPr>
            <a:r>
              <a:rPr lang="en-US" i="1" dirty="0" smtClean="0"/>
              <a:t>[Animated Slide</a:t>
            </a:r>
            <a:r>
              <a:rPr lang="en-US" dirty="0" smtClean="0"/>
              <a:t>] </a:t>
            </a:r>
          </a:p>
          <a:p>
            <a:pPr>
              <a:spcBef>
                <a:spcPts val="573"/>
              </a:spcBef>
            </a:pPr>
            <a:r>
              <a:rPr lang="en-US" dirty="0" smtClean="0"/>
              <a:t>What do these cases have in common?</a:t>
            </a:r>
          </a:p>
          <a:p>
            <a:pPr>
              <a:spcBef>
                <a:spcPts val="573"/>
              </a:spcBef>
            </a:pPr>
            <a:r>
              <a:rPr lang="en-US" u="sng" dirty="0" smtClean="0">
                <a:effectLst>
                  <a:outerShdw blurRad="38100" dist="38100" dir="2700000" algn="tl">
                    <a:srgbClr val="000000">
                      <a:alpha val="43137"/>
                    </a:srgbClr>
                  </a:outerShdw>
                </a:effectLst>
              </a:rPr>
              <a:t>CLICK </a:t>
            </a:r>
          </a:p>
          <a:p>
            <a:pPr>
              <a:spcBef>
                <a:spcPts val="573"/>
              </a:spcBef>
            </a:pPr>
            <a:r>
              <a:rPr lang="en-US" dirty="0" smtClean="0"/>
              <a:t>The</a:t>
            </a:r>
            <a:r>
              <a:rPr lang="en-US" baseline="0" dirty="0" smtClean="0"/>
              <a:t> cases highlighted did not enter the court with specific charges of  “elder abuse.”</a:t>
            </a:r>
          </a:p>
          <a:p>
            <a:pPr marL="436571">
              <a:spcBef>
                <a:spcPts val="573"/>
              </a:spcBef>
              <a:buFont typeface="Arial" pitchFamily="34" charset="0"/>
              <a:buChar char="•"/>
            </a:pPr>
            <a:r>
              <a:rPr lang="en-US" baseline="0" dirty="0" smtClean="0"/>
              <a:t>  Mickey Rooney’s experiences came to light in the context of a restraining order.  </a:t>
            </a:r>
          </a:p>
          <a:p>
            <a:pPr marL="436571">
              <a:spcBef>
                <a:spcPts val="573"/>
              </a:spcBef>
              <a:buFont typeface="Arial" pitchFamily="34" charset="0"/>
              <a:buChar char="•"/>
            </a:pPr>
            <a:r>
              <a:rPr lang="en-US" dirty="0" smtClean="0"/>
              <a:t>  Christopher Wise was prosecuted on charges of </a:t>
            </a:r>
            <a:r>
              <a:rPr lang="en-US" dirty="0" smtClean="0"/>
              <a:t>2</a:t>
            </a:r>
            <a:r>
              <a:rPr lang="en-US" baseline="30000" dirty="0" smtClean="0"/>
              <a:t>nd</a:t>
            </a:r>
            <a:r>
              <a:rPr lang="en-US" dirty="0" smtClean="0"/>
              <a:t> degree </a:t>
            </a:r>
            <a:r>
              <a:rPr lang="en-US" dirty="0" smtClean="0"/>
              <a:t>murder or in the alternative 1</a:t>
            </a:r>
            <a:r>
              <a:rPr lang="en-US" baseline="30000" dirty="0" smtClean="0"/>
              <a:t>st</a:t>
            </a:r>
            <a:r>
              <a:rPr lang="en-US" dirty="0" smtClean="0"/>
              <a:t> degree manslaughter, with an aggravator based on the fact that the victim was unusually vulnerable.  </a:t>
            </a:r>
          </a:p>
          <a:p>
            <a:pPr marL="436571">
              <a:spcBef>
                <a:spcPts val="573"/>
              </a:spcBef>
              <a:buFont typeface="Arial" pitchFamily="34" charset="0"/>
              <a:buChar char="•"/>
            </a:pPr>
            <a:r>
              <a:rPr lang="en-US" baseline="0" dirty="0" smtClean="0"/>
              <a:t>  The Brooke Astor case started in Surrogate’s Court, as a challenge to a guardianship.  The defendants ultimately were found guilty of fraud, conspiracy, and forgery, not</a:t>
            </a:r>
            <a:r>
              <a:rPr lang="en-US" dirty="0" smtClean="0"/>
              <a:t> specifically elder abuse.</a:t>
            </a:r>
            <a:endParaRPr lang="en-US" baseline="0" dirty="0" smtClean="0"/>
          </a:p>
          <a:p>
            <a:pPr>
              <a:spcBef>
                <a:spcPts val="573"/>
              </a:spcBef>
            </a:pPr>
            <a:r>
              <a:rPr lang="en-US" baseline="0" dirty="0" smtClean="0"/>
              <a:t>These case </a:t>
            </a:r>
            <a:r>
              <a:rPr lang="en-US" dirty="0" smtClean="0"/>
              <a:t>examples underscore</a:t>
            </a:r>
            <a:r>
              <a:rPr lang="en-US" baseline="0" dirty="0" smtClean="0"/>
              <a:t> the fact that judges will see elder abuse and neglect in a variety of settings and illustrate how cases involving elder abuse may come to the attention of the court.</a:t>
            </a:r>
          </a:p>
          <a:p>
            <a:pPr>
              <a:spcBef>
                <a:spcPts val="573"/>
              </a:spcBef>
            </a:pPr>
            <a:endParaRPr lang="en-US" baseline="0"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6612" cy="3189287"/>
          </a:xfrm>
        </p:spPr>
      </p:sp>
      <p:sp>
        <p:nvSpPr>
          <p:cNvPr id="3" name="Notes Placeholder 2"/>
          <p:cNvSpPr>
            <a:spLocks noGrp="1"/>
          </p:cNvSpPr>
          <p:nvPr>
            <p:ph type="body" idx="1"/>
          </p:nvPr>
        </p:nvSpPr>
        <p:spPr>
          <a:xfrm>
            <a:off x="685800" y="3962400"/>
            <a:ext cx="5486400" cy="4636771"/>
          </a:xfrm>
        </p:spPr>
        <p:txBody>
          <a:bodyPr>
            <a:noAutofit/>
          </a:bodyPr>
          <a:lstStyle/>
          <a:p>
            <a:pPr defTabSz="849444">
              <a:spcBef>
                <a:spcPts val="573"/>
              </a:spcBef>
              <a:defRPr/>
            </a:pPr>
            <a:r>
              <a:rPr lang="en-US" i="1" u="sng" dirty="0" smtClean="0"/>
              <a:t>[Introductory Slide/Note to Instructor</a:t>
            </a:r>
            <a:r>
              <a:rPr lang="en-US" dirty="0" smtClean="0"/>
              <a:t>:  This slide introduces the next section of the module.  The Brooke Astor case is used to elaborate each concept.  See the Instructor’s Manual for additional details.]</a:t>
            </a:r>
          </a:p>
          <a:p>
            <a:pPr>
              <a:spcBef>
                <a:spcPts val="573"/>
              </a:spcBef>
            </a:pPr>
            <a:r>
              <a:rPr lang="en-US" u="sng" kern="1200" dirty="0" smtClean="0">
                <a:solidFill>
                  <a:schemeClr val="tx1"/>
                </a:solidFill>
                <a:latin typeface="+mn-lt"/>
                <a:ea typeface="+mn-ea"/>
                <a:cs typeface="+mn-cs"/>
              </a:rPr>
              <a:t>Background</a:t>
            </a:r>
            <a:r>
              <a:rPr lang="en-US" u="sng" kern="1200" baseline="0" dirty="0" smtClean="0">
                <a:solidFill>
                  <a:schemeClr val="tx1"/>
                </a:solidFill>
                <a:latin typeface="+mn-lt"/>
                <a:ea typeface="+mn-ea"/>
                <a:cs typeface="+mn-cs"/>
              </a:rPr>
              <a:t> on Brooke Astor Case</a:t>
            </a:r>
            <a:endParaRPr lang="en-US" u="sng" kern="1200" dirty="0" smtClean="0">
              <a:solidFill>
                <a:schemeClr val="tx1"/>
              </a:solidFill>
              <a:latin typeface="+mn-lt"/>
              <a:ea typeface="+mn-ea"/>
              <a:cs typeface="+mn-cs"/>
            </a:endParaRPr>
          </a:p>
          <a:p>
            <a:pPr>
              <a:spcBef>
                <a:spcPts val="573"/>
              </a:spcBef>
              <a:spcAft>
                <a:spcPts val="573"/>
              </a:spcAft>
            </a:pPr>
            <a:r>
              <a:rPr lang="en-US" dirty="0" smtClean="0"/>
              <a:t>Brooke Astor died at the age of 105 in 2007, with an estate estimated to be worth $132 million, in addition to a trust valued at more than $60 million.  One of the transactions that became central to both criminal and civil proceedings was a change in her will in 2004, which diverted millions to her son that had been promised to charities.  Mrs. Astor was 103 at the time and suffering from Alzheimer’s disease.  </a:t>
            </a:r>
          </a:p>
          <a:p>
            <a:pPr>
              <a:spcBef>
                <a:spcPts val="573"/>
              </a:spcBef>
              <a:spcAft>
                <a:spcPts val="573"/>
              </a:spcAft>
            </a:pPr>
            <a:r>
              <a:rPr lang="en-US" kern="1200" dirty="0" smtClean="0">
                <a:solidFill>
                  <a:schemeClr val="tx1"/>
                </a:solidFill>
                <a:latin typeface="+mn-lt"/>
                <a:ea typeface="+mn-ea"/>
                <a:cs typeface="+mn-cs"/>
              </a:rPr>
              <a:t>Mrs. Astor’s condition came to light a year earlier when one of her grandsons sought to have his father removed as her guardian amidst allegations of neglect and financial exploitation.  In the course of the proceedings, Mrs. Astor’s court-appointed attorney observed that a signature on one of the amendments to the will (codicils) purported to be Mrs. Astor’s looked suspicious in comparison to the other documents.  After a handwriting analyst confirmed the signature to be a forgery, a criminal investigation was initiated.  </a:t>
            </a:r>
          </a:p>
          <a:p>
            <a:pPr>
              <a:spcBef>
                <a:spcPts val="573"/>
              </a:spcBef>
              <a:spcAft>
                <a:spcPts val="573"/>
              </a:spcAft>
            </a:pPr>
            <a:r>
              <a:rPr lang="en-US" kern="1200" dirty="0" smtClean="0">
                <a:solidFill>
                  <a:schemeClr val="tx1"/>
                </a:solidFill>
                <a:latin typeface="+mn-lt"/>
                <a:ea typeface="+mn-ea"/>
                <a:cs typeface="+mn-cs"/>
              </a:rPr>
              <a:t>The trial that eventually led to the convictions of Mrs. Astor’s son, Anthony Marshall (age 85), and estate attorney Francis Morrissey, Jr. on counts of fraud, conspiracy, and forgery, included 19 weeks of testimony and closing arguments.  At the heart of the case were a series of transactions whose legitimacy hinged on evidence of Mrs. Astor’s capacity, her consent to specific actions, and undue influence exerted by the defendants.  </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Bef>
                <a:spcPts val="573"/>
              </a:spcBef>
            </a:pPr>
            <a:r>
              <a:rPr lang="en-US" i="1" dirty="0" smtClean="0"/>
              <a:t>[Animated Slide</a:t>
            </a:r>
            <a:r>
              <a:rPr lang="en-US" dirty="0" smtClean="0"/>
              <a:t>] </a:t>
            </a:r>
          </a:p>
          <a:p>
            <a:pPr>
              <a:spcBef>
                <a:spcPts val="573"/>
              </a:spcBef>
              <a:spcAft>
                <a:spcPts val="573"/>
              </a:spcAft>
            </a:pPr>
            <a:r>
              <a:rPr lang="en-US" dirty="0" smtClean="0"/>
              <a:t>Capacity fluctuates over time, situations, and tasks. For example, some people may function better in the morning or early afternoon.  People with dementia may experience "</a:t>
            </a:r>
            <a:r>
              <a:rPr lang="en-US" dirty="0" err="1" smtClean="0"/>
              <a:t>sundowning</a:t>
            </a:r>
            <a:r>
              <a:rPr lang="en-US" dirty="0" smtClean="0"/>
              <a:t>," which is a state of confusion that sets in </a:t>
            </a:r>
            <a:r>
              <a:rPr lang="en-US" dirty="0" smtClean="0"/>
              <a:t>at the </a:t>
            </a:r>
            <a:r>
              <a:rPr lang="en-US" dirty="0" smtClean="0"/>
              <a:t>end of the day.  Capacity may be greater when the person is in a familiar setting or with people he or she knows well.  A person may be able to perform routine tasks (eating, dressing) but have difficulty with tasks that require more steps and attention (preparing meals, managing medications).  Also, medications can reduce capacity or mimic incapacity.  </a:t>
            </a:r>
          </a:p>
          <a:p>
            <a:pPr>
              <a:spcBef>
                <a:spcPts val="573"/>
              </a:spcBef>
            </a:pPr>
            <a:r>
              <a:rPr lang="en-US" u="sng" dirty="0" smtClean="0">
                <a:effectLst>
                  <a:outerShdw blurRad="38100" dist="38100" dir="2700000" algn="tl">
                    <a:srgbClr val="000000">
                      <a:alpha val="43137"/>
                    </a:srgbClr>
                  </a:outerShdw>
                </a:effectLst>
              </a:rPr>
              <a:t>CLICK </a:t>
            </a:r>
          </a:p>
          <a:p>
            <a:pPr>
              <a:spcBef>
                <a:spcPts val="573"/>
              </a:spcBef>
              <a:spcAft>
                <a:spcPts val="573"/>
              </a:spcAft>
            </a:pPr>
            <a:r>
              <a:rPr lang="en-US" dirty="0" smtClean="0"/>
              <a:t>Capacity is comprised of four basic elements: Memory, Logic, Behavioral Functioning, and Physical Functioning</a:t>
            </a:r>
          </a:p>
          <a:p>
            <a:pPr defTabSz="873144">
              <a:spcBef>
                <a:spcPts val="573"/>
              </a:spcBef>
              <a:defRPr/>
            </a:pPr>
            <a:r>
              <a:rPr lang="en-US" u="sng" kern="1200" dirty="0" smtClean="0">
                <a:solidFill>
                  <a:schemeClr val="tx1"/>
                </a:solidFill>
                <a:latin typeface="+mn-lt"/>
                <a:ea typeface="+mn-ea"/>
                <a:cs typeface="+mn-cs"/>
              </a:rPr>
              <a:t>Astor Case Study</a:t>
            </a:r>
          </a:p>
          <a:p>
            <a:pPr defTabSz="873144">
              <a:spcBef>
                <a:spcPts val="573"/>
              </a:spcBef>
              <a:defRPr/>
            </a:pPr>
            <a:r>
              <a:rPr lang="en-US" kern="1200" dirty="0" smtClean="0">
                <a:solidFill>
                  <a:schemeClr val="tx1"/>
                </a:solidFill>
                <a:latin typeface="+mn-lt"/>
                <a:ea typeface="+mn-ea"/>
                <a:cs typeface="+mn-cs"/>
              </a:rPr>
              <a:t>In the case of Mrs. Astor, prosecutors presented evidence to demonstrate her diminishing capacity over time.  A key piece of evidence was a letter written by her son, Anthony Marshall, to one of her doctors in 2000 in which he described his mother’s fragile mental state.  He wrote that his mother had difficulty getting dressed, writing and spelling, had problems with simple arithmetic, was incoherent and indecisive, and “mixes up words, saying one, meaning another.”</a:t>
            </a:r>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487">
              <a:spcBef>
                <a:spcPts val="573"/>
              </a:spcBef>
              <a:spcAft>
                <a:spcPts val="573"/>
              </a:spcAft>
              <a:defRPr/>
            </a:pPr>
            <a:r>
              <a:rPr lang="en-US" dirty="0" smtClean="0"/>
              <a:t>State statutes and case law have established standards of capacity for different types of legal transactions, including testamentary, contractual, conveyance of real or personal property, execution of durable power of attorney, and health care decision making.  </a:t>
            </a:r>
          </a:p>
          <a:p>
            <a:pPr defTabSz="905487">
              <a:spcBef>
                <a:spcPts val="573"/>
              </a:spcBef>
              <a:spcAft>
                <a:spcPts val="573"/>
              </a:spcAft>
              <a:defRPr/>
            </a:pPr>
            <a:r>
              <a:rPr lang="en-US" dirty="0" smtClean="0"/>
              <a:t>Two common examples are testamentary capacity, which refers to an individual’s capacity at the time of executing a will, and contractual capacity, in which the capacity to understand the nature and effect of a contract or business transaction is required.</a:t>
            </a:r>
          </a:p>
          <a:p>
            <a:pPr defTabSz="873144">
              <a:spcBef>
                <a:spcPts val="573"/>
              </a:spcBef>
              <a:defRPr/>
            </a:pPr>
            <a:r>
              <a:rPr lang="en-US" u="sng" kern="1200" dirty="0" smtClean="0">
                <a:solidFill>
                  <a:schemeClr val="tx1"/>
                </a:solidFill>
                <a:latin typeface="+mn-lt"/>
                <a:ea typeface="+mn-ea"/>
                <a:cs typeface="+mn-cs"/>
              </a:rPr>
              <a:t>Astor Case Study</a:t>
            </a:r>
          </a:p>
          <a:p>
            <a:pPr defTabSz="905487">
              <a:spcBef>
                <a:spcPts val="573"/>
              </a:spcBef>
              <a:defRPr/>
            </a:pPr>
            <a:r>
              <a:rPr lang="en-US" kern="1200" dirty="0" smtClean="0">
                <a:solidFill>
                  <a:schemeClr val="tx1"/>
                </a:solidFill>
                <a:latin typeface="+mn-lt"/>
                <a:ea typeface="+mn-ea"/>
                <a:cs typeface="+mn-cs"/>
              </a:rPr>
              <a:t>The testamentary capacity of Mrs. Astor was a key element in proving the legitimacy of changes to her will.  Defense attorneys argued that, despite a diagnosis of Alzheimer’s disease, Mrs. Astor had periods of lucidity and that she had testamentary capacity when she signed the codicils to the will. Prosecutors produced witnesses that stated otherwise. </a:t>
            </a:r>
            <a:endParaRPr lang="en-US" dirty="0" smtClean="0"/>
          </a:p>
          <a:p>
            <a:pPr>
              <a:spcBef>
                <a:spcPts val="573"/>
              </a:spcBef>
            </a:pPr>
            <a:endParaRPr lang="en-US" dirty="0" smtClean="0"/>
          </a:p>
          <a:p>
            <a:pPr>
              <a:spcBef>
                <a:spcPts val="573"/>
              </a:spcBef>
            </a:pPr>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0000"/>
              </a:lnSpc>
              <a:spcBef>
                <a:spcPts val="573"/>
              </a:spcBef>
              <a:spcAft>
                <a:spcPts val="573"/>
              </a:spcAft>
            </a:pPr>
            <a:r>
              <a:rPr lang="en-US" dirty="0" smtClean="0">
                <a:ea typeface="Calibri"/>
                <a:cs typeface="Times New Roman"/>
              </a:rPr>
              <a:t>Determining capacity in older adults can be </a:t>
            </a:r>
            <a:r>
              <a:rPr lang="en-US" dirty="0" smtClean="0">
                <a:ea typeface="Calibri"/>
                <a:cs typeface="Times New Roman"/>
              </a:rPr>
              <a:t>difficult.</a:t>
            </a:r>
            <a:endParaRPr lang="en-US" dirty="0" smtClean="0">
              <a:ea typeface="Calibri"/>
              <a:cs typeface="Times New Roman"/>
            </a:endParaRPr>
          </a:p>
          <a:p>
            <a:pPr>
              <a:lnSpc>
                <a:spcPct val="110000"/>
              </a:lnSpc>
              <a:spcBef>
                <a:spcPts val="573"/>
              </a:spcBef>
              <a:spcAft>
                <a:spcPts val="573"/>
              </a:spcAft>
            </a:pPr>
            <a:r>
              <a:rPr lang="en-US" dirty="0" smtClean="0">
                <a:ea typeface="Calibri"/>
                <a:cs typeface="Times New Roman"/>
              </a:rPr>
              <a:t>Generally, capacity determinations should include the collection of information from a variety of sources, including family members, medical care experts, mental health professionals, and adult protective services.  It is particularly helpful to include experts who have some expertise in geriatrics.</a:t>
            </a:r>
            <a:endParaRPr lang="en-US" kern="1200" dirty="0" smtClean="0">
              <a:solidFill>
                <a:schemeClr val="tx1"/>
              </a:solidFill>
              <a:latin typeface="+mn-lt"/>
              <a:ea typeface="+mn-ea"/>
              <a:cs typeface="+mn-cs"/>
            </a:endParaRPr>
          </a:p>
          <a:p>
            <a:pPr defTabSz="873144">
              <a:lnSpc>
                <a:spcPct val="110000"/>
              </a:lnSpc>
              <a:spcBef>
                <a:spcPts val="573"/>
              </a:spcBef>
              <a:spcAft>
                <a:spcPts val="0"/>
              </a:spcAft>
              <a:defRPr/>
            </a:pPr>
            <a:r>
              <a:rPr lang="en-US" u="sng" kern="1200" dirty="0" smtClean="0">
                <a:solidFill>
                  <a:schemeClr val="tx1"/>
                </a:solidFill>
                <a:latin typeface="+mn-lt"/>
                <a:ea typeface="+mn-ea"/>
                <a:cs typeface="+mn-cs"/>
              </a:rPr>
              <a:t>Astor Case Study</a:t>
            </a:r>
          </a:p>
          <a:p>
            <a:pPr defTabSz="873144">
              <a:lnSpc>
                <a:spcPct val="110000"/>
              </a:lnSpc>
              <a:spcBef>
                <a:spcPts val="573"/>
              </a:spcBef>
              <a:spcAft>
                <a:spcPts val="0"/>
              </a:spcAft>
              <a:defRPr/>
            </a:pPr>
            <a:r>
              <a:rPr lang="en-US" kern="1200" dirty="0" smtClean="0">
                <a:solidFill>
                  <a:schemeClr val="tx1"/>
                </a:solidFill>
                <a:latin typeface="+mn-lt"/>
                <a:ea typeface="+mn-ea"/>
                <a:cs typeface="+mn-cs"/>
              </a:rPr>
              <a:t>The Astor case included over 70 witnesses for the prosecution, including expert witnesses—trust and estate attorney, geriatric psychiatrist, and handwriting analyst.  The trial featured testimony from the treating physician, home nurses and aides, housekeepers, personal staff, and two grandsons.  Other witnesses included some of Mrs. Astor’s well-known friends, such as former Secretary of State Henry Kissinger and Barbara Walters.</a:t>
            </a:r>
          </a:p>
          <a:p>
            <a:endParaRPr lang="en-US" sz="1100"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1"/>
            <a:ext cx="5486400" cy="4511705"/>
          </a:xfrm>
        </p:spPr>
        <p:txBody>
          <a:bodyPr>
            <a:normAutofit/>
          </a:bodyPr>
          <a:lstStyle/>
          <a:p>
            <a:pPr>
              <a:spcBef>
                <a:spcPts val="573"/>
              </a:spcBef>
              <a:spcAft>
                <a:spcPts val="573"/>
              </a:spcAft>
            </a:pPr>
            <a:r>
              <a:rPr lang="en-US" dirty="0" smtClean="0"/>
              <a:t>Consent requires an individual to be able </a:t>
            </a:r>
            <a:r>
              <a:rPr lang="en-US" dirty="0" smtClean="0"/>
              <a:t>to:</a:t>
            </a:r>
          </a:p>
          <a:p>
            <a:pPr marL="457200" indent="182880">
              <a:spcBef>
                <a:spcPts val="573"/>
              </a:spcBef>
              <a:spcAft>
                <a:spcPts val="0"/>
              </a:spcAft>
              <a:buFont typeface="Arial" pitchFamily="34" charset="0"/>
              <a:buChar char="•"/>
            </a:pPr>
            <a:r>
              <a:rPr lang="en-US" dirty="0" smtClean="0"/>
              <a:t>Understand </a:t>
            </a:r>
            <a:r>
              <a:rPr lang="en-US" dirty="0" smtClean="0"/>
              <a:t>the transaction, </a:t>
            </a:r>
            <a:endParaRPr lang="en-US" dirty="0" smtClean="0"/>
          </a:p>
          <a:p>
            <a:pPr marL="457200" indent="182880">
              <a:spcBef>
                <a:spcPts val="0"/>
              </a:spcBef>
              <a:spcAft>
                <a:spcPts val="0"/>
              </a:spcAft>
              <a:buFont typeface="Arial" pitchFamily="34" charset="0"/>
              <a:buChar char="•"/>
            </a:pPr>
            <a:r>
              <a:rPr lang="en-US" dirty="0" smtClean="0"/>
              <a:t>M</a:t>
            </a:r>
            <a:r>
              <a:rPr lang="en-US" dirty="0" smtClean="0"/>
              <a:t>ake </a:t>
            </a:r>
            <a:r>
              <a:rPr lang="en-US" dirty="0" smtClean="0"/>
              <a:t>judgments about it, and </a:t>
            </a:r>
            <a:endParaRPr lang="en-US" dirty="0" smtClean="0"/>
          </a:p>
          <a:p>
            <a:pPr marL="457200" indent="182880">
              <a:spcBef>
                <a:spcPts val="0"/>
              </a:spcBef>
              <a:spcAft>
                <a:spcPts val="0"/>
              </a:spcAft>
              <a:buFont typeface="Arial" pitchFamily="34" charset="0"/>
              <a:buChar char="•"/>
            </a:pPr>
            <a:r>
              <a:rPr lang="en-US" dirty="0" smtClean="0"/>
              <a:t>D</a:t>
            </a:r>
            <a:r>
              <a:rPr lang="en-US" dirty="0" smtClean="0"/>
              <a:t>ecide </a:t>
            </a:r>
            <a:r>
              <a:rPr lang="en-US" dirty="0" smtClean="0"/>
              <a:t>if it is something he or she chooses to do. </a:t>
            </a:r>
            <a:endParaRPr lang="en-US" dirty="0" smtClean="0"/>
          </a:p>
          <a:p>
            <a:pPr>
              <a:spcBef>
                <a:spcPts val="573"/>
              </a:spcBef>
              <a:spcAft>
                <a:spcPts val="0"/>
              </a:spcAft>
            </a:pPr>
            <a:r>
              <a:rPr lang="en-US" dirty="0" smtClean="0"/>
              <a:t> </a:t>
            </a:r>
            <a:r>
              <a:rPr lang="en-US" dirty="0" smtClean="0"/>
              <a:t>It can be more difficult to apply the familiar legal concept of consent to actions of older persons who may not have the capacity to </a:t>
            </a:r>
            <a:r>
              <a:rPr lang="en-US" dirty="0" smtClean="0"/>
              <a:t>consent.</a:t>
            </a:r>
            <a:endParaRPr lang="en-US" dirty="0" smtClean="0"/>
          </a:p>
          <a:p>
            <a:pPr>
              <a:spcBef>
                <a:spcPts val="600"/>
              </a:spcBef>
              <a:spcAft>
                <a:spcPts val="0"/>
              </a:spcAft>
            </a:pPr>
            <a:r>
              <a:rPr lang="en-US" dirty="0" smtClean="0"/>
              <a:t>Consent is an important factor in determining whether a crime has been committed—this is particularly challenging in intimate partner crimes, especially crimes that require a true level of consent for sexual relations. The capacity to consent is a fundamental </a:t>
            </a:r>
            <a:r>
              <a:rPr lang="en-US" dirty="0" smtClean="0"/>
              <a:t>issue in legal transactions and for </a:t>
            </a:r>
            <a:r>
              <a:rPr lang="en-US" dirty="0" smtClean="0"/>
              <a:t>Adult Protective Services (APS), especially in cases in which they must determine </a:t>
            </a:r>
            <a:r>
              <a:rPr lang="en-US" sz="1100" dirty="0" smtClean="0"/>
              <a:t>capacity to consent of those who refuse services. </a:t>
            </a:r>
            <a:endParaRPr lang="en-US" sz="1100" dirty="0" smtClean="0"/>
          </a:p>
          <a:p>
            <a:pPr defTabSz="873144">
              <a:spcBef>
                <a:spcPts val="573"/>
              </a:spcBef>
              <a:defRPr/>
            </a:pPr>
            <a:r>
              <a:rPr lang="en-US" sz="1100" u="sng" dirty="0" smtClean="0"/>
              <a:t>Astor Case Study</a:t>
            </a:r>
          </a:p>
          <a:p>
            <a:pPr defTabSz="873144">
              <a:spcBef>
                <a:spcPts val="573"/>
              </a:spcBef>
              <a:defRPr/>
            </a:pPr>
            <a:r>
              <a:rPr lang="en-US" dirty="0" smtClean="0"/>
              <a:t>Even if the defense had been able to establish Mrs. Astor’s capacity, her consent to each of the transactions remained in dispute.  Did Mrs. Astor understand the event, was she able to make a rational judgment about it, and did she freely choose to change her will?  Testimony from one of Mrs. Astor’s nurses stated, in substance, that the defendants had physically dragged Mrs. Astor into a room to execute one of the codicils to her will, a document she had not been shown before that day.  Minutes later, Mrs. Astor exited and asked what had just happened.  This testimony questions Mrs. </a:t>
            </a:r>
            <a:r>
              <a:rPr lang="en-US" dirty="0" smtClean="0"/>
              <a:t>Astor’s consent to this </a:t>
            </a:r>
            <a:r>
              <a:rPr lang="en-US" dirty="0" smtClean="0"/>
              <a:t>particular amendment to her </a:t>
            </a:r>
            <a:r>
              <a:rPr lang="en-US" dirty="0" smtClean="0"/>
              <a:t>will.</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487">
              <a:spcBef>
                <a:spcPts val="573"/>
              </a:spcBef>
              <a:spcAft>
                <a:spcPts val="573"/>
              </a:spcAft>
              <a:defRPr/>
            </a:pPr>
            <a:r>
              <a:rPr lang="en-US" dirty="0" smtClean="0">
                <a:latin typeface="Calibri" pitchFamily="34" charset="0"/>
              </a:rPr>
              <a:t>Undue influence focuses on the relationship between the vulnerable individual and another person, coupled with that person’s opportunity and power to manipulate the vulnerable person’s thoughts and actions.   </a:t>
            </a:r>
          </a:p>
          <a:p>
            <a:pPr defTabSz="905487">
              <a:spcBef>
                <a:spcPts val="573"/>
              </a:spcBef>
              <a:spcAft>
                <a:spcPts val="573"/>
              </a:spcAft>
              <a:defRPr/>
            </a:pPr>
            <a:r>
              <a:rPr lang="en-US" u="sng" dirty="0" smtClean="0"/>
              <a:t>Astor</a:t>
            </a:r>
            <a:r>
              <a:rPr lang="en-US" u="sng" baseline="0" dirty="0" smtClean="0"/>
              <a:t> Case Study</a:t>
            </a:r>
          </a:p>
          <a:p>
            <a:pPr defTabSz="905487">
              <a:spcBef>
                <a:spcPts val="573"/>
              </a:spcBef>
              <a:defRPr/>
            </a:pPr>
            <a:r>
              <a:rPr lang="en-US" kern="1200" dirty="0" smtClean="0">
                <a:solidFill>
                  <a:schemeClr val="tx1"/>
                </a:solidFill>
                <a:latin typeface="+mn-lt"/>
                <a:ea typeface="+mn-ea"/>
                <a:cs typeface="+mn-cs"/>
              </a:rPr>
              <a:t>The case of Mrs. Astor demonstrated all the elements of undue influence.  </a:t>
            </a:r>
            <a:endParaRPr lang="en-US" kern="1200" dirty="0" smtClean="0">
              <a:solidFill>
                <a:schemeClr val="tx1"/>
              </a:solidFill>
              <a:latin typeface="+mn-lt"/>
              <a:ea typeface="+mn-ea"/>
              <a:cs typeface="+mn-cs"/>
            </a:endParaRPr>
          </a:p>
          <a:p>
            <a:pPr marL="457200" indent="-182880" defTabSz="905487">
              <a:spcBef>
                <a:spcPts val="600"/>
              </a:spcBef>
              <a:buFont typeface="Arial" pitchFamily="34" charset="0"/>
              <a:buChar char="•"/>
              <a:defRPr/>
            </a:pPr>
            <a:r>
              <a:rPr lang="en-US" kern="1200" dirty="0" smtClean="0">
                <a:solidFill>
                  <a:schemeClr val="tx1"/>
                </a:solidFill>
                <a:latin typeface="+mn-lt"/>
                <a:ea typeface="+mn-ea"/>
                <a:cs typeface="+mn-cs"/>
              </a:rPr>
              <a:t>The </a:t>
            </a:r>
            <a:r>
              <a:rPr lang="en-US" kern="1200" dirty="0" smtClean="0">
                <a:solidFill>
                  <a:schemeClr val="tx1"/>
                </a:solidFill>
                <a:latin typeface="+mn-lt"/>
                <a:ea typeface="+mn-ea"/>
                <a:cs typeface="+mn-cs"/>
              </a:rPr>
              <a:t>defendant had legal power through the POA that allowed him to act on his mother’s behalf and control her physical </a:t>
            </a:r>
            <a:r>
              <a:rPr lang="en-US" kern="1200" dirty="0" smtClean="0">
                <a:solidFill>
                  <a:schemeClr val="tx1"/>
                </a:solidFill>
                <a:latin typeface="+mn-lt"/>
                <a:ea typeface="+mn-ea"/>
                <a:cs typeface="+mn-cs"/>
              </a:rPr>
              <a:t>environment</a:t>
            </a:r>
            <a:r>
              <a:rPr lang="en-US" dirty="0" smtClean="0"/>
              <a:t>.</a:t>
            </a:r>
            <a:endParaRPr lang="en-US" kern="1200" dirty="0" smtClean="0">
              <a:solidFill>
                <a:schemeClr val="tx1"/>
              </a:solidFill>
              <a:latin typeface="+mn-lt"/>
              <a:ea typeface="+mn-ea"/>
              <a:cs typeface="+mn-cs"/>
            </a:endParaRPr>
          </a:p>
          <a:p>
            <a:pPr marL="457200" indent="-182880" defTabSz="905487">
              <a:spcBef>
                <a:spcPts val="600"/>
              </a:spcBef>
              <a:buFont typeface="Arial" pitchFamily="34" charset="0"/>
              <a:buChar char="•"/>
              <a:defRPr/>
            </a:pPr>
            <a:r>
              <a:rPr lang="en-US" dirty="0" smtClean="0"/>
              <a:t>H</a:t>
            </a:r>
            <a:r>
              <a:rPr lang="en-US" kern="1200" dirty="0" smtClean="0">
                <a:solidFill>
                  <a:schemeClr val="tx1"/>
                </a:solidFill>
                <a:latin typeface="+mn-lt"/>
                <a:ea typeface="+mn-ea"/>
                <a:cs typeface="+mn-cs"/>
              </a:rPr>
              <a:t>e </a:t>
            </a:r>
            <a:r>
              <a:rPr lang="en-US" kern="1200" dirty="0" smtClean="0">
                <a:solidFill>
                  <a:schemeClr val="tx1"/>
                </a:solidFill>
                <a:latin typeface="+mn-lt"/>
                <a:ea typeface="+mn-ea"/>
                <a:cs typeface="+mn-cs"/>
              </a:rPr>
              <a:t>had a trusted relationship as an only </a:t>
            </a:r>
            <a:r>
              <a:rPr lang="en-US" kern="1200" dirty="0" smtClean="0">
                <a:solidFill>
                  <a:schemeClr val="tx1"/>
                </a:solidFill>
                <a:latin typeface="+mn-lt"/>
                <a:ea typeface="+mn-ea"/>
                <a:cs typeface="+mn-cs"/>
              </a:rPr>
              <a:t>child</a:t>
            </a:r>
            <a:r>
              <a:rPr lang="en-US" dirty="0" smtClean="0"/>
              <a:t>.</a:t>
            </a:r>
            <a:endParaRPr lang="en-US" kern="1200" dirty="0" smtClean="0">
              <a:solidFill>
                <a:schemeClr val="tx1"/>
              </a:solidFill>
              <a:latin typeface="+mn-lt"/>
              <a:ea typeface="+mn-ea"/>
              <a:cs typeface="+mn-cs"/>
            </a:endParaRPr>
          </a:p>
          <a:p>
            <a:pPr marL="457200" indent="-182880" defTabSz="905487">
              <a:spcBef>
                <a:spcPts val="600"/>
              </a:spcBef>
              <a:buFont typeface="Arial" pitchFamily="34" charset="0"/>
              <a:buChar char="•"/>
              <a:defRPr/>
            </a:pPr>
            <a:r>
              <a:rPr lang="en-US" dirty="0" smtClean="0"/>
              <a:t>H</a:t>
            </a:r>
            <a:r>
              <a:rPr lang="en-US" kern="1200" dirty="0" smtClean="0">
                <a:solidFill>
                  <a:schemeClr val="tx1"/>
                </a:solidFill>
                <a:latin typeface="+mn-lt"/>
                <a:ea typeface="+mn-ea"/>
                <a:cs typeface="+mn-cs"/>
              </a:rPr>
              <a:t>e </a:t>
            </a:r>
            <a:r>
              <a:rPr lang="en-US" kern="1200" dirty="0" smtClean="0">
                <a:solidFill>
                  <a:schemeClr val="tx1"/>
                </a:solidFill>
                <a:latin typeface="+mn-lt"/>
                <a:ea typeface="+mn-ea"/>
                <a:cs typeface="+mn-cs"/>
              </a:rPr>
              <a:t>had opportunity to exploit his power and relationship because his mother had advanced Alzheimer’s </a:t>
            </a:r>
            <a:r>
              <a:rPr lang="en-US" kern="1200" dirty="0" smtClean="0">
                <a:solidFill>
                  <a:schemeClr val="tx1"/>
                </a:solidFill>
                <a:latin typeface="+mn-lt"/>
                <a:ea typeface="+mn-ea"/>
                <a:cs typeface="+mn-cs"/>
              </a:rPr>
              <a:t>disease</a:t>
            </a:r>
            <a:r>
              <a:rPr lang="en-US" dirty="0" smtClean="0"/>
              <a:t>.</a:t>
            </a:r>
            <a:endParaRPr lang="en-US" kern="1200" dirty="0" smtClean="0">
              <a:solidFill>
                <a:schemeClr val="tx1"/>
              </a:solidFill>
              <a:latin typeface="+mn-lt"/>
              <a:ea typeface="+mn-ea"/>
              <a:cs typeface="+mn-cs"/>
            </a:endParaRPr>
          </a:p>
          <a:p>
            <a:pPr marL="457200" indent="-182880" defTabSz="905487">
              <a:spcBef>
                <a:spcPts val="600"/>
              </a:spcBef>
              <a:buFont typeface="Arial" pitchFamily="34" charset="0"/>
              <a:buChar char="•"/>
              <a:defRPr/>
            </a:pPr>
            <a:r>
              <a:rPr lang="en-US" dirty="0" smtClean="0"/>
              <a:t>H</a:t>
            </a:r>
            <a:r>
              <a:rPr lang="en-US" kern="1200" dirty="0" smtClean="0">
                <a:solidFill>
                  <a:schemeClr val="tx1"/>
                </a:solidFill>
                <a:latin typeface="+mn-lt"/>
                <a:ea typeface="+mn-ea"/>
                <a:cs typeface="+mn-cs"/>
              </a:rPr>
              <a:t>is </a:t>
            </a:r>
            <a:r>
              <a:rPr lang="en-US" kern="1200" dirty="0" smtClean="0">
                <a:solidFill>
                  <a:schemeClr val="tx1"/>
                </a:solidFill>
                <a:latin typeface="+mn-lt"/>
                <a:ea typeface="+mn-ea"/>
                <a:cs typeface="+mn-cs"/>
              </a:rPr>
              <a:t>actions resulted in harm to Mrs. Astor by isolating her from friends, depriving her of the living standards her wealth could provide, and diverting her assets away from charities she intended to support. </a:t>
            </a:r>
            <a:endParaRPr lang="en-US" kern="1200" dirty="0" smtClean="0">
              <a:solidFill>
                <a:schemeClr val="tx1"/>
              </a:solidFill>
              <a:latin typeface="+mn-lt"/>
              <a:ea typeface="+mn-ea"/>
              <a:cs typeface="+mn-cs"/>
            </a:endParaRPr>
          </a:p>
          <a:p>
            <a:pPr defTabSz="905487">
              <a:spcBef>
                <a:spcPts val="600"/>
              </a:spcBef>
              <a:defRPr/>
            </a:pPr>
            <a:r>
              <a:rPr lang="en-US" kern="1200" dirty="0" smtClean="0">
                <a:solidFill>
                  <a:schemeClr val="tx1"/>
                </a:solidFill>
                <a:latin typeface="+mn-lt"/>
                <a:ea typeface="+mn-ea"/>
                <a:cs typeface="+mn-cs"/>
              </a:rPr>
              <a:t> </a:t>
            </a:r>
            <a:r>
              <a:rPr lang="en-US" kern="1200" dirty="0" smtClean="0">
                <a:solidFill>
                  <a:schemeClr val="tx1"/>
                </a:solidFill>
                <a:latin typeface="+mn-lt"/>
                <a:ea typeface="+mn-ea"/>
                <a:cs typeface="+mn-cs"/>
              </a:rPr>
              <a:t>A prime example of undue influence is the prosecution’s contention that Mr. Marshall tricked his mother into thinking it was necessary to sell a well-known painting by telling her she was running out of money (he sold the painting for $10 million and kept $2 million as his commission).  </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lgn="just">
              <a:spcBef>
                <a:spcPts val="584"/>
              </a:spcBef>
            </a:pPr>
            <a:r>
              <a:rPr lang="en-US" i="1" u="sng" dirty="0" smtClean="0"/>
              <a:t>[Animated Slide]</a:t>
            </a:r>
          </a:p>
          <a:p>
            <a:pPr>
              <a:spcBef>
                <a:spcPts val="584"/>
              </a:spcBef>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dirty="0" smtClean="0"/>
              <a:t>to introduce each objective.</a:t>
            </a:r>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688B4F-C40E-432A-A45D-CA98D329F94E}" type="slidenum">
              <a:rPr lang="en-US" smtClean="0"/>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406">
              <a:spcBef>
                <a:spcPts val="573"/>
              </a:spcBef>
              <a:spcAft>
                <a:spcPts val="573"/>
              </a:spcAft>
              <a:defRPr/>
            </a:pPr>
            <a:r>
              <a:rPr lang="en-US" dirty="0" smtClean="0"/>
              <a:t>Undue influence typically is not a crime, but a means to commit a crime.  Undue influence is often referred to in civil and probate codes (especially those pertaining to wills and other conveyances of property/assets and guardianship/conservatorship proceedings) and in Adult Protective Service Statutes.</a:t>
            </a:r>
          </a:p>
          <a:p>
            <a:pPr>
              <a:spcBef>
                <a:spcPts val="573"/>
              </a:spcBef>
            </a:pPr>
            <a:r>
              <a:rPr lang="en-US" u="sng" dirty="0" smtClean="0"/>
              <a:t>Astor Case Study</a:t>
            </a:r>
          </a:p>
          <a:p>
            <a:pPr defTabSz="873144">
              <a:spcBef>
                <a:spcPts val="573"/>
              </a:spcBef>
              <a:defRPr/>
            </a:pPr>
            <a:r>
              <a:rPr lang="en-US" kern="1200" dirty="0" smtClean="0">
                <a:solidFill>
                  <a:schemeClr val="tx1"/>
                </a:solidFill>
                <a:latin typeface="+mn-lt"/>
                <a:ea typeface="+mn-ea"/>
                <a:cs typeface="+mn-cs"/>
              </a:rPr>
              <a:t>In the Astor criminal case, the term “undue influence” was not used. </a:t>
            </a:r>
            <a:endParaRPr lang="en-US" kern="1200" dirty="0" smtClean="0">
              <a:solidFill>
                <a:schemeClr val="tx1"/>
              </a:solidFill>
              <a:latin typeface="+mn-lt"/>
              <a:ea typeface="+mn-ea"/>
              <a:cs typeface="+mn-cs"/>
            </a:endParaRPr>
          </a:p>
          <a:p>
            <a:pPr marL="457200" indent="-182880" defTabSz="873144">
              <a:spcBef>
                <a:spcPts val="573"/>
              </a:spcBef>
              <a:buFont typeface="Arial" pitchFamily="34" charset="0"/>
              <a:buChar char="•"/>
              <a:defRPr/>
            </a:pPr>
            <a:r>
              <a:rPr lang="en-US" kern="1200" dirty="0" smtClean="0">
                <a:solidFill>
                  <a:schemeClr val="tx1"/>
                </a:solidFill>
                <a:latin typeface="+mn-lt"/>
                <a:ea typeface="+mn-ea"/>
                <a:cs typeface="+mn-cs"/>
              </a:rPr>
              <a:t>However</a:t>
            </a:r>
            <a:r>
              <a:rPr lang="en-US" kern="1200" dirty="0" smtClean="0">
                <a:solidFill>
                  <a:schemeClr val="tx1"/>
                </a:solidFill>
                <a:latin typeface="+mn-lt"/>
                <a:ea typeface="+mn-ea"/>
                <a:cs typeface="+mn-cs"/>
              </a:rPr>
              <a:t>, testimony regarding facts that could constitute undue influence in a civil proceeding was admitted to support the charge that the defendants conspired to steal from Mrs. Astor’s estate.  </a:t>
            </a:r>
            <a:endParaRPr lang="en-US" kern="1200" dirty="0" smtClean="0">
              <a:solidFill>
                <a:schemeClr val="tx1"/>
              </a:solidFill>
              <a:latin typeface="+mn-lt"/>
              <a:ea typeface="+mn-ea"/>
              <a:cs typeface="+mn-cs"/>
            </a:endParaRPr>
          </a:p>
          <a:p>
            <a:pPr marL="457200" indent="-182880" defTabSz="873144">
              <a:spcBef>
                <a:spcPts val="573"/>
              </a:spcBef>
              <a:buFont typeface="Arial" pitchFamily="34" charset="0"/>
              <a:buChar char="•"/>
              <a:defRPr/>
            </a:pPr>
            <a:r>
              <a:rPr lang="en-US" kern="1200" dirty="0" smtClean="0">
                <a:solidFill>
                  <a:schemeClr val="tx1"/>
                </a:solidFill>
                <a:latin typeface="+mn-lt"/>
                <a:ea typeface="+mn-ea"/>
                <a:cs typeface="+mn-cs"/>
              </a:rPr>
              <a:t>On </a:t>
            </a:r>
            <a:r>
              <a:rPr lang="en-US" kern="1200" dirty="0" smtClean="0">
                <a:solidFill>
                  <a:schemeClr val="tx1"/>
                </a:solidFill>
                <a:latin typeface="+mn-lt"/>
                <a:ea typeface="+mn-ea"/>
                <a:cs typeface="+mn-cs"/>
              </a:rPr>
              <a:t>the civil side, undue influence was a factor in the grandson’s petition to have his father removed as her guardian.  </a:t>
            </a:r>
            <a:endParaRPr lang="en-US" kern="1200" dirty="0" smtClean="0">
              <a:solidFill>
                <a:schemeClr val="tx1"/>
              </a:solidFill>
              <a:latin typeface="+mn-lt"/>
              <a:ea typeface="+mn-ea"/>
              <a:cs typeface="+mn-cs"/>
            </a:endParaRPr>
          </a:p>
          <a:p>
            <a:pPr defTabSz="873144">
              <a:spcBef>
                <a:spcPts val="600"/>
              </a:spcBef>
              <a:defRPr/>
            </a:pPr>
            <a:r>
              <a:rPr lang="en-US" kern="1200" dirty="0" smtClean="0">
                <a:solidFill>
                  <a:schemeClr val="tx1"/>
                </a:solidFill>
                <a:latin typeface="+mn-lt"/>
                <a:ea typeface="+mn-ea"/>
                <a:cs typeface="+mn-cs"/>
              </a:rPr>
              <a:t>As </a:t>
            </a:r>
            <a:r>
              <a:rPr lang="en-US" kern="1200" dirty="0" smtClean="0">
                <a:solidFill>
                  <a:schemeClr val="tx1"/>
                </a:solidFill>
                <a:latin typeface="+mn-lt"/>
                <a:ea typeface="+mn-ea"/>
                <a:cs typeface="+mn-cs"/>
              </a:rPr>
              <a:t>the Astor case demonstrates, the legal concepts of capacity, consent, and undue influence are often subtle and can be difficult to prove in specific actions at particular periods of time.</a:t>
            </a:r>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442913"/>
            <a:ext cx="4054475" cy="3041650"/>
          </a:xfrm>
        </p:spPr>
      </p:sp>
      <p:sp>
        <p:nvSpPr>
          <p:cNvPr id="3" name="Notes Placeholder 2"/>
          <p:cNvSpPr>
            <a:spLocks noGrp="1"/>
          </p:cNvSpPr>
          <p:nvPr>
            <p:ph type="body" idx="1"/>
          </p:nvPr>
        </p:nvSpPr>
        <p:spPr>
          <a:xfrm>
            <a:off x="714375" y="3689049"/>
            <a:ext cx="5486400" cy="4943324"/>
          </a:xfrm>
        </p:spPr>
        <p:txBody>
          <a:bodyPr>
            <a:noAutofit/>
          </a:bodyPr>
          <a:lstStyle/>
          <a:p>
            <a:pPr>
              <a:spcBef>
                <a:spcPts val="573"/>
              </a:spcBef>
            </a:pPr>
            <a:r>
              <a:rPr lang="en-US" i="1" u="sng" dirty="0" smtClean="0"/>
              <a:t>[Animated Slide]</a:t>
            </a:r>
          </a:p>
          <a:p>
            <a:pPr>
              <a:spcBef>
                <a:spcPts val="573"/>
              </a:spcBef>
            </a:pPr>
            <a:r>
              <a:rPr lang="en-US" dirty="0" smtClean="0"/>
              <a:t>What are some of the implications for the court?</a:t>
            </a:r>
          </a:p>
          <a:p>
            <a:pPr>
              <a:spcBef>
                <a:spcPts val="573"/>
              </a:spcBef>
            </a:pPr>
            <a:endParaRPr lang="en-US" dirty="0" smtClean="0"/>
          </a:p>
          <a:p>
            <a:pPr>
              <a:spcBef>
                <a:spcPts val="573"/>
              </a:spcBef>
            </a:pPr>
            <a:r>
              <a:rPr lang="en-US" u="sng" dirty="0" smtClean="0">
                <a:effectLst>
                  <a:outerShdw blurRad="38100" dist="38100" dir="2700000" algn="tl">
                    <a:srgbClr val="000000">
                      <a:alpha val="43137"/>
                    </a:srgbClr>
                  </a:outerShdw>
                </a:effectLst>
              </a:rPr>
              <a:t>CLICK </a:t>
            </a:r>
            <a:r>
              <a:rPr lang="en-US" dirty="0" smtClean="0"/>
              <a:t> Identification of elder abuse  can be difficult.</a:t>
            </a:r>
          </a:p>
          <a:p>
            <a:pPr>
              <a:spcBef>
                <a:spcPts val="573"/>
              </a:spcBef>
            </a:pPr>
            <a:r>
              <a:rPr lang="en-US" u="sng" dirty="0" smtClean="0">
                <a:effectLst>
                  <a:outerShdw blurRad="38100" dist="38100" dir="2700000" algn="tl">
                    <a:srgbClr val="000000">
                      <a:alpha val="43137"/>
                    </a:srgbClr>
                  </a:outerShdw>
                </a:effectLst>
              </a:rPr>
              <a:t>CLICK </a:t>
            </a:r>
            <a:r>
              <a:rPr lang="en-US" dirty="0" smtClean="0"/>
              <a:t> Elder abuse may be an underlying factor in a variety of court cases involving older persons. </a:t>
            </a:r>
          </a:p>
          <a:p>
            <a:pPr>
              <a:spcBef>
                <a:spcPts val="573"/>
              </a:spcBef>
            </a:pPr>
            <a:r>
              <a:rPr lang="en-US" u="sng" dirty="0" smtClean="0">
                <a:effectLst>
                  <a:outerShdw blurRad="38100" dist="38100" dir="2700000" algn="tl">
                    <a:srgbClr val="000000">
                      <a:alpha val="43137"/>
                    </a:srgbClr>
                  </a:outerShdw>
                </a:effectLst>
              </a:rPr>
              <a:t>CLICK  </a:t>
            </a:r>
            <a:r>
              <a:rPr lang="en-US" dirty="0" smtClean="0"/>
              <a:t> Transactions involving older persons may need additional scrutiny.</a:t>
            </a:r>
          </a:p>
          <a:p>
            <a:pPr>
              <a:spcBef>
                <a:spcPts val="573"/>
              </a:spcBef>
            </a:pPr>
            <a:r>
              <a:rPr lang="en-US" u="sng" dirty="0" smtClean="0">
                <a:effectLst>
                  <a:outerShdw blurRad="38100" dist="38100" dir="2700000" algn="tl">
                    <a:srgbClr val="000000">
                      <a:alpha val="43137"/>
                    </a:srgbClr>
                  </a:outerShdw>
                </a:effectLst>
              </a:rPr>
              <a:t>CLICK</a:t>
            </a:r>
            <a:r>
              <a:rPr lang="en-US" dirty="0" smtClean="0"/>
              <a:t>  More cases will involve complex issues of capacity and consent.</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i="1" dirty="0" smtClean="0"/>
              <a:t>Note to Instructor</a:t>
            </a:r>
            <a:r>
              <a:rPr lang="en-US" dirty="0" smtClean="0"/>
              <a:t>: Length of DVD presentation is 13:45 Minutes]</a:t>
            </a:r>
          </a:p>
          <a:p>
            <a:endParaRPr lang="en-US" dirty="0" smtClean="0"/>
          </a:p>
          <a:p>
            <a:r>
              <a:rPr lang="en-US" u="sng" dirty="0" smtClean="0"/>
              <a:t>DVD Instructions</a:t>
            </a:r>
          </a:p>
          <a:p>
            <a:pPr marL="218285" indent="-218285">
              <a:buFont typeface="+mj-lt"/>
              <a:buAutoNum type="arabicPeriod"/>
            </a:pPr>
            <a:r>
              <a:rPr lang="en-US" dirty="0" smtClean="0"/>
              <a:t>The room should be equipped with speakers that will project the audio from the laptop.  If speakers are not available, you may need to hold a microphone to your laptop speaker.</a:t>
            </a:r>
          </a:p>
          <a:p>
            <a:pPr marL="218285" indent="-218285">
              <a:buFont typeface="+mj-lt"/>
              <a:buAutoNum type="arabicPeriod"/>
            </a:pPr>
            <a:r>
              <a:rPr lang="en-US" dirty="0" smtClean="0"/>
              <a:t>Insert DVD in your laptop.</a:t>
            </a:r>
          </a:p>
          <a:p>
            <a:pPr marL="218285" indent="-218285">
              <a:buFont typeface="+mj-lt"/>
              <a:buAutoNum type="arabicPeriod"/>
            </a:pPr>
            <a:r>
              <a:rPr lang="en-US" i="1" dirty="0" smtClean="0">
                <a:effectLst>
                  <a:outerShdw blurRad="38100" dist="38100" dir="2700000" algn="tl">
                    <a:srgbClr val="000000">
                      <a:alpha val="43137"/>
                    </a:srgbClr>
                  </a:outerShdw>
                </a:effectLst>
              </a:rPr>
              <a:t>CLICK</a:t>
            </a:r>
            <a:r>
              <a:rPr lang="en-US" dirty="0" smtClean="0"/>
              <a:t>  on Main Menu</a:t>
            </a:r>
          </a:p>
          <a:p>
            <a:pPr marL="218285" indent="-218285">
              <a:buFont typeface="+mj-lt"/>
              <a:buAutoNum type="arabicPeriod"/>
            </a:pPr>
            <a:r>
              <a:rPr lang="en-US" i="1"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r>
              <a:rPr lang="en-US" dirty="0" smtClean="0"/>
              <a:t>on </a:t>
            </a:r>
            <a:r>
              <a:rPr lang="en-US" dirty="0" smtClean="0">
                <a:sym typeface="Wingdings"/>
              </a:rPr>
              <a:t> Play Video</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465138"/>
            <a:ext cx="3408363" cy="2557462"/>
          </a:xfrm>
        </p:spPr>
      </p:sp>
      <p:sp>
        <p:nvSpPr>
          <p:cNvPr id="3" name="Notes Placeholder 2"/>
          <p:cNvSpPr>
            <a:spLocks noGrp="1"/>
          </p:cNvSpPr>
          <p:nvPr>
            <p:ph type="body" idx="1"/>
          </p:nvPr>
        </p:nvSpPr>
        <p:spPr>
          <a:xfrm>
            <a:off x="609600" y="3021330"/>
            <a:ext cx="5486400" cy="5732780"/>
          </a:xfrm>
        </p:spPr>
        <p:txBody>
          <a:bodyPr>
            <a:noAutofit/>
          </a:bodyPr>
          <a:lstStyle/>
          <a:p>
            <a:pPr algn="just" eaLnBrk="1" hangingPunct="1"/>
            <a:endParaRPr lang="en-US" dirty="0" smtClean="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375" y="4205514"/>
            <a:ext cx="5486400" cy="4183380"/>
          </a:xfrm>
        </p:spPr>
        <p:txBody>
          <a:bodyPr>
            <a:normAutofit/>
          </a:bodyPr>
          <a:lstStyle/>
          <a:p>
            <a:pPr>
              <a:spcBef>
                <a:spcPts val="573"/>
              </a:spcBef>
            </a:pPr>
            <a:endParaRPr lang="en-US" dirty="0" smtClean="0"/>
          </a:p>
          <a:p>
            <a:pPr>
              <a:spcBef>
                <a:spcPts val="573"/>
              </a:spcBef>
            </a:pPr>
            <a:r>
              <a:rPr lang="en-US" dirty="0" smtClean="0"/>
              <a:t>State laws vary considerably in how they define elder abuse.  For the purposes of this module, we refer to the definition used by the National Center on Elder Abuse.  While the definition is broad, it provides an overall perspective on the problem.</a:t>
            </a:r>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1500" y="4279295"/>
            <a:ext cx="5486400" cy="4183380"/>
          </a:xfrm>
        </p:spPr>
        <p:txBody>
          <a:bodyPr>
            <a:normAutofit/>
          </a:bodyPr>
          <a:lstStyle/>
          <a:p>
            <a:pPr marL="0" lvl="2">
              <a:spcBef>
                <a:spcPts val="573"/>
              </a:spcBef>
            </a:pPr>
            <a:r>
              <a:rPr lang="en-US" dirty="0" smtClean="0"/>
              <a:t>Generally, there are six different types of elder abuse, and several types may occur hand-in-hand.  In particular, emotional abuse is likely to be an element of the other types of abuse, especially physical abuse and neglect.  Since these are general descriptive categories, it is not always easy to distinguish one form of abuse from another.  </a:t>
            </a:r>
          </a:p>
          <a:p>
            <a:pPr marL="0" lvl="2">
              <a:spcBef>
                <a:spcPts val="573"/>
              </a:spcBef>
            </a:pPr>
            <a:endParaRPr lang="en-US" dirty="0" smtClean="0"/>
          </a:p>
          <a:p>
            <a:pPr marL="0" lvl="2">
              <a:spcBef>
                <a:spcPts val="573"/>
              </a:spcBef>
            </a:pPr>
            <a:r>
              <a:rPr lang="en-US" dirty="0" smtClean="0"/>
              <a:t>Definitions as provided by the National Center on Elder Abuse:</a:t>
            </a:r>
          </a:p>
          <a:p>
            <a:pPr marL="436571" lvl="2">
              <a:spcBef>
                <a:spcPts val="573"/>
              </a:spcBef>
            </a:pPr>
            <a:r>
              <a:rPr lang="en-US" u="sng" dirty="0" smtClean="0"/>
              <a:t>Physical Abuse </a:t>
            </a:r>
            <a:r>
              <a:rPr lang="en-US" dirty="0" smtClean="0"/>
              <a:t>- Inflicting, or threatening to inflict, physical pain or injury on a vulnerable elder, or depriving them of a basic need.</a:t>
            </a:r>
          </a:p>
          <a:p>
            <a:pPr marL="436571" lvl="2">
              <a:spcBef>
                <a:spcPts val="573"/>
              </a:spcBef>
            </a:pPr>
            <a:r>
              <a:rPr lang="en-US" u="sng" dirty="0" smtClean="0"/>
              <a:t>Emotional Abuse </a:t>
            </a:r>
            <a:r>
              <a:rPr lang="en-US" dirty="0" smtClean="0"/>
              <a:t>- Inflicting mental pain, anguish, or distress on an elder person through verbal or nonverbal acts.</a:t>
            </a:r>
          </a:p>
          <a:p>
            <a:pPr marL="436571" lvl="2">
              <a:spcBef>
                <a:spcPts val="573"/>
              </a:spcBef>
            </a:pPr>
            <a:r>
              <a:rPr lang="en-US" u="sng" dirty="0" smtClean="0"/>
              <a:t>Sexual Abuse </a:t>
            </a:r>
            <a:r>
              <a:rPr lang="en-US" dirty="0" smtClean="0"/>
              <a:t>- Non-consensual sexual contact of any kind.</a:t>
            </a:r>
          </a:p>
          <a:p>
            <a:pPr marL="436571" lvl="2">
              <a:spcBef>
                <a:spcPts val="573"/>
              </a:spcBef>
            </a:pPr>
            <a:r>
              <a:rPr lang="en-US" u="sng" dirty="0" smtClean="0"/>
              <a:t>Exploitation</a:t>
            </a:r>
            <a:r>
              <a:rPr lang="en-US" dirty="0" smtClean="0"/>
              <a:t> - Illegal taking, misuse, or concealment of funds, property, or assets of a vulnerable elder.</a:t>
            </a:r>
          </a:p>
          <a:p>
            <a:pPr marL="436571" lvl="2">
              <a:spcBef>
                <a:spcPts val="573"/>
              </a:spcBef>
            </a:pPr>
            <a:r>
              <a:rPr lang="en-US" u="sng" dirty="0" smtClean="0"/>
              <a:t>Neglect</a:t>
            </a:r>
            <a:r>
              <a:rPr lang="en-US" dirty="0" smtClean="0"/>
              <a:t> - Refusal or failure by those responsible to provide food, shelter, health care or protection for a vulnerable elder. </a:t>
            </a:r>
          </a:p>
          <a:p>
            <a:pPr marL="436571" lvl="2">
              <a:spcBef>
                <a:spcPts val="573"/>
              </a:spcBef>
            </a:pPr>
            <a:r>
              <a:rPr lang="en-US" u="sng" dirty="0" smtClean="0"/>
              <a:t>Abandonment</a:t>
            </a:r>
            <a:r>
              <a:rPr lang="en-US" dirty="0" smtClean="0"/>
              <a:t> - The desertion of a vulnerable elder by anyone who has assumed the responsibility for care or custody of that person.</a:t>
            </a:r>
          </a:p>
          <a:p>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25" y="515938"/>
            <a:ext cx="4021138" cy="3016250"/>
          </a:xfrm>
        </p:spPr>
      </p:sp>
      <p:sp>
        <p:nvSpPr>
          <p:cNvPr id="3" name="Notes Placeholder 2"/>
          <p:cNvSpPr>
            <a:spLocks noGrp="1"/>
          </p:cNvSpPr>
          <p:nvPr>
            <p:ph type="body" idx="1"/>
          </p:nvPr>
        </p:nvSpPr>
        <p:spPr>
          <a:xfrm>
            <a:off x="714375" y="3615268"/>
            <a:ext cx="5486400" cy="5164667"/>
          </a:xfrm>
        </p:spPr>
        <p:txBody>
          <a:bodyPr>
            <a:noAutofit/>
          </a:bodyPr>
          <a:lstStyle/>
          <a:p>
            <a:pPr>
              <a:spcBef>
                <a:spcPts val="573"/>
              </a:spcBef>
            </a:pPr>
            <a:r>
              <a:rPr lang="en-US" dirty="0" smtClean="0"/>
              <a:t>The federal government</a:t>
            </a:r>
            <a:r>
              <a:rPr lang="en-US" baseline="0" dirty="0" smtClean="0"/>
              <a:t> addresses elder abuse in the Elder Justice Act, which was included in President Obama’s health care legislation and signed into law in 2010.  </a:t>
            </a:r>
          </a:p>
          <a:p>
            <a:pPr>
              <a:spcBef>
                <a:spcPts val="573"/>
              </a:spcBef>
            </a:pPr>
            <a:r>
              <a:rPr lang="en-US" dirty="0" smtClean="0"/>
              <a:t>The law authorizes $777 million over 4 years for the Elder Justice Act.  Key points:</a:t>
            </a:r>
          </a:p>
          <a:p>
            <a:pPr>
              <a:spcBef>
                <a:spcPts val="573"/>
              </a:spcBef>
              <a:buFont typeface="Arial" charset="0"/>
              <a:buChar char="•"/>
            </a:pPr>
            <a:r>
              <a:rPr lang="en-US" dirty="0" smtClean="0"/>
              <a:t> Creates an Elder Justice Coordinating Council to make recommendations to the Secretary of Health and Human Services (HHS).</a:t>
            </a:r>
          </a:p>
          <a:p>
            <a:pPr>
              <a:spcBef>
                <a:spcPts val="573"/>
              </a:spcBef>
              <a:buFont typeface="Arial" charset="0"/>
              <a:buChar char="•"/>
            </a:pPr>
            <a:r>
              <a:rPr lang="en-US" dirty="0" smtClean="0"/>
              <a:t> Establishes a 27-member Advisory Board on Elder Abuse, Neglect, and Exploitation</a:t>
            </a:r>
          </a:p>
          <a:p>
            <a:pPr>
              <a:spcBef>
                <a:spcPts val="573"/>
              </a:spcBef>
              <a:buFont typeface="Arial" charset="0"/>
              <a:buChar char="•"/>
            </a:pPr>
            <a:r>
              <a:rPr lang="en-US" dirty="0" smtClean="0"/>
              <a:t> Funding is authorized for:</a:t>
            </a:r>
          </a:p>
          <a:p>
            <a:pPr lvl="1">
              <a:spcBef>
                <a:spcPts val="573"/>
              </a:spcBef>
              <a:buFont typeface="Arial" charset="0"/>
              <a:buChar char="•"/>
            </a:pPr>
            <a:r>
              <a:rPr lang="en-US" dirty="0" smtClean="0"/>
              <a:t> Adult Protective Services (APS)</a:t>
            </a:r>
          </a:p>
          <a:p>
            <a:pPr lvl="1">
              <a:spcBef>
                <a:spcPts val="573"/>
              </a:spcBef>
              <a:buFont typeface="Arial" charset="0"/>
              <a:buChar char="•"/>
            </a:pPr>
            <a:r>
              <a:rPr lang="en-US" dirty="0" smtClean="0"/>
              <a:t> Establishment of Forensic Centers</a:t>
            </a:r>
          </a:p>
          <a:p>
            <a:pPr lvl="1">
              <a:spcBef>
                <a:spcPts val="573"/>
              </a:spcBef>
              <a:buFont typeface="Arial" charset="0"/>
              <a:buChar char="•"/>
            </a:pPr>
            <a:r>
              <a:rPr lang="en-US" dirty="0" smtClean="0"/>
              <a:t> Grants to support the Long-Term Care Ombudsman Program</a:t>
            </a:r>
          </a:p>
          <a:p>
            <a:pPr>
              <a:spcBef>
                <a:spcPts val="573"/>
              </a:spcBef>
            </a:pPr>
            <a:endParaRPr lang="en-US" dirty="0" smtClean="0"/>
          </a:p>
          <a:p>
            <a:pPr>
              <a:spcBef>
                <a:spcPts val="573"/>
              </a:spcBef>
            </a:pPr>
            <a:r>
              <a:rPr lang="en-US" dirty="0" smtClean="0"/>
              <a:t>[</a:t>
            </a:r>
            <a:r>
              <a:rPr lang="en-US" i="1" dirty="0" smtClean="0"/>
              <a:t>Note to Instructor</a:t>
            </a:r>
            <a:r>
              <a:rPr lang="en-US" dirty="0" smtClean="0"/>
              <a:t>:  Funds have not been appropriated at the time this curriculum was released.  Check status of the Act online at http://elderjusticecoalition.com.]</a:t>
            </a:r>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25714B-BD71-4A47-9BA4-5B511D14EC57}"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042803A-7F41-44E1-9955-8F66975D5AD7}" type="slidenum">
              <a:rPr lang="en-US"/>
              <a:pPr/>
              <a:t>8</a:t>
            </a:fld>
            <a:endParaRPr lang="en-US" dirty="0"/>
          </a:p>
        </p:txBody>
      </p:sp>
      <p:sp>
        <p:nvSpPr>
          <p:cNvPr id="79875" name="Rectangle 2"/>
          <p:cNvSpPr>
            <a:spLocks noGrp="1" noRot="1" noChangeAspect="1" noChangeArrowheads="1" noTextEdit="1"/>
          </p:cNvSpPr>
          <p:nvPr>
            <p:ph type="sldImg"/>
          </p:nvPr>
        </p:nvSpPr>
        <p:spPr>
          <a:xfrm>
            <a:off x="1693863" y="147638"/>
            <a:ext cx="3398837" cy="2549525"/>
          </a:xfrm>
          <a:ln/>
        </p:spPr>
      </p:sp>
      <p:sp>
        <p:nvSpPr>
          <p:cNvPr id="79876" name="Rectangle 3"/>
          <p:cNvSpPr>
            <a:spLocks noGrp="1" noChangeArrowheads="1"/>
          </p:cNvSpPr>
          <p:nvPr>
            <p:ph type="body" idx="1"/>
          </p:nvPr>
        </p:nvSpPr>
        <p:spPr>
          <a:xfrm>
            <a:off x="714376" y="2729896"/>
            <a:ext cx="5643563" cy="5902476"/>
          </a:xfrm>
          <a:noFill/>
          <a:ln/>
        </p:spPr>
        <p:txBody>
          <a:bodyPr>
            <a:noAutofit/>
          </a:bodyPr>
          <a:lstStyle/>
          <a:p>
            <a:pPr algn="just">
              <a:spcBef>
                <a:spcPts val="584"/>
              </a:spcBef>
            </a:pPr>
            <a:r>
              <a:rPr lang="en-US" i="1" u="sng" dirty="0" smtClean="0"/>
              <a:t>[Animated Slide]</a:t>
            </a:r>
          </a:p>
          <a:p>
            <a:pPr>
              <a:spcBef>
                <a:spcPts val="584"/>
              </a:spcBef>
            </a:pPr>
            <a:r>
              <a:rPr lang="en-US" b="1" dirty="0" smtClean="0"/>
              <a:t>Prevalence</a:t>
            </a:r>
            <a:r>
              <a:rPr lang="en-US" dirty="0" smtClean="0"/>
              <a:t> refers to the TOTAL number of people who have experienced abuse, neglect, or exploitation in a specified time period.</a:t>
            </a:r>
          </a:p>
          <a:p>
            <a:pPr eaLnBrk="1" hangingPunct="1">
              <a:spcBef>
                <a:spcPts val="573"/>
              </a:spcBef>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endParaRPr lang="en-US" dirty="0" smtClean="0"/>
          </a:p>
          <a:p>
            <a:pPr eaLnBrk="1" hangingPunct="1">
              <a:spcBef>
                <a:spcPts val="573"/>
              </a:spcBef>
            </a:pPr>
            <a:r>
              <a:rPr lang="en-US" dirty="0" smtClean="0"/>
              <a:t>It is difficult to say how many older Americans are abused, neglected or exploited, in large part because definitions vary, data collection is limited, and the problem remains greatly hidden.  </a:t>
            </a:r>
          </a:p>
          <a:p>
            <a:pPr eaLnBrk="1" hangingPunct="1">
              <a:spcBef>
                <a:spcPts val="573"/>
              </a:spcBef>
            </a:pPr>
            <a:r>
              <a:rPr lang="en-US" u="sng" dirty="0" smtClean="0">
                <a:effectLst>
                  <a:outerShdw blurRad="38100" dist="38100" dir="2700000" algn="tl">
                    <a:srgbClr val="000000">
                      <a:alpha val="43137"/>
                    </a:srgbClr>
                  </a:outerShdw>
                </a:effectLst>
              </a:rPr>
              <a:t>CLICK</a:t>
            </a:r>
            <a:r>
              <a:rPr lang="en-US" dirty="0" smtClean="0">
                <a:effectLst>
                  <a:outerShdw blurRad="38100" dist="38100" dir="2700000" algn="tl">
                    <a:srgbClr val="000000">
                      <a:alpha val="43137"/>
                    </a:srgbClr>
                  </a:outerShdw>
                </a:effectLst>
              </a:rPr>
              <a:t> </a:t>
            </a:r>
            <a:endParaRPr lang="en-US" dirty="0" smtClean="0"/>
          </a:p>
          <a:p>
            <a:pPr eaLnBrk="1" hangingPunct="1">
              <a:spcBef>
                <a:spcPts val="573"/>
              </a:spcBef>
            </a:pPr>
            <a:r>
              <a:rPr lang="en-US" dirty="0" smtClean="0"/>
              <a:t>One of the more notable sources of prevalence data is from the 2009 Elder Mistreatment Study.  The study relied on self-reported data for those between the ages of 60 and 84.  Results showed that:</a:t>
            </a:r>
          </a:p>
          <a:p>
            <a:pPr marL="436571" eaLnBrk="1" hangingPunct="1">
              <a:spcBef>
                <a:spcPts val="573"/>
              </a:spcBef>
              <a:buFont typeface="Wingdings" pitchFamily="2" charset="2"/>
              <a:buChar char="Ø"/>
            </a:pPr>
            <a:r>
              <a:rPr lang="en-US" dirty="0" smtClean="0"/>
              <a:t>  11 percent of older adults reported at least one form of mistreatment (excluding financial abuse) in the previous year (3.6 million elders). </a:t>
            </a:r>
          </a:p>
          <a:p>
            <a:pPr marL="436571" eaLnBrk="1" hangingPunct="1">
              <a:spcBef>
                <a:spcPts val="573"/>
              </a:spcBef>
              <a:buFont typeface="Wingdings" pitchFamily="2" charset="2"/>
              <a:buChar char="Ø"/>
            </a:pPr>
            <a:r>
              <a:rPr lang="en-US" dirty="0" smtClean="0"/>
              <a:t>  5 percent indicated they were currently being financially exploited by a family member (1.7 million elders).  </a:t>
            </a:r>
          </a:p>
          <a:p>
            <a:pPr eaLnBrk="1" hangingPunct="1">
              <a:spcBef>
                <a:spcPts val="573"/>
              </a:spcBef>
            </a:pPr>
            <a:r>
              <a:rPr lang="en-US" dirty="0" smtClean="0"/>
              <a:t>While these may be the best prevalence numbers available,  they likely undercount victims because:   </a:t>
            </a:r>
          </a:p>
          <a:p>
            <a:pPr marL="436571" indent="-218285" eaLnBrk="1" hangingPunct="1">
              <a:spcBef>
                <a:spcPts val="573"/>
              </a:spcBef>
              <a:buFont typeface="+mj-lt"/>
              <a:buAutoNum type="arabicPeriod"/>
            </a:pPr>
            <a:r>
              <a:rPr lang="en-US" dirty="0" smtClean="0"/>
              <a:t>The study used a broad term of “mistreatment,” which is likely to include actions that may not qualify as abuse or neglect.  </a:t>
            </a:r>
          </a:p>
          <a:p>
            <a:pPr marL="436571" indent="-218285" eaLnBrk="1" hangingPunct="1">
              <a:spcBef>
                <a:spcPts val="573"/>
              </a:spcBef>
              <a:buFont typeface="+mj-lt"/>
              <a:buAutoNum type="arabicPeriod"/>
            </a:pPr>
            <a:r>
              <a:rPr lang="en-US" dirty="0" smtClean="0"/>
              <a:t>The study did not include individuals over the age of 85 and those suffering from dementia, who may be more susceptible to abuse, neglect, and exploitation.  If those individuals had been included, the prevalence rates would be much higher</a:t>
            </a:r>
            <a:r>
              <a:rPr lang="en-US" dirty="0" smtClean="0"/>
              <a:t>.</a:t>
            </a:r>
            <a:endParaRPr lang="en-US" sz="11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D4AC66C-BD29-4C37-BE3C-BB53E0E58F87}" type="slidenum">
              <a:rPr lang="en-US"/>
              <a:pPr/>
              <a:t>9</a:t>
            </a:fld>
            <a:endParaRPr lang="en-US"/>
          </a:p>
        </p:txBody>
      </p:sp>
      <p:sp>
        <p:nvSpPr>
          <p:cNvPr id="80899" name="Rectangle 2"/>
          <p:cNvSpPr>
            <a:spLocks noGrp="1" noRot="1" noChangeAspect="1" noChangeArrowheads="1" noTextEdit="1"/>
          </p:cNvSpPr>
          <p:nvPr>
            <p:ph type="sldImg"/>
          </p:nvPr>
        </p:nvSpPr>
        <p:spPr>
          <a:xfrm>
            <a:off x="1069975" y="368300"/>
            <a:ext cx="4643438" cy="3482975"/>
          </a:xfrm>
          <a:ln/>
        </p:spPr>
      </p:sp>
      <p:sp>
        <p:nvSpPr>
          <p:cNvPr id="80900" name="Rectangle 3"/>
          <p:cNvSpPr>
            <a:spLocks noGrp="1" noChangeArrowheads="1"/>
          </p:cNvSpPr>
          <p:nvPr>
            <p:ph type="body" idx="1"/>
          </p:nvPr>
        </p:nvSpPr>
        <p:spPr>
          <a:xfrm>
            <a:off x="857251" y="4057954"/>
            <a:ext cx="5029200" cy="4181766"/>
          </a:xfrm>
          <a:noFill/>
          <a:ln/>
        </p:spPr>
        <p:txBody>
          <a:bodyPr/>
          <a:lstStyle/>
          <a:p>
            <a:pPr eaLnBrk="1" hangingPunct="1">
              <a:spcBef>
                <a:spcPts val="573"/>
              </a:spcBef>
            </a:pPr>
            <a:r>
              <a:rPr lang="en-US" dirty="0" smtClean="0"/>
              <a:t>[</a:t>
            </a:r>
            <a:r>
              <a:rPr lang="en-US" i="1" dirty="0" smtClean="0"/>
              <a:t>Animated Slide</a:t>
            </a:r>
            <a:r>
              <a:rPr lang="en-US" dirty="0" smtClean="0"/>
              <a:t>]</a:t>
            </a:r>
          </a:p>
          <a:p>
            <a:pPr eaLnBrk="1" hangingPunct="1">
              <a:spcBef>
                <a:spcPts val="573"/>
              </a:spcBef>
            </a:pPr>
            <a:r>
              <a:rPr lang="en-US" b="1" dirty="0" smtClean="0"/>
              <a:t>Incidence</a:t>
            </a:r>
            <a:r>
              <a:rPr lang="en-US" dirty="0" smtClean="0"/>
              <a:t> is the number of NEW cases identified or reported during a given period of time—usually one year.</a:t>
            </a:r>
          </a:p>
          <a:p>
            <a:pPr eaLnBrk="1" hangingPunct="1">
              <a:spcBef>
                <a:spcPts val="573"/>
              </a:spcBef>
            </a:pPr>
            <a:r>
              <a:rPr lang="en-US" dirty="0" smtClean="0"/>
              <a:t>Victims are seen in clinics and emergency rooms every day, but the injuries often go unrecognized as abuse or neglect. Relatively few cases of elder abuse are reported to the authorities. </a:t>
            </a:r>
          </a:p>
          <a:p>
            <a:pPr eaLnBrk="1" hangingPunct="1">
              <a:spcBef>
                <a:spcPts val="573"/>
              </a:spcBef>
            </a:pPr>
            <a:endParaRPr lang="en-US" dirty="0" smtClean="0"/>
          </a:p>
          <a:p>
            <a:pPr eaLnBrk="1" hangingPunct="1">
              <a:spcBef>
                <a:spcPts val="573"/>
              </a:spcBef>
            </a:pPr>
            <a:r>
              <a:rPr lang="en-US" u="sng" dirty="0" smtClean="0">
                <a:effectLst>
                  <a:outerShdw blurRad="38100" dist="38100" dir="2700000" algn="tl">
                    <a:srgbClr val="000000">
                      <a:alpha val="43137"/>
                    </a:srgbClr>
                  </a:outerShdw>
                </a:effectLst>
              </a:rPr>
              <a:t>[CLICK]</a:t>
            </a:r>
            <a:r>
              <a:rPr lang="en-US" dirty="0" smtClean="0"/>
              <a:t>  </a:t>
            </a:r>
          </a:p>
          <a:p>
            <a:pPr eaLnBrk="1" hangingPunct="1">
              <a:spcBef>
                <a:spcPts val="573"/>
              </a:spcBef>
            </a:pPr>
            <a:r>
              <a:rPr lang="en-US" dirty="0" smtClean="0"/>
              <a:t>Currently, it is estimated that for every report of abuse, five go unreported.  </a:t>
            </a: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7"/>
          <p:cNvGrpSpPr>
            <a:grpSpLocks/>
          </p:cNvGrpSpPr>
          <p:nvPr userDrawn="1"/>
        </p:nvGrpSpPr>
        <p:grpSpPr bwMode="auto">
          <a:xfrm>
            <a:off x="0" y="0"/>
            <a:ext cx="9144000" cy="6858000"/>
            <a:chOff x="0" y="0"/>
            <a:chExt cx="9144000" cy="6858000"/>
          </a:xfrm>
        </p:grpSpPr>
        <p:pic>
          <p:nvPicPr>
            <p:cNvPr id="5"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12"/>
            <p:cNvPicPr>
              <a:picLocks noChangeAspect="1" noChangeArrowheads="1"/>
            </p:cNvPicPr>
            <p:nvPr userDrawn="1"/>
          </p:nvPicPr>
          <p:blipFill>
            <a:blip r:embed="rId3" cstate="print"/>
            <a:srcRect/>
            <a:stretch>
              <a:fillRect/>
            </a:stretch>
          </p:blipFill>
          <p:spPr bwMode="auto">
            <a:xfrm>
              <a:off x="0" y="0"/>
              <a:ext cx="9144000" cy="1054100"/>
            </a:xfrm>
            <a:prstGeom prst="rect">
              <a:avLst/>
            </a:prstGeom>
            <a:noFill/>
            <a:ln w="9525">
              <a:noFill/>
              <a:miter lim="800000"/>
              <a:headEnd/>
              <a:tailEnd/>
            </a:ln>
          </p:spPr>
        </p:pic>
        <p:pic>
          <p:nvPicPr>
            <p:cNvPr id="7" name="Picture 9"/>
            <p:cNvPicPr>
              <a:picLocks noChangeAspect="1" noChangeArrowheads="1"/>
            </p:cNvPicPr>
            <p:nvPr userDrawn="1"/>
          </p:nvPicPr>
          <p:blipFill>
            <a:blip r:embed="rId4" cstate="print"/>
            <a:srcRect/>
            <a:stretch>
              <a:fillRect/>
            </a:stretch>
          </p:blipFill>
          <p:spPr bwMode="auto">
            <a:xfrm>
              <a:off x="0" y="1052286"/>
              <a:ext cx="9144000" cy="2133600"/>
            </a:xfrm>
            <a:prstGeom prst="rect">
              <a:avLst/>
            </a:prstGeom>
            <a:noFill/>
            <a:ln w="9525">
              <a:noFill/>
              <a:miter lim="800000"/>
              <a:headEnd/>
              <a:tailEnd/>
            </a:ln>
          </p:spPr>
        </p:pic>
        <p:pic>
          <p:nvPicPr>
            <p:cNvPr id="8" name="Picture 12"/>
            <p:cNvPicPr>
              <a:picLocks noChangeAspect="1" noChangeArrowheads="1"/>
            </p:cNvPicPr>
            <p:nvPr userDrawn="1"/>
          </p:nvPicPr>
          <p:blipFill>
            <a:blip r:embed="rId5" cstate="print"/>
            <a:srcRect/>
            <a:stretch>
              <a:fillRect/>
            </a:stretch>
          </p:blipFill>
          <p:spPr bwMode="auto">
            <a:xfrm>
              <a:off x="0" y="6388100"/>
              <a:ext cx="9144000" cy="469900"/>
            </a:xfrm>
            <a:prstGeom prst="rect">
              <a:avLst/>
            </a:prstGeom>
            <a:noFill/>
            <a:ln w="9525">
              <a:noFill/>
              <a:miter lim="800000"/>
              <a:headEnd/>
              <a:tailEnd/>
            </a:ln>
          </p:spPr>
        </p:pic>
        <p:pic>
          <p:nvPicPr>
            <p:cNvPr id="9" name="Picture 15"/>
            <p:cNvPicPr>
              <a:picLocks noChangeAspect="1" noChangeArrowheads="1"/>
            </p:cNvPicPr>
            <p:nvPr userDrawn="1"/>
          </p:nvPicPr>
          <p:blipFill>
            <a:blip r:embed="rId6" cstate="print"/>
            <a:srcRect/>
            <a:stretch>
              <a:fillRect/>
            </a:stretch>
          </p:blipFill>
          <p:spPr bwMode="auto">
            <a:xfrm>
              <a:off x="149308" y="1219200"/>
              <a:ext cx="8842292" cy="5562600"/>
            </a:xfrm>
            <a:prstGeom prst="rect">
              <a:avLst/>
            </a:prstGeom>
            <a:noFill/>
            <a:ln w="9525">
              <a:noFill/>
              <a:miter lim="800000"/>
              <a:headEnd/>
              <a:tailEnd/>
            </a:ln>
          </p:spPr>
        </p:pic>
      </p:grpSp>
      <p:pic>
        <p:nvPicPr>
          <p:cNvPr id="10" name="Picture 2"/>
          <p:cNvPicPr>
            <a:picLocks noChangeAspect="1" noChangeArrowheads="1"/>
          </p:cNvPicPr>
          <p:nvPr userDrawn="1"/>
        </p:nvPicPr>
        <p:blipFill>
          <a:blip r:embed="rId7" cstate="print"/>
          <a:srcRect/>
          <a:stretch>
            <a:fillRect/>
          </a:stretch>
        </p:blipFill>
        <p:spPr bwMode="auto">
          <a:xfrm>
            <a:off x="361950" y="6200775"/>
            <a:ext cx="896938" cy="381000"/>
          </a:xfrm>
          <a:prstGeom prst="rect">
            <a:avLst/>
          </a:prstGeom>
          <a:noFill/>
          <a:ln w="9525">
            <a:noFill/>
            <a:miter lim="800000"/>
            <a:headEnd/>
            <a:tailEnd/>
          </a:ln>
        </p:spPr>
      </p:pic>
      <p:pic>
        <p:nvPicPr>
          <p:cNvPr id="11" name="Picture 4"/>
          <p:cNvPicPr>
            <a:picLocks noChangeAspect="1" noChangeArrowheads="1"/>
          </p:cNvPicPr>
          <p:nvPr userDrawn="1"/>
        </p:nvPicPr>
        <p:blipFill>
          <a:blip r:embed="rId8" cstate="print">
            <a:lum bright="30000"/>
          </a:blip>
          <a:srcRect/>
          <a:stretch>
            <a:fillRect/>
          </a:stretch>
        </p:blipFill>
        <p:spPr bwMode="auto">
          <a:xfrm>
            <a:off x="7637463" y="6192838"/>
            <a:ext cx="1112837" cy="381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normAutofit/>
          </a:bodyPr>
          <a:lstStyle>
            <a:lvl1pPr>
              <a:defRPr sz="3600">
                <a:solidFill>
                  <a:schemeClr val="tx2">
                    <a:lumMod val="75000"/>
                  </a:schemeClr>
                </a:solidFill>
                <a:latin typeface="Rockwell"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1"/>
          <p:cNvSpPr>
            <a:spLocks noGrp="1"/>
          </p:cNvSpPr>
          <p:nvPr>
            <p:ph type="title"/>
          </p:nvPr>
        </p:nvSpPr>
        <p:spPr>
          <a:xfrm>
            <a:off x="711198" y="4419600"/>
            <a:ext cx="7747002" cy="1524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371600"/>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itle 1"/>
          <p:cNvSpPr>
            <a:spLocks noGrp="1"/>
          </p:cNvSpPr>
          <p:nvPr>
            <p:ph type="title"/>
          </p:nvPr>
        </p:nvSpPr>
        <p:spPr>
          <a:xfrm>
            <a:off x="381000" y="-119742"/>
            <a:ext cx="8229600" cy="1143000"/>
          </a:xfrm>
        </p:spPr>
        <p:txBody>
          <a:bodyPr>
            <a:normAutofit/>
          </a:bodyPr>
          <a:lstStyle>
            <a:lvl1pPr algn="l">
              <a:defRPr sz="3600">
                <a:solidFill>
                  <a:schemeClr val="tx2">
                    <a:lumMod val="75000"/>
                  </a:schemeClr>
                </a:solidFill>
                <a:latin typeface="Rockwell" pitchFamily="18" charset="0"/>
              </a:defRPr>
            </a:lvl1pPr>
          </a:lstStyle>
          <a:p>
            <a:r>
              <a:rPr lang="en-US" smtClean="0"/>
              <a:t>Click to edit Master title style</a:t>
            </a: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7"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pic>
        <p:nvPicPr>
          <p:cNvPr id="1028" name="Picture 9"/>
          <p:cNvPicPr>
            <a:picLocks noChangeAspect="1" noChangeArrowheads="1"/>
          </p:cNvPicPr>
          <p:nvPr/>
        </p:nvPicPr>
        <p:blipFill>
          <a:blip r:embed="rId14" cstate="print"/>
          <a:srcRect/>
          <a:stretch>
            <a:fillRect/>
          </a:stretch>
        </p:blipFill>
        <p:spPr bwMode="auto">
          <a:xfrm>
            <a:off x="0" y="1052513"/>
            <a:ext cx="9144000" cy="2133600"/>
          </a:xfrm>
          <a:prstGeom prst="rect">
            <a:avLst/>
          </a:prstGeom>
          <a:noFill/>
          <a:ln w="9525">
            <a:noFill/>
            <a:miter lim="800000"/>
            <a:headEnd/>
            <a:tailEnd/>
          </a:ln>
        </p:spPr>
      </p:pic>
      <p:pic>
        <p:nvPicPr>
          <p:cNvPr id="1029" name="Picture 12"/>
          <p:cNvPicPr>
            <a:picLocks noChangeAspect="1" noChangeArrowheads="1"/>
          </p:cNvPicPr>
          <p:nvPr/>
        </p:nvPicPr>
        <p:blipFill>
          <a:blip r:embed="rId15" cstate="print"/>
          <a:srcRect/>
          <a:stretch>
            <a:fillRect/>
          </a:stretch>
        </p:blipFill>
        <p:spPr bwMode="auto">
          <a:xfrm>
            <a:off x="0" y="6388100"/>
            <a:ext cx="9144000" cy="469900"/>
          </a:xfrm>
          <a:prstGeom prst="rect">
            <a:avLst/>
          </a:prstGeom>
          <a:noFill/>
          <a:ln w="9525">
            <a:noFill/>
            <a:miter lim="800000"/>
            <a:headEnd/>
            <a:tailEnd/>
          </a:ln>
        </p:spPr>
      </p:pic>
      <p:pic>
        <p:nvPicPr>
          <p:cNvPr id="1030" name="Picture 8"/>
          <p:cNvPicPr>
            <a:picLocks noChangeAspect="1" noChangeArrowheads="1"/>
          </p:cNvPicPr>
          <p:nvPr/>
        </p:nvPicPr>
        <p:blipFill>
          <a:blip r:embed="rId16" cstate="print"/>
          <a:srcRect/>
          <a:stretch>
            <a:fillRect/>
          </a:stretch>
        </p:blipFill>
        <p:spPr bwMode="auto">
          <a:xfrm>
            <a:off x="149225" y="1219200"/>
            <a:ext cx="8842375" cy="5562600"/>
          </a:xfrm>
          <a:prstGeom prst="rect">
            <a:avLst/>
          </a:prstGeom>
          <a:noFill/>
          <a:ln w="9525">
            <a:noFill/>
            <a:miter lim="800000"/>
            <a:headEnd/>
            <a:tailEnd/>
          </a:ln>
        </p:spPr>
      </p:pic>
      <p:pic>
        <p:nvPicPr>
          <p:cNvPr id="1031" name="Picture 4"/>
          <p:cNvPicPr>
            <a:picLocks noChangeAspect="1" noChangeArrowheads="1"/>
          </p:cNvPicPr>
          <p:nvPr/>
        </p:nvPicPr>
        <p:blipFill>
          <a:blip r:embed="rId17" cstate="print">
            <a:lum bright="30000"/>
          </a:blip>
          <a:srcRect/>
          <a:stretch>
            <a:fillRect/>
          </a:stretch>
        </p:blipFill>
        <p:spPr bwMode="auto">
          <a:xfrm>
            <a:off x="7637463" y="6192838"/>
            <a:ext cx="1112837" cy="381000"/>
          </a:xfrm>
          <a:prstGeom prst="rect">
            <a:avLst/>
          </a:prstGeom>
          <a:noFill/>
          <a:ln w="9525">
            <a:noFill/>
            <a:miter lim="800000"/>
            <a:headEnd/>
            <a:tailEnd/>
          </a:ln>
        </p:spPr>
      </p:pic>
      <p:sp>
        <p:nvSpPr>
          <p:cNvPr id="103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3" name="Picture 5"/>
          <p:cNvPicPr>
            <a:picLocks noChangeAspect="1" noChangeArrowheads="1"/>
          </p:cNvPicPr>
          <p:nvPr/>
        </p:nvPicPr>
        <p:blipFill>
          <a:blip r:embed="rId18" cstate="print"/>
          <a:srcRect/>
          <a:stretch>
            <a:fillRect/>
          </a:stretch>
        </p:blipFill>
        <p:spPr bwMode="auto">
          <a:xfrm>
            <a:off x="0" y="-152400"/>
            <a:ext cx="9144000" cy="1219200"/>
          </a:xfrm>
          <a:prstGeom prst="rect">
            <a:avLst/>
          </a:prstGeom>
          <a:noFill/>
          <a:ln w="9525">
            <a:noFill/>
            <a:miter lim="800000"/>
            <a:headEnd/>
            <a:tailEnd/>
          </a:ln>
        </p:spPr>
      </p:pic>
      <p:pic>
        <p:nvPicPr>
          <p:cNvPr id="1034" name="Picture 2"/>
          <p:cNvPicPr>
            <a:picLocks noChangeAspect="1" noChangeArrowheads="1"/>
          </p:cNvPicPr>
          <p:nvPr/>
        </p:nvPicPr>
        <p:blipFill>
          <a:blip r:embed="rId19" cstate="print"/>
          <a:srcRect/>
          <a:stretch>
            <a:fillRect/>
          </a:stretch>
        </p:blipFill>
        <p:spPr bwMode="auto">
          <a:xfrm>
            <a:off x="361950" y="6200775"/>
            <a:ext cx="896938" cy="381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9"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fade/>
  </p:transition>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video" Target="file:///\\Nas1\shared\RTS\Center%20for%20Elders%20&amp;%20Courts\Training\Curriculum\Photos%20and%20videos\Mickey%20Rooney%20Interview%20March%202011.wmv"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fljud13.org/ejcPage.as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hyperlink" Target="http://www.eldersandcourts.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elderjusticecoalition.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1600200" y="2895600"/>
            <a:ext cx="6172200" cy="914399"/>
          </a:xfrm>
        </p:spPr>
        <p:txBody>
          <a:bodyPr>
            <a:noAutofit/>
          </a:bodyPr>
          <a:lstStyle/>
          <a:p>
            <a:r>
              <a:rPr lang="en-US" sz="5400" b="1" dirty="0" smtClean="0">
                <a:solidFill>
                  <a:schemeClr val="tx1"/>
                </a:solidFill>
                <a:latin typeface="+mj-lt"/>
              </a:rPr>
              <a:t>Module Two:</a:t>
            </a:r>
          </a:p>
        </p:txBody>
      </p:sp>
      <p:sp>
        <p:nvSpPr>
          <p:cNvPr id="3" name="Subtitle 2"/>
          <p:cNvSpPr>
            <a:spLocks noGrp="1"/>
          </p:cNvSpPr>
          <p:nvPr>
            <p:ph type="subTitle" idx="1"/>
          </p:nvPr>
        </p:nvSpPr>
        <p:spPr>
          <a:xfrm>
            <a:off x="304800" y="1371600"/>
            <a:ext cx="8534400" cy="1219200"/>
          </a:xfrm>
        </p:spPr>
        <p:txBody>
          <a:bodyPr rtlCol="0">
            <a:noAutofit/>
          </a:bodyPr>
          <a:lstStyle/>
          <a:p>
            <a:pPr fontAlgn="auto">
              <a:spcAft>
                <a:spcPts val="0"/>
              </a:spcAft>
              <a:defRPr/>
            </a:pPr>
            <a:r>
              <a:rPr lang="en-US" sz="6000" b="1" dirty="0" smtClean="0">
                <a:solidFill>
                  <a:srgbClr val="263F6A"/>
                </a:solidFill>
                <a:latin typeface="+mj-lt"/>
              </a:rPr>
              <a:t>Elder Abuse </a:t>
            </a:r>
            <a:r>
              <a:rPr lang="en-US" sz="6000" b="1" smtClean="0">
                <a:solidFill>
                  <a:srgbClr val="263F6A"/>
                </a:solidFill>
                <a:latin typeface="+mj-lt"/>
              </a:rPr>
              <a:t>&amp; Neglect</a:t>
            </a:r>
            <a:endParaRPr lang="en-US" sz="6000" b="1" dirty="0" smtClean="0">
              <a:solidFill>
                <a:srgbClr val="263F6A"/>
              </a:solidFill>
              <a:latin typeface="+mj-lt"/>
            </a:endParaRPr>
          </a:p>
          <a:p>
            <a:pPr eaLnBrk="1" fontAlgn="auto" hangingPunct="1">
              <a:spcAft>
                <a:spcPts val="0"/>
              </a:spcAft>
              <a:buFont typeface="Arial" pitchFamily="34" charset="0"/>
              <a:buNone/>
              <a:defRPr/>
            </a:pPr>
            <a:endParaRPr lang="en-US" dirty="0" smtClean="0"/>
          </a:p>
        </p:txBody>
      </p:sp>
      <p:pic>
        <p:nvPicPr>
          <p:cNvPr id="3076" name="Picture 3" descr="faces-banner.png"/>
          <p:cNvPicPr>
            <a:picLocks noChangeAspect="1"/>
          </p:cNvPicPr>
          <p:nvPr/>
        </p:nvPicPr>
        <p:blipFill>
          <a:blip r:embed="rId3" cstate="print"/>
          <a:srcRect/>
          <a:stretch>
            <a:fillRect/>
          </a:stretch>
        </p:blipFill>
        <p:spPr bwMode="auto">
          <a:xfrm>
            <a:off x="3333750" y="19050"/>
            <a:ext cx="5705475" cy="971550"/>
          </a:xfrm>
          <a:prstGeom prst="rect">
            <a:avLst/>
          </a:prstGeom>
          <a:noFill/>
          <a:ln w="9525">
            <a:noFill/>
            <a:miter lim="800000"/>
            <a:headEnd/>
            <a:tailEnd/>
          </a:ln>
        </p:spPr>
      </p:pic>
      <p:pic>
        <p:nvPicPr>
          <p:cNvPr id="3077" name="Picture 4" descr="CenterForEldersAndTheCourts-color.png"/>
          <p:cNvPicPr>
            <a:picLocks noChangeAspect="1"/>
          </p:cNvPicPr>
          <p:nvPr/>
        </p:nvPicPr>
        <p:blipFill>
          <a:blip r:embed="rId4" cstate="print"/>
          <a:srcRect/>
          <a:stretch>
            <a:fillRect/>
          </a:stretch>
        </p:blipFill>
        <p:spPr bwMode="auto">
          <a:xfrm>
            <a:off x="381000" y="0"/>
            <a:ext cx="2230438" cy="762000"/>
          </a:xfrm>
          <a:prstGeom prst="rect">
            <a:avLst/>
          </a:prstGeom>
          <a:noFill/>
          <a:ln w="9525">
            <a:noFill/>
            <a:miter lim="800000"/>
            <a:headEnd/>
            <a:tailEnd/>
          </a:ln>
        </p:spPr>
      </p:pic>
      <p:sp>
        <p:nvSpPr>
          <p:cNvPr id="6" name="TextBox 5"/>
          <p:cNvSpPr txBox="1"/>
          <p:nvPr/>
        </p:nvSpPr>
        <p:spPr>
          <a:xfrm>
            <a:off x="304800" y="5334000"/>
            <a:ext cx="8534400" cy="830997"/>
          </a:xfrm>
          <a:prstGeom prst="rect">
            <a:avLst/>
          </a:prstGeom>
          <a:noFill/>
        </p:spPr>
        <p:txBody>
          <a:bodyPr wrap="square" rtlCol="0">
            <a:spAutoFit/>
          </a:bodyPr>
          <a:lstStyle/>
          <a:p>
            <a:pPr algn="just"/>
            <a:r>
              <a:rPr lang="en-US" sz="1600" b="1" dirty="0" smtClean="0">
                <a:solidFill>
                  <a:srgbClr val="263F6A"/>
                </a:solidFill>
                <a:latin typeface="+mn-lt"/>
              </a:rPr>
              <a:t>The National Center for State Courts developed this curriculum in collaboration with the Center of Excellence on Elder Abuse and Neglect at the University of California, Irvine School of Medicine with support from the Retirement Research Foundation of Chicago (grant number 2008-056).</a:t>
            </a:r>
            <a:endParaRPr lang="en-US" sz="1600" b="1" dirty="0">
              <a:solidFill>
                <a:srgbClr val="263F6A"/>
              </a:solidFill>
              <a:latin typeface="+mn-lt"/>
            </a:endParaRPr>
          </a:p>
        </p:txBody>
      </p:sp>
      <p:sp>
        <p:nvSpPr>
          <p:cNvPr id="7" name="Subtitle 2"/>
          <p:cNvSpPr txBox="1">
            <a:spLocks/>
          </p:cNvSpPr>
          <p:nvPr/>
        </p:nvSpPr>
        <p:spPr bwMode="auto">
          <a:xfrm>
            <a:off x="228600" y="3810000"/>
            <a:ext cx="8534400" cy="9144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kumimoji="0" lang="en-US" sz="5400" b="1" i="0" u="none" strike="noStrike" kern="1200" cap="none" spc="0" normalizeH="0" baseline="0" noProof="0" dirty="0" smtClean="0">
                <a:ln>
                  <a:noFill/>
                </a:ln>
                <a:effectLst/>
                <a:uLnTx/>
                <a:uFillTx/>
                <a:latin typeface="+mj-lt"/>
                <a:ea typeface="+mn-ea"/>
                <a:cs typeface="+mn-cs"/>
              </a:rPr>
              <a:t>Identifying Elder Abuse &amp; Neglect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effectLst/>
              <a:uLnTx/>
              <a:uFillTx/>
              <a:latin typeface="+mn-lt"/>
              <a:ea typeface="+mn-ea"/>
              <a:cs typeface="+mn-cs"/>
            </a:endParaRPr>
          </a:p>
        </p:txBody>
      </p:sp>
      <p:sp>
        <p:nvSpPr>
          <p:cNvPr id="8" name="TextBox 7"/>
          <p:cNvSpPr txBox="1"/>
          <p:nvPr/>
        </p:nvSpPr>
        <p:spPr>
          <a:xfrm>
            <a:off x="304800" y="762000"/>
            <a:ext cx="2362200" cy="307777"/>
          </a:xfrm>
          <a:prstGeom prst="rect">
            <a:avLst/>
          </a:prstGeom>
          <a:noFill/>
        </p:spPr>
        <p:txBody>
          <a:bodyPr wrap="square" rtlCol="0">
            <a:spAutoFit/>
          </a:bodyPr>
          <a:lstStyle/>
          <a:p>
            <a:pPr algn="ctr"/>
            <a:r>
              <a:rPr lang="en-US" sz="1400" b="1" dirty="0" smtClean="0">
                <a:solidFill>
                  <a:srgbClr val="263F6A"/>
                </a:solidFill>
              </a:rPr>
              <a:t>www.eldersandcourts.org</a:t>
            </a:r>
            <a:endParaRPr lang="en-US" sz="1400" b="1" dirty="0">
              <a:solidFill>
                <a:srgbClr val="263F6A"/>
              </a:solidFill>
            </a:endParaRPr>
          </a:p>
        </p:txBody>
      </p:sp>
      <p:sp>
        <p:nvSpPr>
          <p:cNvPr id="9" name="TextBox 8"/>
          <p:cNvSpPr txBox="1"/>
          <p:nvPr/>
        </p:nvSpPr>
        <p:spPr>
          <a:xfrm>
            <a:off x="7010400" y="6627168"/>
            <a:ext cx="2133600" cy="230832"/>
          </a:xfrm>
          <a:prstGeom prst="rect">
            <a:avLst/>
          </a:prstGeom>
          <a:noFill/>
        </p:spPr>
        <p:txBody>
          <a:bodyPr wrap="square" rtlCol="0">
            <a:spAutoFit/>
          </a:bodyPr>
          <a:lstStyle/>
          <a:p>
            <a:pPr algn="ctr"/>
            <a:r>
              <a:rPr lang="en-US" sz="900" b="1" dirty="0" smtClean="0"/>
              <a:t>www.eldersandcourts.org</a:t>
            </a:r>
            <a:endParaRPr lang="en-US" sz="900" b="1"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Autofit/>
          </a:bodyPr>
          <a:lstStyle/>
          <a:p>
            <a:pPr algn="ctr"/>
            <a:r>
              <a:rPr lang="en-US" sz="6000" b="1" dirty="0" smtClean="0">
                <a:solidFill>
                  <a:srgbClr val="263F6A"/>
                </a:solidFill>
                <a:latin typeface="+mj-lt"/>
              </a:rPr>
              <a:t>Elder Abuse Factors</a:t>
            </a:r>
            <a:endParaRPr lang="en-US" sz="6000" b="1" dirty="0">
              <a:solidFill>
                <a:srgbClr val="263F6A"/>
              </a:solidFill>
              <a:latin typeface="+mj-lt"/>
            </a:endParaRPr>
          </a:p>
        </p:txBody>
      </p:sp>
      <p:graphicFrame>
        <p:nvGraphicFramePr>
          <p:cNvPr id="6" name="Diagram 5"/>
          <p:cNvGraphicFramePr/>
          <p:nvPr/>
        </p:nvGraphicFramePr>
        <p:xfrm>
          <a:off x="1295400" y="1397000"/>
          <a:ext cx="70866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1">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Autofit/>
          </a:bodyPr>
          <a:lstStyle/>
          <a:p>
            <a:pPr algn="ctr"/>
            <a:r>
              <a:rPr lang="en-US" sz="6000" b="1" dirty="0" smtClean="0">
                <a:solidFill>
                  <a:srgbClr val="263F6A"/>
                </a:solidFill>
                <a:latin typeface="+mj-lt"/>
              </a:rPr>
              <a:t>Caregiver Stress</a:t>
            </a:r>
            <a:endParaRPr lang="en-US" sz="6000" b="1" dirty="0">
              <a:solidFill>
                <a:srgbClr val="263F6A"/>
              </a:solidFill>
              <a:latin typeface="+mj-lt"/>
            </a:endParaRPr>
          </a:p>
        </p:txBody>
      </p:sp>
      <p:sp>
        <p:nvSpPr>
          <p:cNvPr id="3" name="Content Placeholder 2"/>
          <p:cNvSpPr>
            <a:spLocks noGrp="1"/>
          </p:cNvSpPr>
          <p:nvPr>
            <p:ph idx="1"/>
          </p:nvPr>
        </p:nvSpPr>
        <p:spPr/>
        <p:txBody>
          <a:bodyPr/>
          <a:lstStyle/>
          <a:p>
            <a:r>
              <a:rPr lang="en-US" dirty="0" smtClean="0"/>
              <a:t>Caregiver stress can be an underlying factor</a:t>
            </a:r>
          </a:p>
          <a:p>
            <a:r>
              <a:rPr lang="en-US" dirty="0" smtClean="0"/>
              <a:t>Stress does not justify neglect or abusive  behavior</a:t>
            </a:r>
          </a:p>
        </p:txBody>
      </p:sp>
      <p:graphicFrame>
        <p:nvGraphicFramePr>
          <p:cNvPr id="5" name="Diagram 4"/>
          <p:cNvGraphicFramePr/>
          <p:nvPr/>
        </p:nvGraphicFramePr>
        <p:xfrm>
          <a:off x="304800" y="3505200"/>
          <a:ext cx="86106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267200" y="3124200"/>
            <a:ext cx="3276600" cy="2209800"/>
          </a:xfrm>
          <a:prstGeom prst="ellipse">
            <a:avLst/>
          </a:prstGeom>
          <a:solidFill>
            <a:schemeClr val="accent2">
              <a:lumMod val="75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0" y="-119742"/>
            <a:ext cx="9144000" cy="1143000"/>
          </a:xfrm>
        </p:spPr>
        <p:txBody>
          <a:bodyPr>
            <a:noAutofit/>
          </a:bodyPr>
          <a:lstStyle/>
          <a:p>
            <a:r>
              <a:rPr lang="en-US" sz="5400" b="1" dirty="0" smtClean="0">
                <a:solidFill>
                  <a:srgbClr val="263F6A"/>
                </a:solidFill>
                <a:latin typeface="+mj-lt"/>
              </a:rPr>
              <a:t>Recognizing Abuse and Neglect</a:t>
            </a:r>
            <a:endParaRPr lang="en-US" sz="5400" b="1" dirty="0">
              <a:solidFill>
                <a:srgbClr val="263F6A"/>
              </a:solidFill>
              <a:latin typeface="+mj-lt"/>
            </a:endParaRPr>
          </a:p>
        </p:txBody>
      </p:sp>
      <p:sp>
        <p:nvSpPr>
          <p:cNvPr id="3" name="Content Placeholder 2"/>
          <p:cNvSpPr>
            <a:spLocks noGrp="1"/>
          </p:cNvSpPr>
          <p:nvPr>
            <p:ph idx="1"/>
          </p:nvPr>
        </p:nvSpPr>
        <p:spPr>
          <a:xfrm>
            <a:off x="457200" y="1600201"/>
            <a:ext cx="8229600" cy="3124200"/>
          </a:xfrm>
        </p:spPr>
        <p:txBody>
          <a:bodyPr/>
          <a:lstStyle/>
          <a:p>
            <a:pPr lvl="0" algn="ctr">
              <a:buNone/>
              <a:defRPr/>
            </a:pPr>
            <a:r>
              <a:rPr lang="en-US" dirty="0" smtClean="0"/>
              <a:t>Elder abuse and neglect are hidden problems.</a:t>
            </a:r>
          </a:p>
          <a:p>
            <a:pPr lvl="0">
              <a:buNone/>
              <a:defRPr/>
            </a:pPr>
            <a:endParaRPr lang="en-US" dirty="0" smtClean="0"/>
          </a:p>
          <a:p>
            <a:pPr lvl="0">
              <a:buNone/>
              <a:defRPr/>
            </a:pPr>
            <a:r>
              <a:rPr lang="en-US" sz="2400" i="1" dirty="0" smtClean="0"/>
              <a:t>	</a:t>
            </a:r>
            <a:endParaRPr lang="en-US" sz="2400" i="1" dirty="0"/>
          </a:p>
        </p:txBody>
      </p:sp>
      <p:sp>
        <p:nvSpPr>
          <p:cNvPr id="4" name="TextBox 3"/>
          <p:cNvSpPr txBox="1"/>
          <p:nvPr/>
        </p:nvSpPr>
        <p:spPr>
          <a:xfrm>
            <a:off x="4648200" y="3505200"/>
            <a:ext cx="2438400" cy="138499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i="1" dirty="0" smtClean="0">
                <a:solidFill>
                  <a:schemeClr val="bg1"/>
                </a:solidFill>
              </a:rPr>
              <a:t>How will you recognize elder abuse?</a:t>
            </a:r>
            <a:endParaRPr lang="en-US" sz="2800" i="1" dirty="0">
              <a:solidFill>
                <a:schemeClr val="bg1"/>
              </a:solidFill>
            </a:endParaRPr>
          </a:p>
        </p:txBody>
      </p:sp>
      <p:pic>
        <p:nvPicPr>
          <p:cNvPr id="6" name="Picture 5" descr="iStock_000006088693Medium.jpg"/>
          <p:cNvPicPr>
            <a:picLocks noChangeAspect="1"/>
          </p:cNvPicPr>
          <p:nvPr/>
        </p:nvPicPr>
        <p:blipFill>
          <a:blip r:embed="rId3" cstate="print"/>
          <a:stretch>
            <a:fillRect/>
          </a:stretch>
        </p:blipFill>
        <p:spPr>
          <a:xfrm>
            <a:off x="1600200" y="2895600"/>
            <a:ext cx="2082920" cy="3120700"/>
          </a:xfrm>
          <a:prstGeom prst="bevel">
            <a:avLst/>
          </a:prstGeom>
          <a:ln w="28575">
            <a:solidFill>
              <a:schemeClr val="accent2">
                <a:lumMod val="75000"/>
              </a:schemeClr>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7"/>
                                        </p:tgtEl>
                                      </p:cBhvr>
                                      <p:by x="150000" y="150000"/>
                                    </p:animScale>
                                  </p:childTnLst>
                                </p:cTn>
                              </p:par>
                              <p:par>
                                <p:cTn id="7" presetID="6" presetClass="emph" presetSubtype="0" fill="hold" nodeType="withEffect">
                                  <p:stCondLst>
                                    <p:cond delay="0"/>
                                  </p:stCondLst>
                                  <p:childTnLst>
                                    <p:animScale>
                                      <p:cBhvr>
                                        <p:cTn id="8"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p:txBody>
          <a:bodyPr/>
          <a:lstStyle/>
          <a:p>
            <a:pPr marL="0" indent="0" algn="just" eaLnBrk="1" hangingPunct="1">
              <a:lnSpc>
                <a:spcPts val="2800"/>
              </a:lnSpc>
              <a:spcAft>
                <a:spcPts val="1800"/>
              </a:spcAft>
              <a:buNone/>
            </a:pPr>
            <a:r>
              <a:rPr lang="en-US" dirty="0" smtClean="0"/>
              <a:t>Elder abuse, neglect, and exploitation may be an underlying factor in a variety of court cases involving older persons.</a:t>
            </a:r>
          </a:p>
          <a:p>
            <a:pPr eaLnBrk="1" hangingPunct="1">
              <a:lnSpc>
                <a:spcPts val="2800"/>
              </a:lnSpc>
              <a:spcAft>
                <a:spcPts val="1800"/>
              </a:spcAft>
            </a:pPr>
            <a:endParaRPr lang="en-US" dirty="0" smtClean="0"/>
          </a:p>
          <a:p>
            <a:pPr lvl="1" eaLnBrk="1" hangingPunct="1">
              <a:lnSpc>
                <a:spcPts val="2800"/>
              </a:lnSpc>
              <a:spcAft>
                <a:spcPts val="1800"/>
              </a:spcAft>
            </a:pPr>
            <a:endParaRPr lang="en-US" dirty="0" smtClean="0"/>
          </a:p>
          <a:p>
            <a:pPr eaLnBrk="1" hangingPunct="1">
              <a:lnSpc>
                <a:spcPts val="2800"/>
              </a:lnSpc>
              <a:spcAft>
                <a:spcPts val="1800"/>
              </a:spcAft>
            </a:pPr>
            <a:endParaRPr lang="en-US" dirty="0" smtClean="0"/>
          </a:p>
          <a:p>
            <a:pPr eaLnBrk="1" hangingPunct="1">
              <a:lnSpc>
                <a:spcPts val="3200"/>
              </a:lnSpc>
              <a:buFont typeface="Arial" charset="0"/>
              <a:buNone/>
            </a:pPr>
            <a:endParaRPr lang="en-US" dirty="0" smtClean="0"/>
          </a:p>
        </p:txBody>
      </p:sp>
      <p:sp>
        <p:nvSpPr>
          <p:cNvPr id="5" name="Title 4"/>
          <p:cNvSpPr>
            <a:spLocks noGrp="1"/>
          </p:cNvSpPr>
          <p:nvPr>
            <p:ph type="title"/>
          </p:nvPr>
        </p:nvSpPr>
        <p:spPr>
          <a:xfrm>
            <a:off x="0" y="-119063"/>
            <a:ext cx="9144000" cy="1143001"/>
          </a:xfrm>
        </p:spPr>
        <p:txBody>
          <a:bodyPr>
            <a:noAutofit/>
          </a:bodyPr>
          <a:lstStyle/>
          <a:p>
            <a:pPr algn="ctr">
              <a:defRPr/>
            </a:pPr>
            <a:r>
              <a:rPr lang="en-US" sz="6000" b="1" dirty="0" smtClean="0">
                <a:solidFill>
                  <a:srgbClr val="263F6A"/>
                </a:solidFill>
                <a:latin typeface="+mj-lt"/>
              </a:rPr>
              <a:t>The Hidden Nature of Abuse</a:t>
            </a:r>
            <a:endParaRPr lang="en-US" sz="6000" b="1" dirty="0">
              <a:solidFill>
                <a:srgbClr val="263F6A"/>
              </a:solidFill>
              <a:latin typeface="+mj-lt"/>
            </a:endParaRPr>
          </a:p>
        </p:txBody>
      </p:sp>
      <p:graphicFrame>
        <p:nvGraphicFramePr>
          <p:cNvPr id="7" name="Diagram 6"/>
          <p:cNvGraphicFramePr/>
          <p:nvPr/>
        </p:nvGraphicFramePr>
        <p:xfrm>
          <a:off x="304800" y="2438400"/>
          <a:ext cx="84582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rmAutofit/>
          </a:bodyPr>
          <a:lstStyle/>
          <a:p>
            <a:pPr algn="ctr"/>
            <a:r>
              <a:rPr lang="en-US" sz="6000" b="1" dirty="0" smtClean="0">
                <a:solidFill>
                  <a:schemeClr val="accent2">
                    <a:lumMod val="75000"/>
                  </a:schemeClr>
                </a:solidFill>
                <a:latin typeface="+mj-lt"/>
              </a:rPr>
              <a:t>“Red Flags”</a:t>
            </a:r>
            <a:endParaRPr lang="en-US" sz="6000" b="1" dirty="0">
              <a:solidFill>
                <a:schemeClr val="accent2">
                  <a:lumMod val="75000"/>
                </a:schemeClr>
              </a:solidFill>
              <a:latin typeface="+mj-lt"/>
            </a:endParaRPr>
          </a:p>
        </p:txBody>
      </p:sp>
      <p:graphicFrame>
        <p:nvGraphicFramePr>
          <p:cNvPr id="4" name="Diagram 3"/>
          <p:cNvGraphicFramePr/>
          <p:nvPr/>
        </p:nvGraphicFramePr>
        <p:xfrm>
          <a:off x="228600" y="1295400"/>
          <a:ext cx="8686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p:cNvSpPr/>
          <p:nvPr/>
        </p:nvSpPr>
        <p:spPr>
          <a:xfrm>
            <a:off x="4495800" y="3505200"/>
            <a:ext cx="2209800" cy="2286000"/>
          </a:xfrm>
          <a:prstGeom prst="ellipse">
            <a:avLst/>
          </a:prstGeom>
          <a:solidFill>
            <a:schemeClr val="accent2">
              <a:lumMod val="75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p:cNvSpPr txBox="1"/>
          <p:nvPr/>
        </p:nvSpPr>
        <p:spPr>
          <a:xfrm>
            <a:off x="4648200" y="3810000"/>
            <a:ext cx="2057400" cy="1815882"/>
          </a:xfrm>
          <a:prstGeom prst="rect">
            <a:avLst/>
          </a:prstGeom>
          <a:noFill/>
        </p:spPr>
        <p:txBody>
          <a:bodyPr wrap="square" rtlCol="0">
            <a:spAutoFit/>
          </a:bodyPr>
          <a:lstStyle/>
          <a:p>
            <a:pPr lvl="0"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Bruises, welts, cuts, sores, or burns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063"/>
            <a:ext cx="9144000" cy="1143001"/>
          </a:xfrm>
        </p:spPr>
        <p:txBody>
          <a:bodyPr>
            <a:normAutofit/>
          </a:bodyPr>
          <a:lstStyle/>
          <a:p>
            <a:pPr algn="ctr">
              <a:defRPr/>
            </a:pPr>
            <a:r>
              <a:rPr lang="en-US" sz="6000" b="1" dirty="0" smtClean="0">
                <a:solidFill>
                  <a:srgbClr val="263F6A"/>
                </a:solidFill>
                <a:latin typeface="+mj-lt"/>
              </a:rPr>
              <a:t>Physical Abuse: Bruising</a:t>
            </a:r>
            <a:endParaRPr lang="en-US" sz="6000" b="1" dirty="0">
              <a:solidFill>
                <a:srgbClr val="263F6A"/>
              </a:solidFill>
              <a:latin typeface="+mj-lt"/>
            </a:endParaRPr>
          </a:p>
        </p:txBody>
      </p:sp>
      <p:graphicFrame>
        <p:nvGraphicFramePr>
          <p:cNvPr id="8" name="Table 7"/>
          <p:cNvGraphicFramePr>
            <a:graphicFrameLocks noGrp="1"/>
          </p:cNvGraphicFramePr>
          <p:nvPr/>
        </p:nvGraphicFramePr>
        <p:xfrm>
          <a:off x="304800" y="1371600"/>
          <a:ext cx="8534400" cy="5410200"/>
        </p:xfrm>
        <a:graphic>
          <a:graphicData uri="http://schemas.openxmlformats.org/drawingml/2006/table">
            <a:tbl>
              <a:tblPr firstRow="1" bandRow="1">
                <a:tableStyleId>{5C22544A-7EE6-4342-B048-85BDC9FD1C3A}</a:tableStyleId>
              </a:tblPr>
              <a:tblGrid>
                <a:gridCol w="3593432"/>
                <a:gridCol w="4940968"/>
              </a:tblGrid>
              <a:tr h="572365">
                <a:tc>
                  <a:txBody>
                    <a:bodyPr/>
                    <a:lstStyle/>
                    <a:p>
                      <a:r>
                        <a:rPr lang="en-US" sz="2400" dirty="0" smtClean="0"/>
                        <a:t>Defenses</a:t>
                      </a:r>
                      <a:endParaRPr lang="en-US" sz="2400" dirty="0"/>
                    </a:p>
                  </a:txBody>
                  <a:tcPr/>
                </a:tc>
                <a:tc>
                  <a:txBody>
                    <a:bodyPr/>
                    <a:lstStyle/>
                    <a:p>
                      <a:r>
                        <a:rPr lang="en-US" sz="2400" dirty="0" smtClean="0"/>
                        <a:t>Research Findings</a:t>
                      </a:r>
                      <a:endParaRPr lang="en-US" sz="2400" dirty="0"/>
                    </a:p>
                  </a:txBody>
                  <a:tcPr/>
                </a:tc>
              </a:tr>
              <a:tr h="2376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Older people just bruise easily.  There’s no way to distinguish if the bruise was accidental or inflicted.</a:t>
                      </a:r>
                    </a:p>
                    <a:p>
                      <a:endParaRPr lang="en-US" sz="1600" dirty="0"/>
                    </a:p>
                  </a:txBody>
                  <a:tcPr/>
                </a:tc>
                <a:tc>
                  <a:txBody>
                    <a:bodyPr/>
                    <a:lstStyle/>
                    <a:p>
                      <a:pPr algn="just">
                        <a:buFont typeface="Arial" pitchFamily="34" charset="0"/>
                        <a:buChar char="•"/>
                      </a:pPr>
                      <a:r>
                        <a:rPr lang="en-US" sz="1600" baseline="0" dirty="0" smtClean="0"/>
                        <a:t> 90% of accidental bruises were on the extremities; whereas bruises caused by abuse tended to be located on the torso, neck, or head.</a:t>
                      </a:r>
                    </a:p>
                    <a:p>
                      <a:pPr algn="just">
                        <a:buFont typeface="Arial" pitchFamily="34" charset="0"/>
                        <a:buChar char="•"/>
                      </a:pPr>
                      <a:r>
                        <a:rPr lang="en-US" sz="1600" baseline="0" dirty="0" smtClean="0"/>
                        <a:t> 90% of older adults with bruises who have been physically abused can tell you how they got their bruises, and this includes many older adults with memory problems and dementia.</a:t>
                      </a: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aseline="0" dirty="0" smtClean="0"/>
                        <a:t> Bruises indicative of abuse tend to be large (about 2 inches in diameter or larger).</a:t>
                      </a:r>
                      <a:endParaRPr lang="en-US" sz="1600" dirty="0" smtClean="0"/>
                    </a:p>
                  </a:txBody>
                  <a:tcPr/>
                </a:tc>
              </a:tr>
              <a:tr h="946847">
                <a:tc>
                  <a:txBody>
                    <a:bodyPr/>
                    <a:lstStyle/>
                    <a:p>
                      <a:r>
                        <a:rPr lang="en-US" sz="1600" dirty="0" smtClean="0"/>
                        <a:t>The color of the bruise indicates</a:t>
                      </a:r>
                      <a:r>
                        <a:rPr lang="en-US" sz="1600" baseline="0" dirty="0" smtClean="0"/>
                        <a:t> it occurred at a time when the defendant was not in contact with the victim.</a:t>
                      </a:r>
                      <a:endParaRPr lang="en-US" sz="1600" dirty="0"/>
                    </a:p>
                  </a:txBody>
                  <a:tcPr/>
                </a:tc>
                <a:tc>
                  <a:txBody>
                    <a:bodyPr/>
                    <a:lstStyle/>
                    <a:p>
                      <a:pPr algn="just">
                        <a:buFont typeface="Arial" pitchFamily="34" charset="0"/>
                        <a:buChar char="•"/>
                      </a:pPr>
                      <a:r>
                        <a:rPr lang="en-US" sz="1600" baseline="0" dirty="0" smtClean="0"/>
                        <a:t> In older persons, the color of a bruise does not indicate its age.</a:t>
                      </a:r>
                    </a:p>
                  </a:txBody>
                  <a:tcPr/>
                </a:tc>
              </a:tr>
              <a:tr h="1514957">
                <a:tc>
                  <a:txBody>
                    <a:bodyPr/>
                    <a:lstStyle/>
                    <a:p>
                      <a:endParaRPr lang="en-US" sz="1600" dirty="0" smtClean="0"/>
                    </a:p>
                    <a:p>
                      <a:r>
                        <a:rPr lang="en-US" sz="1600" dirty="0" smtClean="0"/>
                        <a:t>The bruise was caused by medications taken by the victim.</a:t>
                      </a:r>
                      <a:endParaRPr lang="en-US" sz="1600" dirty="0"/>
                    </a:p>
                  </a:txBody>
                  <a:tcPr/>
                </a:tc>
                <a:tc>
                  <a:txBody>
                    <a:bodyPr/>
                    <a:lstStyle/>
                    <a:p>
                      <a:pPr algn="just">
                        <a:buFont typeface="Arial" pitchFamily="34" charset="0"/>
                        <a:buChar char="•"/>
                      </a:pPr>
                      <a:r>
                        <a:rPr lang="en-US" sz="1600" dirty="0" smtClean="0"/>
                        <a:t> Older adults taking medications that interfere with coagulation pathways were more likely to have multiple bruises, but the bruises did not last any longer than the bruises of those who didn’t take these medications.</a:t>
                      </a:r>
                      <a:endParaRPr lang="en-US" sz="1600" dirty="0"/>
                    </a:p>
                  </a:txBody>
                  <a:tcPr/>
                </a:tc>
              </a:tr>
            </a:tbl>
          </a:graphicData>
        </a:graphic>
      </p:graphicFrame>
      <p:pic>
        <p:nvPicPr>
          <p:cNvPr id="9" name="Picture 8" descr="UCI_COElogo_RGB.jpg"/>
          <p:cNvPicPr>
            <a:picLocks noChangeAspect="1"/>
          </p:cNvPicPr>
          <p:nvPr/>
        </p:nvPicPr>
        <p:blipFill>
          <a:blip r:embed="rId3" cstate="print"/>
          <a:stretch>
            <a:fillRect/>
          </a:stretch>
        </p:blipFill>
        <p:spPr>
          <a:xfrm>
            <a:off x="6505116" y="1321660"/>
            <a:ext cx="2334084" cy="583340"/>
          </a:xfrm>
          <a:prstGeom prst="rect">
            <a:avLst/>
          </a:prstGeom>
          <a:effectLst>
            <a:softEdge rad="31750"/>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rmAutofit/>
          </a:bodyPr>
          <a:lstStyle/>
          <a:p>
            <a:pPr algn="ctr"/>
            <a:r>
              <a:rPr lang="en-US" sz="6000" b="1" dirty="0" smtClean="0">
                <a:solidFill>
                  <a:schemeClr val="accent2">
                    <a:lumMod val="75000"/>
                  </a:schemeClr>
                </a:solidFill>
                <a:latin typeface="+mj-lt"/>
              </a:rPr>
              <a:t>“Red Flags”</a:t>
            </a:r>
            <a:endParaRPr lang="en-US" sz="6000" b="1" dirty="0">
              <a:solidFill>
                <a:schemeClr val="accent2">
                  <a:lumMod val="75000"/>
                </a:schemeClr>
              </a:solidFill>
              <a:latin typeface="+mj-lt"/>
            </a:endParaRPr>
          </a:p>
        </p:txBody>
      </p:sp>
      <p:graphicFrame>
        <p:nvGraphicFramePr>
          <p:cNvPr id="4" name="Diagram 3"/>
          <p:cNvGraphicFramePr/>
          <p:nvPr/>
        </p:nvGraphicFramePr>
        <p:xfrm>
          <a:off x="228600" y="1295400"/>
          <a:ext cx="8763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p:cNvSpPr/>
          <p:nvPr/>
        </p:nvSpPr>
        <p:spPr>
          <a:xfrm>
            <a:off x="6096000" y="3505200"/>
            <a:ext cx="2819400" cy="2438400"/>
          </a:xfrm>
          <a:prstGeom prst="ellipse">
            <a:avLst/>
          </a:prstGeom>
          <a:solidFill>
            <a:schemeClr val="accent2">
              <a:lumMod val="75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p:cNvSpPr txBox="1"/>
          <p:nvPr/>
        </p:nvSpPr>
        <p:spPr>
          <a:xfrm>
            <a:off x="6477000" y="3733800"/>
            <a:ext cx="2057400" cy="1815882"/>
          </a:xfrm>
          <a:prstGeom prst="rect">
            <a:avLst/>
          </a:prstGeom>
          <a:noFill/>
        </p:spPr>
        <p:txBody>
          <a:bodyPr wrap="square" rtlCol="0">
            <a:spAutoFit/>
          </a:bodyPr>
          <a:lstStyle/>
          <a:p>
            <a:pPr lvl="0"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Aggressive or controlling relationship</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228600" y="228600"/>
          <a:ext cx="86868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1000" y="2057400"/>
            <a:ext cx="4040188" cy="639762"/>
          </a:xfrm>
        </p:spPr>
        <p:txBody>
          <a:bodyPr/>
          <a:lstStyle/>
          <a:p>
            <a:pPr algn="ctr"/>
            <a:r>
              <a:rPr lang="en-US" dirty="0" smtClean="0"/>
              <a:t>Mickey Rooney Testifies about Elder Abuse</a:t>
            </a:r>
            <a:endParaRPr lang="en-US" dirty="0"/>
          </a:p>
        </p:txBody>
      </p:sp>
      <p:sp>
        <p:nvSpPr>
          <p:cNvPr id="5" name="Content Placeholder 4"/>
          <p:cNvSpPr>
            <a:spLocks noGrp="1"/>
          </p:cNvSpPr>
          <p:nvPr>
            <p:ph sz="quarter" idx="4"/>
          </p:nvPr>
        </p:nvSpPr>
        <p:spPr>
          <a:xfrm>
            <a:off x="4645025" y="1600200"/>
            <a:ext cx="4041775" cy="4525963"/>
          </a:xfrm>
        </p:spPr>
        <p:txBody>
          <a:bodyPr/>
          <a:lstStyle/>
          <a:p>
            <a:r>
              <a:rPr lang="en-US" dirty="0" smtClean="0"/>
              <a:t>Often accompanied by physical abuse, neglect, and financial exploitation</a:t>
            </a:r>
          </a:p>
          <a:p>
            <a:r>
              <a:rPr lang="en-US" dirty="0" smtClean="0"/>
              <a:t>Creates an environment of “shame” and helplessness that plays a role in the hidden nature of abuse</a:t>
            </a:r>
          </a:p>
          <a:p>
            <a:r>
              <a:rPr lang="en-US" dirty="0" smtClean="0"/>
              <a:t>Can be gradual or sudden</a:t>
            </a:r>
          </a:p>
        </p:txBody>
      </p:sp>
      <p:sp>
        <p:nvSpPr>
          <p:cNvPr id="6" name="Title 5"/>
          <p:cNvSpPr>
            <a:spLocks noGrp="1"/>
          </p:cNvSpPr>
          <p:nvPr>
            <p:ph type="title"/>
          </p:nvPr>
        </p:nvSpPr>
        <p:spPr>
          <a:xfrm>
            <a:off x="0" y="-119742"/>
            <a:ext cx="9144000" cy="1143000"/>
          </a:xfrm>
        </p:spPr>
        <p:txBody>
          <a:bodyPr>
            <a:noAutofit/>
          </a:bodyPr>
          <a:lstStyle/>
          <a:p>
            <a:pPr algn="ctr"/>
            <a:r>
              <a:rPr lang="en-US" sz="6600" b="1" dirty="0" smtClean="0">
                <a:solidFill>
                  <a:srgbClr val="263F6A"/>
                </a:solidFill>
                <a:latin typeface="+mj-lt"/>
              </a:rPr>
              <a:t>Emotional Abuse</a:t>
            </a:r>
            <a:endParaRPr lang="en-US" sz="6600" dirty="0">
              <a:latin typeface="+mj-lt"/>
            </a:endParaRPr>
          </a:p>
        </p:txBody>
      </p:sp>
      <p:pic>
        <p:nvPicPr>
          <p:cNvPr id="8" name="Mickey Rooney Interview March 2011.wmv">
            <a:hlinkClick r:id="" action="ppaction://media"/>
          </p:cNvPr>
          <p:cNvPicPr>
            <a:picLocks noGrp="1" noRot="1" noChangeAspect="1"/>
          </p:cNvPicPr>
          <p:nvPr>
            <p:ph sz="half" idx="2"/>
            <a:videoFile r:link="rId1"/>
          </p:nvPr>
        </p:nvPicPr>
        <p:blipFill>
          <a:blip r:embed="rId4" cstate="print"/>
          <a:stretch>
            <a:fillRect/>
          </a:stretch>
        </p:blipFill>
        <p:spPr>
          <a:xfrm>
            <a:off x="457200" y="2667000"/>
            <a:ext cx="3907367" cy="29305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fullScrn="1">
              <p:cMediaNode>
                <p:cTn id="22"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rmAutofit/>
          </a:bodyPr>
          <a:lstStyle/>
          <a:p>
            <a:pPr algn="ctr"/>
            <a:r>
              <a:rPr lang="en-US" sz="6000" b="1" dirty="0" smtClean="0">
                <a:solidFill>
                  <a:schemeClr val="accent2">
                    <a:lumMod val="75000"/>
                  </a:schemeClr>
                </a:solidFill>
                <a:latin typeface="+mj-lt"/>
              </a:rPr>
              <a:t>“Red Flags”</a:t>
            </a:r>
            <a:endParaRPr lang="en-US" sz="6000" b="1" dirty="0">
              <a:solidFill>
                <a:schemeClr val="accent2">
                  <a:lumMod val="75000"/>
                </a:schemeClr>
              </a:solidFill>
              <a:latin typeface="+mj-lt"/>
            </a:endParaRPr>
          </a:p>
        </p:txBody>
      </p:sp>
      <p:graphicFrame>
        <p:nvGraphicFramePr>
          <p:cNvPr id="4" name="Diagram 3"/>
          <p:cNvGraphicFramePr/>
          <p:nvPr/>
        </p:nvGraphicFramePr>
        <p:xfrm>
          <a:off x="228600" y="1295400"/>
          <a:ext cx="8763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p:cNvSpPr/>
          <p:nvPr/>
        </p:nvSpPr>
        <p:spPr>
          <a:xfrm>
            <a:off x="3810000" y="3733800"/>
            <a:ext cx="2057400" cy="2133600"/>
          </a:xfrm>
          <a:prstGeom prst="ellipse">
            <a:avLst/>
          </a:prstGeom>
          <a:solidFill>
            <a:schemeClr val="accent2">
              <a:lumMod val="75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p:cNvSpPr txBox="1"/>
          <p:nvPr/>
        </p:nvSpPr>
        <p:spPr>
          <a:xfrm>
            <a:off x="3886200" y="4267200"/>
            <a:ext cx="1905000" cy="1200329"/>
          </a:xfrm>
          <a:prstGeom prst="rect">
            <a:avLst/>
          </a:prstGeom>
          <a:noFill/>
        </p:spPr>
        <p:txBody>
          <a:bodyPr wrap="square" rtlCol="0">
            <a:spAutoFit/>
          </a:bodyPr>
          <a:lstStyle/>
          <a:p>
            <a:pPr lvl="0"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Incapacitated person without care</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2743200"/>
            <a:ext cx="6629400" cy="1754326"/>
          </a:xfrm>
          <a:prstGeom prst="rect">
            <a:avLst/>
          </a:prstGeom>
          <a:noFill/>
        </p:spPr>
        <p:txBody>
          <a:bodyPr wrap="square" rtlCol="0">
            <a:spAutoFit/>
          </a:bodyPr>
          <a:lstStyle/>
          <a:p>
            <a:pPr algn="just"/>
            <a:r>
              <a:rPr lang="en-US" sz="3600" b="1" dirty="0" smtClean="0">
                <a:solidFill>
                  <a:srgbClr val="263F6A"/>
                </a:solidFill>
                <a:latin typeface="+mn-lt"/>
              </a:rPr>
              <a:t>Judicial officers will learn how to recognize elder abuse and neglect in a variety of court settings.</a:t>
            </a:r>
            <a:endParaRPr lang="en-US" b="1" dirty="0">
              <a:solidFill>
                <a:srgbClr val="263F6A"/>
              </a:solidFill>
            </a:endParaRPr>
          </a:p>
        </p:txBody>
      </p:sp>
      <p:pic>
        <p:nvPicPr>
          <p:cNvPr id="1026" name="Picture 2" descr="C:\Documents and Settings\tjones\My Documents\My Pictures\Microsoft Clip Organizer\00056970.wmf"/>
          <p:cNvPicPr>
            <a:picLocks noChangeAspect="1" noChangeArrowheads="1"/>
          </p:cNvPicPr>
          <p:nvPr/>
        </p:nvPicPr>
        <p:blipFill>
          <a:blip r:embed="rId3" cstate="print"/>
          <a:srcRect/>
          <a:stretch>
            <a:fillRect/>
          </a:stretch>
        </p:blipFill>
        <p:spPr bwMode="auto">
          <a:xfrm>
            <a:off x="304800" y="2362200"/>
            <a:ext cx="1516743" cy="3352800"/>
          </a:xfrm>
          <a:prstGeom prst="rect">
            <a:avLst/>
          </a:prstGeom>
          <a:noFill/>
        </p:spPr>
      </p:pic>
      <p:sp>
        <p:nvSpPr>
          <p:cNvPr id="6" name="Title 1"/>
          <p:cNvSpPr>
            <a:spLocks noGrp="1"/>
          </p:cNvSpPr>
          <p:nvPr>
            <p:ph type="title"/>
          </p:nvPr>
        </p:nvSpPr>
        <p:spPr>
          <a:xfrm>
            <a:off x="0" y="-228600"/>
            <a:ext cx="9144000" cy="1295400"/>
          </a:xfrm>
        </p:spPr>
        <p:txBody>
          <a:bodyPr>
            <a:normAutofit/>
          </a:bodyPr>
          <a:lstStyle/>
          <a:p>
            <a:pPr algn="ctr"/>
            <a:r>
              <a:rPr lang="en-US" sz="6000" b="1" dirty="0" smtClean="0">
                <a:solidFill>
                  <a:srgbClr val="263F6A"/>
                </a:solidFill>
                <a:latin typeface="+mj-lt"/>
              </a:rPr>
              <a:t>Module Two Goal</a:t>
            </a:r>
            <a:endParaRPr lang="en-US" sz="6000" b="1" dirty="0">
              <a:solidFill>
                <a:srgbClr val="263F6A"/>
              </a:solidFill>
              <a:latin typeface="+mj-l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p:txBody>
          <a:bodyPr/>
          <a:lstStyle/>
          <a:p>
            <a:pPr algn="ctr"/>
            <a:r>
              <a:rPr lang="en-US" dirty="0" smtClean="0"/>
              <a:t>The Case of Christopher Wise </a:t>
            </a:r>
            <a:endParaRPr lang="en-US" dirty="0"/>
          </a:p>
        </p:txBody>
      </p:sp>
      <p:sp>
        <p:nvSpPr>
          <p:cNvPr id="15" name="Content Placeholder 14"/>
          <p:cNvSpPr>
            <a:spLocks noGrp="1"/>
          </p:cNvSpPr>
          <p:nvPr>
            <p:ph sz="quarter" idx="4"/>
          </p:nvPr>
        </p:nvSpPr>
        <p:spPr>
          <a:xfrm>
            <a:off x="4645025" y="2174875"/>
            <a:ext cx="4194175" cy="3951288"/>
          </a:xfrm>
        </p:spPr>
        <p:txBody>
          <a:bodyPr/>
          <a:lstStyle/>
          <a:p>
            <a:r>
              <a:rPr lang="en-US" dirty="0" smtClean="0"/>
              <a:t>Neglect versus honoring victim’s wishes</a:t>
            </a:r>
          </a:p>
          <a:p>
            <a:pPr lvl="1"/>
            <a:r>
              <a:rPr lang="en-US" dirty="0" smtClean="0"/>
              <a:t>Victim’s cognitive impairment and history of seeking medical care must be considered</a:t>
            </a:r>
          </a:p>
          <a:p>
            <a:pPr lvl="1"/>
            <a:r>
              <a:rPr lang="en-US" dirty="0" smtClean="0"/>
              <a:t>Defendant may have ulterior motives (e.g., relying on victim’s social security checks)</a:t>
            </a:r>
          </a:p>
          <a:p>
            <a:r>
              <a:rPr lang="en-US" dirty="0" smtClean="0"/>
              <a:t>Ability to provide adequate care may be an issue</a:t>
            </a:r>
          </a:p>
          <a:p>
            <a:pPr>
              <a:buNone/>
            </a:pPr>
            <a:endParaRPr lang="en-US" dirty="0" smtClean="0"/>
          </a:p>
          <a:p>
            <a:endParaRPr lang="en-US" dirty="0"/>
          </a:p>
        </p:txBody>
      </p:sp>
      <p:sp>
        <p:nvSpPr>
          <p:cNvPr id="2" name="Title 1"/>
          <p:cNvSpPr>
            <a:spLocks noGrp="1"/>
          </p:cNvSpPr>
          <p:nvPr>
            <p:ph type="title"/>
          </p:nvPr>
        </p:nvSpPr>
        <p:spPr>
          <a:xfrm>
            <a:off x="0" y="-119742"/>
            <a:ext cx="9144000" cy="1143000"/>
          </a:xfrm>
        </p:spPr>
        <p:txBody>
          <a:bodyPr>
            <a:normAutofit/>
          </a:bodyPr>
          <a:lstStyle/>
          <a:p>
            <a:pPr algn="ctr">
              <a:defRPr/>
            </a:pPr>
            <a:r>
              <a:rPr lang="en-US" sz="6000" b="1" dirty="0" smtClean="0">
                <a:solidFill>
                  <a:srgbClr val="263F6A"/>
                </a:solidFill>
                <a:latin typeface="+mj-lt"/>
              </a:rPr>
              <a:t>Elder Neglect</a:t>
            </a:r>
            <a:endParaRPr lang="en-US" sz="6000" dirty="0">
              <a:solidFill>
                <a:srgbClr val="263F6A"/>
              </a:solidFill>
              <a:latin typeface="+mj-lt"/>
            </a:endParaRPr>
          </a:p>
        </p:txBody>
      </p:sp>
      <p:pic>
        <p:nvPicPr>
          <p:cNvPr id="8" name="Content Placeholder 7" descr="WisePhoto.jpg"/>
          <p:cNvPicPr>
            <a:picLocks noGrp="1" noChangeAspect="1"/>
          </p:cNvPicPr>
          <p:nvPr>
            <p:ph sz="half" idx="2"/>
          </p:nvPr>
        </p:nvPicPr>
        <p:blipFill>
          <a:blip r:embed="rId3" cstate="print"/>
          <a:stretch>
            <a:fillRect/>
          </a:stretch>
        </p:blipFill>
        <p:spPr>
          <a:xfrm>
            <a:off x="457200" y="2286000"/>
            <a:ext cx="4040188" cy="3581680"/>
          </a:xfrm>
        </p:spPr>
      </p:pic>
      <p:sp>
        <p:nvSpPr>
          <p:cNvPr id="9" name="TextBox 8"/>
          <p:cNvSpPr txBox="1"/>
          <p:nvPr/>
        </p:nvSpPr>
        <p:spPr>
          <a:xfrm>
            <a:off x="457200" y="5867400"/>
            <a:ext cx="3276600" cy="276999"/>
          </a:xfrm>
          <a:prstGeom prst="rect">
            <a:avLst/>
          </a:prstGeom>
          <a:noFill/>
        </p:spPr>
        <p:txBody>
          <a:bodyPr wrap="square" rtlCol="0">
            <a:spAutoFit/>
          </a:bodyPr>
          <a:lstStyle/>
          <a:p>
            <a:r>
              <a:rPr lang="en-US" sz="1200" dirty="0" smtClean="0">
                <a:latin typeface="+mj-lt"/>
              </a:rPr>
              <a:t>Joey </a:t>
            </a:r>
            <a:r>
              <a:rPr lang="en-US" sz="1200" dirty="0" err="1" smtClean="0">
                <a:latin typeface="+mj-lt"/>
              </a:rPr>
              <a:t>Anchondo</a:t>
            </a:r>
            <a:r>
              <a:rPr lang="en-US" sz="1200" dirty="0" smtClean="0">
                <a:latin typeface="+mj-lt"/>
              </a:rPr>
              <a:t> / The Seattle Times</a:t>
            </a:r>
            <a:endParaRPr lang="en-US" sz="1200" dirty="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fill="hold"/>
                                        <p:tgtEl>
                                          <p:spTgt spid="1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 calcmode="lin" valueType="num">
                                      <p:cBhvr additive="base">
                                        <p:cTn id="19" dur="500" fill="hold"/>
                                        <p:tgtEl>
                                          <p:spTgt spid="1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rmAutofit/>
          </a:bodyPr>
          <a:lstStyle/>
          <a:p>
            <a:pPr algn="ctr"/>
            <a:r>
              <a:rPr lang="en-US" sz="6000" b="1" dirty="0" smtClean="0">
                <a:solidFill>
                  <a:schemeClr val="accent2">
                    <a:lumMod val="75000"/>
                  </a:schemeClr>
                </a:solidFill>
                <a:latin typeface="+mj-lt"/>
              </a:rPr>
              <a:t>“Red Flags”</a:t>
            </a:r>
            <a:endParaRPr lang="en-US" sz="6000" b="1" dirty="0">
              <a:solidFill>
                <a:schemeClr val="accent2">
                  <a:lumMod val="75000"/>
                </a:schemeClr>
              </a:solidFill>
              <a:latin typeface="+mj-lt"/>
            </a:endParaRPr>
          </a:p>
        </p:txBody>
      </p:sp>
      <p:graphicFrame>
        <p:nvGraphicFramePr>
          <p:cNvPr id="4" name="Diagram 3"/>
          <p:cNvGraphicFramePr/>
          <p:nvPr/>
        </p:nvGraphicFramePr>
        <p:xfrm>
          <a:off x="152400" y="1295400"/>
          <a:ext cx="8839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p:cNvSpPr/>
          <p:nvPr/>
        </p:nvSpPr>
        <p:spPr>
          <a:xfrm>
            <a:off x="1905000" y="3505200"/>
            <a:ext cx="1828800" cy="1981200"/>
          </a:xfrm>
          <a:prstGeom prst="ellipse">
            <a:avLst/>
          </a:prstGeom>
          <a:solidFill>
            <a:schemeClr val="accent2">
              <a:lumMod val="75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p:cNvSpPr txBox="1"/>
          <p:nvPr/>
        </p:nvSpPr>
        <p:spPr>
          <a:xfrm>
            <a:off x="1981200" y="3886200"/>
            <a:ext cx="1752600" cy="1384995"/>
          </a:xfrm>
          <a:prstGeom prst="rect">
            <a:avLst/>
          </a:prstGeom>
          <a:noFill/>
        </p:spPr>
        <p:txBody>
          <a:bodyPr wrap="square" rtlCol="0">
            <a:spAutoFit/>
          </a:bodyPr>
          <a:lstStyle/>
          <a:p>
            <a:pPr lvl="0"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Altered wills and trusts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p:txBody>
          <a:bodyPr/>
          <a:lstStyle/>
          <a:p>
            <a:pPr algn="ctr"/>
            <a:r>
              <a:rPr lang="en-US" dirty="0" smtClean="0"/>
              <a:t>The Case of Philanthropist Brooke Astor</a:t>
            </a:r>
            <a:endParaRPr lang="en-US" dirty="0"/>
          </a:p>
        </p:txBody>
      </p:sp>
      <p:pic>
        <p:nvPicPr>
          <p:cNvPr id="16" name="Content Placeholder 15" descr="brooke-astor-sized.jpg"/>
          <p:cNvPicPr>
            <a:picLocks noGrp="1" noChangeAspect="1"/>
          </p:cNvPicPr>
          <p:nvPr>
            <p:ph sz="half" idx="2"/>
          </p:nvPr>
        </p:nvPicPr>
        <p:blipFill>
          <a:blip r:embed="rId3" cstate="print"/>
          <a:stretch>
            <a:fillRect/>
          </a:stretch>
        </p:blipFill>
        <p:spPr>
          <a:xfrm>
            <a:off x="1105694" y="2286000"/>
            <a:ext cx="2704306" cy="3605741"/>
          </a:xfrm>
        </p:spPr>
      </p:pic>
      <p:sp>
        <p:nvSpPr>
          <p:cNvPr id="15" name="Content Placeholder 14"/>
          <p:cNvSpPr>
            <a:spLocks noGrp="1"/>
          </p:cNvSpPr>
          <p:nvPr>
            <p:ph sz="quarter" idx="4"/>
          </p:nvPr>
        </p:nvSpPr>
        <p:spPr>
          <a:xfrm>
            <a:off x="4191000" y="2174875"/>
            <a:ext cx="4495801" cy="3951288"/>
          </a:xfrm>
        </p:spPr>
        <p:txBody>
          <a:bodyPr/>
          <a:lstStyle/>
          <a:p>
            <a:r>
              <a:rPr lang="en-US" dirty="0" smtClean="0"/>
              <a:t>Financial exploitation alleged to be most common form of abuse</a:t>
            </a:r>
          </a:p>
          <a:p>
            <a:r>
              <a:rPr lang="en-US" dirty="0" smtClean="0"/>
              <a:t>Exploitation occurs within the family (children, grandchildren, and relatives) </a:t>
            </a:r>
          </a:p>
          <a:p>
            <a:r>
              <a:rPr lang="en-US" dirty="0" smtClean="0"/>
              <a:t>Defenses often based on the defendants’ perceptions that they are entitled to funds or acting in victim’s best interest</a:t>
            </a:r>
          </a:p>
          <a:p>
            <a:endParaRPr lang="en-US" dirty="0"/>
          </a:p>
        </p:txBody>
      </p:sp>
      <p:sp>
        <p:nvSpPr>
          <p:cNvPr id="2" name="Title 1"/>
          <p:cNvSpPr>
            <a:spLocks noGrp="1"/>
          </p:cNvSpPr>
          <p:nvPr>
            <p:ph type="title"/>
          </p:nvPr>
        </p:nvSpPr>
        <p:spPr>
          <a:xfrm>
            <a:off x="0" y="-119742"/>
            <a:ext cx="9144000" cy="1143000"/>
          </a:xfrm>
        </p:spPr>
        <p:txBody>
          <a:bodyPr>
            <a:normAutofit/>
          </a:bodyPr>
          <a:lstStyle/>
          <a:p>
            <a:pPr algn="ctr">
              <a:defRPr/>
            </a:pPr>
            <a:r>
              <a:rPr lang="en-US" sz="6600" b="1" dirty="0" smtClean="0">
                <a:solidFill>
                  <a:srgbClr val="263F6A"/>
                </a:solidFill>
                <a:latin typeface="+mj-lt"/>
              </a:rPr>
              <a:t>Financial Exploitation</a:t>
            </a:r>
            <a:endParaRPr lang="en-US" sz="6600" dirty="0">
              <a:solidFill>
                <a:srgbClr val="263F6A"/>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fill="hold"/>
                                        <p:tgtEl>
                                          <p:spTgt spid="1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76224" y="1295400"/>
            <a:ext cx="8562975" cy="2895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19742"/>
            <a:ext cx="9144000" cy="1143000"/>
          </a:xfrm>
        </p:spPr>
        <p:txBody>
          <a:bodyPr>
            <a:normAutofit/>
          </a:bodyPr>
          <a:lstStyle/>
          <a:p>
            <a:pPr algn="ctr"/>
            <a:r>
              <a:rPr lang="en-US" sz="4200" b="1" dirty="0" smtClean="0">
                <a:latin typeface="+mj-lt"/>
              </a:rPr>
              <a:t>What do these cases have in common?</a:t>
            </a:r>
            <a:endParaRPr lang="en-US" sz="4200" b="1" dirty="0">
              <a:latin typeface="+mj-lt"/>
            </a:endParaRPr>
          </a:p>
        </p:txBody>
      </p:sp>
      <p:sp>
        <p:nvSpPr>
          <p:cNvPr id="7" name="Content Placeholder 6"/>
          <p:cNvSpPr>
            <a:spLocks noGrp="1"/>
          </p:cNvSpPr>
          <p:nvPr>
            <p:ph idx="1"/>
          </p:nvPr>
        </p:nvSpPr>
        <p:spPr>
          <a:xfrm>
            <a:off x="457200" y="4343400"/>
            <a:ext cx="8229600" cy="1782763"/>
          </a:xfrm>
        </p:spPr>
        <p:txBody>
          <a:bodyPr/>
          <a:lstStyle/>
          <a:p>
            <a:pPr algn="ctr">
              <a:buNone/>
            </a:pPr>
            <a:r>
              <a:rPr lang="en-US" dirty="0" smtClean="0"/>
              <a:t>None of the cases came before the court identified as “elder abuse.”</a:t>
            </a:r>
            <a:endParaRPr lang="en-US" dirty="0"/>
          </a:p>
        </p:txBody>
      </p:sp>
      <p:pic>
        <p:nvPicPr>
          <p:cNvPr id="8" name="Content Placeholder 6" descr="mickey_rooney_AP11030204655_620x350.jpg"/>
          <p:cNvPicPr>
            <a:picLocks noChangeAspect="1"/>
          </p:cNvPicPr>
          <p:nvPr/>
        </p:nvPicPr>
        <p:blipFill>
          <a:blip r:embed="rId3" cstate="print"/>
          <a:stretch>
            <a:fillRect/>
          </a:stretch>
        </p:blipFill>
        <p:spPr>
          <a:xfrm>
            <a:off x="381000" y="1828800"/>
            <a:ext cx="3124200" cy="2031923"/>
          </a:xfrm>
          <a:prstGeom prst="roundRect">
            <a:avLst/>
          </a:prstGeom>
        </p:spPr>
      </p:pic>
      <p:pic>
        <p:nvPicPr>
          <p:cNvPr id="9" name="Content Placeholder 15" descr="brooke-astor-sized.jpg"/>
          <p:cNvPicPr>
            <a:picLocks noChangeAspect="1"/>
          </p:cNvPicPr>
          <p:nvPr/>
        </p:nvPicPr>
        <p:blipFill>
          <a:blip r:embed="rId4" cstate="print"/>
          <a:stretch>
            <a:fillRect/>
          </a:stretch>
        </p:blipFill>
        <p:spPr>
          <a:xfrm>
            <a:off x="6553200" y="1447800"/>
            <a:ext cx="1905000" cy="2540000"/>
          </a:xfrm>
          <a:prstGeom prst="roundRect">
            <a:avLst/>
          </a:prstGeom>
        </p:spPr>
      </p:pic>
      <p:pic>
        <p:nvPicPr>
          <p:cNvPr id="10" name="Content Placeholder 7" descr="WisePhoto.jpg"/>
          <p:cNvPicPr>
            <a:picLocks noChangeAspect="1"/>
          </p:cNvPicPr>
          <p:nvPr/>
        </p:nvPicPr>
        <p:blipFill>
          <a:blip r:embed="rId5" cstate="print"/>
          <a:stretch>
            <a:fillRect/>
          </a:stretch>
        </p:blipFill>
        <p:spPr>
          <a:xfrm>
            <a:off x="3733800" y="1600200"/>
            <a:ext cx="2743200" cy="2431883"/>
          </a:xfrm>
          <a:prstGeom prst="round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19200"/>
          </a:xfrm>
        </p:spPr>
        <p:txBody>
          <a:bodyPr>
            <a:noAutofit/>
          </a:bodyPr>
          <a:lstStyle/>
          <a:p>
            <a:pPr algn="ctr"/>
            <a:r>
              <a:rPr lang="en-US" sz="6000" b="1" dirty="0" smtClean="0">
                <a:solidFill>
                  <a:srgbClr val="263F6A"/>
                </a:solidFill>
                <a:latin typeface="+mj-lt"/>
              </a:rPr>
              <a:t>Key Legal Concepts</a:t>
            </a:r>
            <a:endParaRPr lang="en-US" sz="6000" b="1" dirty="0">
              <a:solidFill>
                <a:srgbClr val="263F6A"/>
              </a:solidFill>
              <a:latin typeface="+mj-lt"/>
            </a:endParaRPr>
          </a:p>
        </p:txBody>
      </p:sp>
      <p:graphicFrame>
        <p:nvGraphicFramePr>
          <p:cNvPr id="15" name="Diagram 14"/>
          <p:cNvGraphicFramePr/>
          <p:nvPr/>
        </p:nvGraphicFramePr>
        <p:xfrm>
          <a:off x="914400" y="1397000"/>
          <a:ext cx="67056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228600"/>
            <a:ext cx="9296400" cy="1295400"/>
          </a:xfrm>
        </p:spPr>
        <p:txBody>
          <a:bodyPr>
            <a:normAutofit/>
          </a:bodyPr>
          <a:lstStyle/>
          <a:p>
            <a:pPr algn="ctr">
              <a:defRPr/>
            </a:pPr>
            <a:r>
              <a:rPr lang="en-US" sz="6000" b="1" dirty="0" smtClean="0">
                <a:solidFill>
                  <a:srgbClr val="263F6A"/>
                </a:solidFill>
                <a:latin typeface="+mj-lt"/>
              </a:rPr>
              <a:t>Capacity</a:t>
            </a:r>
            <a:endParaRPr lang="en-US" sz="6000" b="1" dirty="0">
              <a:solidFill>
                <a:srgbClr val="263F6A"/>
              </a:solidFill>
              <a:latin typeface="+mj-lt"/>
            </a:endParaRPr>
          </a:p>
        </p:txBody>
      </p:sp>
      <p:graphicFrame>
        <p:nvGraphicFramePr>
          <p:cNvPr id="15" name="Diagram 14"/>
          <p:cNvGraphicFramePr/>
          <p:nvPr/>
        </p:nvGraphicFramePr>
        <p:xfrm>
          <a:off x="381000" y="3200400"/>
          <a:ext cx="6629400" cy="3108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7162800" y="4419600"/>
            <a:ext cx="1981200" cy="584775"/>
          </a:xfrm>
          <a:prstGeom prst="rect">
            <a:avLst/>
          </a:prstGeom>
          <a:noFill/>
        </p:spPr>
        <p:txBody>
          <a:bodyPr wrap="square" rtlCol="0">
            <a:spAutoFit/>
          </a:bodyPr>
          <a:lstStyle/>
          <a:p>
            <a:r>
              <a:rPr lang="en-US" sz="3200" b="1" dirty="0" smtClean="0">
                <a:solidFill>
                  <a:srgbClr val="263F6A"/>
                </a:solidFill>
                <a:latin typeface="Times New Roman" pitchFamily="18" charset="0"/>
                <a:cs typeface="Times New Roman" pitchFamily="18" charset="0"/>
              </a:rPr>
              <a:t>Capacity</a:t>
            </a:r>
            <a:endParaRPr lang="en-US" sz="3200" b="1" dirty="0">
              <a:solidFill>
                <a:srgbClr val="263F6A"/>
              </a:solidFill>
              <a:latin typeface="Times New Roman" pitchFamily="18" charset="0"/>
              <a:cs typeface="Times New Roman" pitchFamily="18" charset="0"/>
            </a:endParaRPr>
          </a:p>
        </p:txBody>
      </p:sp>
      <p:sp>
        <p:nvSpPr>
          <p:cNvPr id="17" name="TextBox 16"/>
          <p:cNvSpPr txBox="1"/>
          <p:nvPr/>
        </p:nvSpPr>
        <p:spPr>
          <a:xfrm>
            <a:off x="457200" y="1447800"/>
            <a:ext cx="8001000" cy="2677656"/>
          </a:xfrm>
          <a:prstGeom prst="rect">
            <a:avLst/>
          </a:prstGeom>
          <a:noFill/>
        </p:spPr>
        <p:txBody>
          <a:bodyPr wrap="square" rtlCol="0">
            <a:spAutoFit/>
          </a:bodyPr>
          <a:lstStyle/>
          <a:p>
            <a:endParaRPr lang="en-US" sz="2400" dirty="0" smtClean="0">
              <a:solidFill>
                <a:schemeClr val="tx2"/>
              </a:solidFill>
              <a:latin typeface="+mn-lt"/>
            </a:endParaRPr>
          </a:p>
          <a:p>
            <a:r>
              <a:rPr lang="en-US" sz="2400" dirty="0" smtClean="0">
                <a:solidFill>
                  <a:srgbClr val="263F6A"/>
                </a:solidFill>
                <a:latin typeface="+mn-lt"/>
              </a:rPr>
              <a:t> </a:t>
            </a:r>
            <a:endParaRPr lang="en-US" sz="3200" dirty="0" smtClean="0">
              <a:solidFill>
                <a:srgbClr val="263F6A"/>
              </a:solidFill>
              <a:latin typeface="+mn-lt"/>
            </a:endParaRPr>
          </a:p>
          <a:p>
            <a:r>
              <a:rPr lang="en-US" sz="3200" dirty="0" smtClean="0">
                <a:solidFill>
                  <a:srgbClr val="263F6A"/>
                </a:solidFill>
                <a:latin typeface="+mn-lt"/>
              </a:rPr>
              <a:t>Capacity is the cluster of mental skills that people use in everyday life.  It fluctuates over time, situations &amp; tasks.</a:t>
            </a:r>
          </a:p>
          <a:p>
            <a:endParaRPr lang="en-US" sz="2400" dirty="0">
              <a:solidFill>
                <a:schemeClr val="tx2"/>
              </a:solidFill>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9742"/>
            <a:ext cx="9144000" cy="1143000"/>
          </a:xfrm>
        </p:spPr>
        <p:txBody>
          <a:bodyPr>
            <a:normAutofit/>
          </a:bodyPr>
          <a:lstStyle/>
          <a:p>
            <a:pPr algn="ctr"/>
            <a:r>
              <a:rPr lang="en-US" sz="6000" b="1" dirty="0" smtClean="0">
                <a:latin typeface="+mj-lt"/>
              </a:rPr>
              <a:t>Legal Aspects of Capacity</a:t>
            </a:r>
            <a:endParaRPr lang="en-US" sz="6000" b="1" dirty="0">
              <a:latin typeface="+mj-lt"/>
            </a:endParaRPr>
          </a:p>
        </p:txBody>
      </p:sp>
      <p:sp>
        <p:nvSpPr>
          <p:cNvPr id="11" name="Content Placeholder 10"/>
          <p:cNvSpPr>
            <a:spLocks noGrp="1"/>
          </p:cNvSpPr>
          <p:nvPr>
            <p:ph idx="1"/>
          </p:nvPr>
        </p:nvSpPr>
        <p:spPr/>
        <p:txBody>
          <a:bodyPr/>
          <a:lstStyle/>
          <a:p>
            <a:pPr>
              <a:buNone/>
            </a:pPr>
            <a:endParaRPr lang="en-US" dirty="0" smtClean="0"/>
          </a:p>
          <a:p>
            <a:endParaRPr lang="en-US" dirty="0"/>
          </a:p>
        </p:txBody>
      </p:sp>
      <p:graphicFrame>
        <p:nvGraphicFramePr>
          <p:cNvPr id="7" name="Diagram 6"/>
          <p:cNvGraphicFramePr/>
          <p:nvPr/>
        </p:nvGraphicFramePr>
        <p:xfrm>
          <a:off x="381000" y="1524000"/>
          <a:ext cx="7848600" cy="429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9742"/>
            <a:ext cx="9144000" cy="1143000"/>
          </a:xfrm>
        </p:spPr>
        <p:txBody>
          <a:bodyPr>
            <a:normAutofit/>
          </a:bodyPr>
          <a:lstStyle/>
          <a:p>
            <a:pPr algn="ctr"/>
            <a:r>
              <a:rPr lang="en-US" sz="6000" b="1" dirty="0" smtClean="0">
                <a:latin typeface="+mj-lt"/>
              </a:rPr>
              <a:t>Legal Aspects of Capacity</a:t>
            </a:r>
            <a:endParaRPr lang="en-US" sz="6000" b="1" dirty="0">
              <a:latin typeface="+mj-lt"/>
            </a:endParaRPr>
          </a:p>
        </p:txBody>
      </p:sp>
      <p:sp>
        <p:nvSpPr>
          <p:cNvPr id="11" name="Content Placeholder 10"/>
          <p:cNvSpPr>
            <a:spLocks noGrp="1"/>
          </p:cNvSpPr>
          <p:nvPr>
            <p:ph idx="1"/>
          </p:nvPr>
        </p:nvSpPr>
        <p:spPr/>
        <p:txBody>
          <a:bodyPr/>
          <a:lstStyle/>
          <a:p>
            <a:pPr marL="0" indent="0">
              <a:spcBef>
                <a:spcPts val="600"/>
              </a:spcBef>
              <a:buNone/>
            </a:pPr>
            <a:r>
              <a:rPr lang="en-US" sz="2400" dirty="0" smtClean="0"/>
              <a:t>Determining capacity in older adults can be very difficult and often requires gathering information from many sources.  Examples include:</a:t>
            </a:r>
          </a:p>
          <a:p>
            <a:pPr lvl="1" indent="0">
              <a:spcBef>
                <a:spcPts val="600"/>
              </a:spcBef>
              <a:buFont typeface="Wingdings" pitchFamily="2" charset="2"/>
              <a:buChar char="ü"/>
            </a:pPr>
            <a:r>
              <a:rPr lang="en-US" sz="2000" dirty="0" smtClean="0"/>
              <a:t>Family members</a:t>
            </a:r>
          </a:p>
          <a:p>
            <a:pPr lvl="1" indent="0">
              <a:buFont typeface="Wingdings" pitchFamily="2" charset="2"/>
              <a:buChar char="ü"/>
            </a:pPr>
            <a:r>
              <a:rPr lang="en-US" sz="2000" dirty="0" smtClean="0"/>
              <a:t>Medical care professionals</a:t>
            </a:r>
          </a:p>
          <a:p>
            <a:pPr lvl="2" indent="0">
              <a:buFont typeface="Wingdings" pitchFamily="2" charset="2"/>
              <a:buChar char="ü"/>
            </a:pPr>
            <a:r>
              <a:rPr lang="en-US" sz="2000" dirty="0" smtClean="0"/>
              <a:t>Physician				</a:t>
            </a:r>
          </a:p>
          <a:p>
            <a:pPr lvl="2" indent="0">
              <a:buFont typeface="Wingdings" pitchFamily="2" charset="2"/>
              <a:buChar char="ü"/>
            </a:pPr>
            <a:r>
              <a:rPr lang="en-US" sz="2000" dirty="0" smtClean="0"/>
              <a:t>Geriatrician</a:t>
            </a:r>
          </a:p>
          <a:p>
            <a:pPr lvl="2" indent="0">
              <a:buFont typeface="Wingdings" pitchFamily="2" charset="2"/>
              <a:buChar char="ü"/>
            </a:pPr>
            <a:r>
              <a:rPr lang="en-US" sz="2000" dirty="0" smtClean="0"/>
              <a:t>Neurologist</a:t>
            </a:r>
          </a:p>
          <a:p>
            <a:pPr lvl="1" indent="0">
              <a:buFont typeface="Wingdings" pitchFamily="2" charset="2"/>
              <a:buChar char="ü"/>
            </a:pPr>
            <a:r>
              <a:rPr lang="en-US" sz="2000" dirty="0" smtClean="0"/>
              <a:t>Mental health care professionals</a:t>
            </a:r>
          </a:p>
          <a:p>
            <a:pPr lvl="2" indent="0">
              <a:buFont typeface="Wingdings" pitchFamily="2" charset="2"/>
              <a:buChar char="ü"/>
            </a:pPr>
            <a:r>
              <a:rPr lang="en-US" sz="2000" dirty="0" smtClean="0"/>
              <a:t>Geriatric Psychiatrist or Psychologist</a:t>
            </a:r>
          </a:p>
          <a:p>
            <a:pPr lvl="2" indent="0">
              <a:buFont typeface="Wingdings" pitchFamily="2" charset="2"/>
              <a:buChar char="ü"/>
            </a:pPr>
            <a:r>
              <a:rPr lang="en-US" sz="2000" dirty="0" smtClean="0"/>
              <a:t>Forensic Psychiatrist or Psychologist</a:t>
            </a:r>
          </a:p>
          <a:p>
            <a:pPr lvl="1" indent="0">
              <a:buFont typeface="Wingdings" pitchFamily="2" charset="2"/>
              <a:buChar char="ü"/>
            </a:pPr>
            <a:r>
              <a:rPr lang="en-US" sz="2000" dirty="0" smtClean="0"/>
              <a:t>Adult protective services workers</a:t>
            </a:r>
          </a:p>
          <a:p>
            <a:pPr indent="0">
              <a:buFont typeface="Wingdings" pitchFamily="2" charset="2"/>
              <a:buChar char="ü"/>
            </a:pPr>
            <a:endParaRPr lang="en-US" sz="2400" dirty="0" smtClean="0"/>
          </a:p>
          <a:p>
            <a:pPr indent="0">
              <a:buFont typeface="Wingdings" pitchFamily="2" charset="2"/>
              <a:buChar char="ü"/>
            </a:pPr>
            <a:endParaRPr lang="en-US" dirty="0" smtClean="0"/>
          </a:p>
          <a:p>
            <a:endParaRPr lang="en-US" dirty="0"/>
          </a:p>
        </p:txBody>
      </p:sp>
      <p:pic>
        <p:nvPicPr>
          <p:cNvPr id="5" name="Picture 2"/>
          <p:cNvPicPr>
            <a:picLocks noChangeAspect="1" noChangeArrowheads="1"/>
          </p:cNvPicPr>
          <p:nvPr/>
        </p:nvPicPr>
        <p:blipFill>
          <a:blip r:embed="rId3" cstate="print"/>
          <a:srcRect/>
          <a:stretch>
            <a:fillRect/>
          </a:stretch>
        </p:blipFill>
        <p:spPr bwMode="auto">
          <a:xfrm rot="741928">
            <a:off x="6078174" y="2805432"/>
            <a:ext cx="1524000" cy="2133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86542"/>
          </a:xfrm>
        </p:spPr>
        <p:txBody>
          <a:bodyPr>
            <a:normAutofit/>
          </a:bodyPr>
          <a:lstStyle/>
          <a:p>
            <a:pPr algn="ctr"/>
            <a:r>
              <a:rPr lang="en-US" sz="6000" b="1" dirty="0" smtClean="0">
                <a:solidFill>
                  <a:srgbClr val="263F6A"/>
                </a:solidFill>
                <a:latin typeface="+mj-lt"/>
              </a:rPr>
              <a:t>Consent</a:t>
            </a:r>
            <a:endParaRPr lang="en-US" sz="6000" b="1" dirty="0">
              <a:solidFill>
                <a:srgbClr val="263F6A"/>
              </a:solidFill>
              <a:latin typeface="+mj-lt"/>
            </a:endParaRPr>
          </a:p>
        </p:txBody>
      </p:sp>
      <p:graphicFrame>
        <p:nvGraphicFramePr>
          <p:cNvPr id="4" name="Content Placeholder 3"/>
          <p:cNvGraphicFramePr>
            <a:graphicFrameLocks noGrp="1"/>
          </p:cNvGraphicFramePr>
          <p:nvPr>
            <p:ph idx="1"/>
          </p:nvPr>
        </p:nvGraphicFramePr>
        <p:xfrm>
          <a:off x="457200" y="1295400"/>
          <a:ext cx="8458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19742"/>
            <a:ext cx="9144000" cy="1186542"/>
          </a:xfrm>
        </p:spPr>
        <p:txBody>
          <a:bodyPr>
            <a:normAutofit/>
          </a:bodyPr>
          <a:lstStyle/>
          <a:p>
            <a:pPr algn="ctr">
              <a:defRPr/>
            </a:pPr>
            <a:r>
              <a:rPr lang="en-US" sz="6000" b="1" dirty="0" smtClean="0">
                <a:solidFill>
                  <a:srgbClr val="263F6A"/>
                </a:solidFill>
                <a:latin typeface="+mj-lt"/>
              </a:rPr>
              <a:t>Undue Influence</a:t>
            </a:r>
            <a:endParaRPr lang="en-US" sz="6000" dirty="0">
              <a:solidFill>
                <a:schemeClr val="tx2"/>
              </a:solidFill>
              <a:latin typeface="+mj-lt"/>
            </a:endParaRPr>
          </a:p>
        </p:txBody>
      </p:sp>
      <p:sp>
        <p:nvSpPr>
          <p:cNvPr id="4" name="Content Placeholder 3"/>
          <p:cNvSpPr>
            <a:spLocks noGrp="1"/>
          </p:cNvSpPr>
          <p:nvPr>
            <p:ph idx="1"/>
          </p:nvPr>
        </p:nvSpPr>
        <p:spPr>
          <a:xfrm>
            <a:off x="228600" y="1219200"/>
            <a:ext cx="8610600" cy="5410200"/>
          </a:xfrm>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a:lstStyle/>
          <a:p>
            <a:pPr indent="0">
              <a:spcBef>
                <a:spcPts val="600"/>
              </a:spcBef>
              <a:buNone/>
            </a:pPr>
            <a:endParaRPr lang="en-US" sz="2400" dirty="0" smtClean="0"/>
          </a:p>
          <a:p>
            <a:pPr indent="0">
              <a:spcBef>
                <a:spcPts val="0"/>
              </a:spcBef>
              <a:buNone/>
            </a:pPr>
            <a:r>
              <a:rPr lang="en-US" sz="2400" dirty="0" smtClean="0"/>
              <a:t>Undue influence is the misuse of one’s role and power to exploit the trust, dependence, and/or fear of another to deceptively gain control over that person’s decision making or assets.   </a:t>
            </a:r>
          </a:p>
          <a:p>
            <a:pPr indent="0">
              <a:buNone/>
            </a:pPr>
            <a:endParaRPr lang="en-US" sz="2800" dirty="0" smtClean="0"/>
          </a:p>
        </p:txBody>
      </p:sp>
      <p:graphicFrame>
        <p:nvGraphicFramePr>
          <p:cNvPr id="8" name="Diagram 7"/>
          <p:cNvGraphicFramePr/>
          <p:nvPr/>
        </p:nvGraphicFramePr>
        <p:xfrm>
          <a:off x="457200" y="3200400"/>
          <a:ext cx="80772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4"/>
          <p:cNvSpPr>
            <a:spLocks noGrp="1"/>
          </p:cNvSpPr>
          <p:nvPr>
            <p:ph idx="1"/>
          </p:nvPr>
        </p:nvSpPr>
        <p:spPr>
          <a:xfrm>
            <a:off x="304800" y="1371600"/>
            <a:ext cx="8610600" cy="5105400"/>
          </a:xfrm>
        </p:spPr>
        <p:txBody>
          <a:bodyPr/>
          <a:lstStyle/>
          <a:p>
            <a:pPr marL="1588" indent="-1588">
              <a:buNone/>
            </a:pPr>
            <a:r>
              <a:rPr lang="en-US" sz="2800" b="1" dirty="0" smtClean="0">
                <a:solidFill>
                  <a:srgbClr val="263F6A"/>
                </a:solidFill>
                <a:latin typeface="+mj-lt"/>
              </a:rPr>
              <a:t>At the conclusion of Module Two, judges should be knowledgeable about</a:t>
            </a:r>
          </a:p>
          <a:p>
            <a:pPr marL="801688" lvl="2" indent="-1588">
              <a:buFont typeface="Wingdings" pitchFamily="2" charset="2"/>
              <a:buChar char="ü"/>
            </a:pPr>
            <a:r>
              <a:rPr lang="en-US" b="1" dirty="0" smtClean="0">
                <a:solidFill>
                  <a:srgbClr val="263F6A"/>
                </a:solidFill>
              </a:rPr>
              <a:t> General definitions of elder abuse, neglect, &amp; exploitation</a:t>
            </a:r>
          </a:p>
          <a:p>
            <a:pPr marL="801688" lvl="2" indent="-1588">
              <a:buFont typeface="Wingdings" pitchFamily="2" charset="2"/>
              <a:buChar char="ü"/>
            </a:pPr>
            <a:r>
              <a:rPr lang="en-US" b="1" dirty="0" smtClean="0">
                <a:solidFill>
                  <a:srgbClr val="263F6A"/>
                </a:solidFill>
              </a:rPr>
              <a:t> State laws relevant to elder abuse</a:t>
            </a:r>
          </a:p>
          <a:p>
            <a:pPr marL="801688" lvl="2" indent="-1588">
              <a:buFont typeface="Wingdings" pitchFamily="2" charset="2"/>
              <a:buChar char="ü"/>
            </a:pPr>
            <a:r>
              <a:rPr lang="en-US" b="1" dirty="0" smtClean="0">
                <a:solidFill>
                  <a:srgbClr val="263F6A"/>
                </a:solidFill>
              </a:rPr>
              <a:t> Prevalence &amp; incidence of elder abuse</a:t>
            </a:r>
          </a:p>
          <a:p>
            <a:pPr marL="801688" lvl="2" indent="-1588">
              <a:buFont typeface="Wingdings" pitchFamily="2" charset="2"/>
              <a:buChar char="ü"/>
            </a:pPr>
            <a:r>
              <a:rPr lang="en-US" b="1" dirty="0" smtClean="0">
                <a:solidFill>
                  <a:srgbClr val="263F6A"/>
                </a:solidFill>
              </a:rPr>
              <a:t> “Red flags” suggestive of elder abuse</a:t>
            </a:r>
          </a:p>
          <a:p>
            <a:pPr marL="801688" lvl="2" indent="-1588">
              <a:buFont typeface="Wingdings" pitchFamily="2" charset="2"/>
              <a:buChar char="ü"/>
            </a:pPr>
            <a:r>
              <a:rPr lang="en-US" b="1" dirty="0" smtClean="0">
                <a:solidFill>
                  <a:srgbClr val="263F6A"/>
                </a:solidFill>
              </a:rPr>
              <a:t> Capacity, consent, &amp; undue influence</a:t>
            </a:r>
          </a:p>
          <a:p>
            <a:pPr marL="801688" lvl="2" indent="-1588">
              <a:buNone/>
            </a:pPr>
            <a:endParaRPr lang="en-US" b="1" dirty="0" smtClean="0">
              <a:solidFill>
                <a:schemeClr val="tx2"/>
              </a:solidFill>
            </a:endParaRPr>
          </a:p>
          <a:p>
            <a:pPr marL="1588" indent="-1588">
              <a:buNone/>
            </a:pPr>
            <a:endParaRPr lang="en-US" sz="2800" dirty="0" smtClean="0"/>
          </a:p>
          <a:p>
            <a:pPr marL="1588" indent="-1588">
              <a:buNone/>
            </a:pPr>
            <a:endParaRPr lang="en-US" sz="2800" dirty="0" smtClean="0"/>
          </a:p>
          <a:p>
            <a:pPr marL="0" indent="0" algn="just" eaLnBrk="1" hangingPunct="1">
              <a:lnSpc>
                <a:spcPts val="2800"/>
              </a:lnSpc>
              <a:spcAft>
                <a:spcPts val="1800"/>
              </a:spcAft>
              <a:buFont typeface="Arial" charset="0"/>
              <a:buNone/>
            </a:pPr>
            <a:endParaRPr lang="en-US" dirty="0" smtClean="0"/>
          </a:p>
        </p:txBody>
      </p:sp>
      <p:sp>
        <p:nvSpPr>
          <p:cNvPr id="5" name="Title 1"/>
          <p:cNvSpPr txBox="1">
            <a:spLocks/>
          </p:cNvSpPr>
          <p:nvPr/>
        </p:nvSpPr>
        <p:spPr bwMode="auto">
          <a:xfrm>
            <a:off x="0" y="-152400"/>
            <a:ext cx="9144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smtClean="0">
                <a:ln>
                  <a:noFill/>
                </a:ln>
                <a:solidFill>
                  <a:srgbClr val="263F6A"/>
                </a:solidFill>
                <a:effectLst/>
                <a:uLnTx/>
                <a:uFillTx/>
                <a:latin typeface="+mj-lt"/>
                <a:ea typeface="+mj-ea"/>
                <a:cs typeface="+mj-cs"/>
              </a:rPr>
              <a:t>Module Two O</a:t>
            </a:r>
            <a:r>
              <a:rPr kumimoji="0" lang="en-US" sz="6000" b="1" i="0" u="none" strike="noStrike" kern="1200" cap="none" spc="0" normalizeH="0" noProof="0" dirty="0" smtClean="0">
                <a:ln>
                  <a:noFill/>
                </a:ln>
                <a:solidFill>
                  <a:srgbClr val="263F6A"/>
                </a:solidFill>
                <a:effectLst/>
                <a:uLnTx/>
                <a:uFillTx/>
                <a:latin typeface="+mj-lt"/>
                <a:ea typeface="+mj-ea"/>
                <a:cs typeface="+mj-cs"/>
              </a:rPr>
              <a:t>bjectives</a:t>
            </a:r>
            <a:endParaRPr kumimoji="0" lang="en-US" sz="6000" b="1" i="0" u="none" strike="noStrike" kern="1200" cap="none" spc="0" normalizeH="0" baseline="0" noProof="0" dirty="0">
              <a:ln>
                <a:noFill/>
              </a:ln>
              <a:solidFill>
                <a:srgbClr val="263F6A"/>
              </a:solidFill>
              <a:effectLst/>
              <a:uLnTx/>
              <a:uFillTx/>
              <a:latin typeface="+mj-lt"/>
              <a:ea typeface="+mj-ea"/>
              <a:cs typeface="+mj-cs"/>
            </a:endParaRPr>
          </a:p>
        </p:txBody>
      </p:sp>
      <p:pic>
        <p:nvPicPr>
          <p:cNvPr id="6" name="Picture 5" descr="objectives.jpg"/>
          <p:cNvPicPr>
            <a:picLocks noChangeAspect="1"/>
          </p:cNvPicPr>
          <p:nvPr/>
        </p:nvPicPr>
        <p:blipFill>
          <a:blip r:embed="rId3" cstate="print"/>
          <a:stretch>
            <a:fillRect/>
          </a:stretch>
        </p:blipFill>
        <p:spPr>
          <a:xfrm>
            <a:off x="6400800" y="4374174"/>
            <a:ext cx="2449703" cy="17980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 calcmode="lin" valueType="num">
                                      <p:cBhvr additive="base">
                                        <p:cTn id="7" dur="5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 calcmode="lin" valueType="num">
                                      <p:cBhvr additive="base">
                                        <p:cTn id="13" dur="5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 calcmode="lin" valueType="num">
                                      <p:cBhvr additive="base">
                                        <p:cTn id="19" dur="5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099">
                                            <p:txEl>
                                              <p:pRg st="4" end="4"/>
                                            </p:txEl>
                                          </p:spTgt>
                                        </p:tgtEl>
                                        <p:attrNameLst>
                                          <p:attrName>style.visibility</p:attrName>
                                        </p:attrNameLst>
                                      </p:cBhvr>
                                      <p:to>
                                        <p:strVal val="visible"/>
                                      </p:to>
                                    </p:set>
                                    <p:anim calcmode="lin" valueType="num">
                                      <p:cBhvr additive="base">
                                        <p:cTn id="25" dur="5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099">
                                            <p:txEl>
                                              <p:pRg st="5" end="5"/>
                                            </p:txEl>
                                          </p:spTgt>
                                        </p:tgtEl>
                                        <p:attrNameLst>
                                          <p:attrName>style.visibility</p:attrName>
                                        </p:attrNameLst>
                                      </p:cBhvr>
                                      <p:to>
                                        <p:strVal val="visible"/>
                                      </p:to>
                                    </p:set>
                                    <p:anim calcmode="lin" valueType="num">
                                      <p:cBhvr additive="base">
                                        <p:cTn id="31" dur="500" fill="hold"/>
                                        <p:tgtEl>
                                          <p:spTgt spid="409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lstStyle/>
          <a:p>
            <a:pPr algn="ctr"/>
            <a:r>
              <a:rPr lang="en-US" sz="6000" b="1" dirty="0" smtClean="0">
                <a:solidFill>
                  <a:srgbClr val="263F6A"/>
                </a:solidFill>
                <a:latin typeface="Calibri"/>
              </a:rPr>
              <a:t>Undue Influence</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19742"/>
            <a:ext cx="9144000" cy="1143000"/>
          </a:xfrm>
        </p:spPr>
        <p:txBody>
          <a:bodyPr>
            <a:normAutofit/>
          </a:bodyPr>
          <a:lstStyle/>
          <a:p>
            <a:pPr algn="ctr">
              <a:defRPr/>
            </a:pPr>
            <a:r>
              <a:rPr lang="en-US" sz="6000" b="1" dirty="0" smtClean="0">
                <a:solidFill>
                  <a:srgbClr val="263F6A"/>
                </a:solidFill>
                <a:latin typeface="Calibri" pitchFamily="34" charset="0"/>
              </a:rPr>
              <a:t>Implications for the Court</a:t>
            </a:r>
            <a:endParaRPr lang="en-US" sz="6000" b="1" dirty="0">
              <a:solidFill>
                <a:srgbClr val="FF0000"/>
              </a:solidFill>
              <a:latin typeface="Calibri" pitchFamily="34" charset="0"/>
            </a:endParaRPr>
          </a:p>
        </p:txBody>
      </p:sp>
      <p:sp>
        <p:nvSpPr>
          <p:cNvPr id="9" name="Content Placeholder 8"/>
          <p:cNvSpPr>
            <a:spLocks noGrp="1"/>
          </p:cNvSpPr>
          <p:nvPr>
            <p:ph idx="1"/>
          </p:nvPr>
        </p:nvSpPr>
        <p:spPr>
          <a:xfrm>
            <a:off x="304800" y="1371600"/>
            <a:ext cx="8458200" cy="4754563"/>
          </a:xfrm>
        </p:spPr>
        <p:txBody>
          <a:bodyPr/>
          <a:lstStyle/>
          <a:p>
            <a:pPr algn="just"/>
            <a:r>
              <a:rPr lang="en-US" sz="3000" dirty="0" smtClean="0"/>
              <a:t>The identification of elder abuse  can be difficult.</a:t>
            </a:r>
          </a:p>
          <a:p>
            <a:r>
              <a:rPr lang="en-US" sz="3000" dirty="0" smtClean="0"/>
              <a:t>Elder abuse may be an underlying factor in a variety of court cases involving older persons. </a:t>
            </a:r>
          </a:p>
          <a:p>
            <a:pPr algn="just"/>
            <a:r>
              <a:rPr lang="en-US" sz="3000" dirty="0" smtClean="0"/>
              <a:t>Transactions involving older persons may need additional scrutiny.</a:t>
            </a:r>
          </a:p>
          <a:p>
            <a:pPr algn="just"/>
            <a:r>
              <a:rPr lang="en-US" sz="3000" dirty="0" smtClean="0"/>
              <a:t>More cases will involve complex issues of capacity and consent.</a:t>
            </a:r>
          </a:p>
          <a:p>
            <a:endParaRPr lang="en-US" dirty="0" smtClean="0"/>
          </a:p>
          <a:p>
            <a:endParaRPr lang="en-US" dirty="0" smtClean="0"/>
          </a:p>
          <a:p>
            <a:pPr lvl="1">
              <a:buNone/>
            </a:pPr>
            <a:endParaRPr lang="en-US" dirty="0" smtClean="0"/>
          </a:p>
          <a:p>
            <a:pPr lvl="1">
              <a:buNone/>
            </a:pPr>
            <a:endParaRPr lang="en-US" dirty="0" smtClean="0"/>
          </a:p>
        </p:txBody>
      </p:sp>
      <p:pic>
        <p:nvPicPr>
          <p:cNvPr id="4" name="Picture 3" descr="faces-banner.png"/>
          <p:cNvPicPr>
            <a:picLocks noChangeAspect="1"/>
          </p:cNvPicPr>
          <p:nvPr/>
        </p:nvPicPr>
        <p:blipFill>
          <a:blip r:embed="rId3" cstate="print"/>
          <a:srcRect/>
          <a:stretch>
            <a:fillRect/>
          </a:stretch>
        </p:blipFill>
        <p:spPr bwMode="auto">
          <a:xfrm>
            <a:off x="304800" y="5167312"/>
            <a:ext cx="8534400" cy="153828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p:txBody>
          <a:bodyPr/>
          <a:lstStyle/>
          <a:p>
            <a:pPr eaLnBrk="1" hangingPunct="1">
              <a:buFont typeface="Arial" charset="0"/>
              <a:buNone/>
            </a:pPr>
            <a:endParaRPr lang="en-US" sz="1000" dirty="0" smtClean="0">
              <a:hlinkClick r:id="rId3"/>
            </a:endParaRPr>
          </a:p>
          <a:p>
            <a:pPr eaLnBrk="1" hangingPunct="1">
              <a:buFont typeface="Arial" charset="0"/>
              <a:buNone/>
            </a:pPr>
            <a:endParaRPr lang="en-US" dirty="0" smtClean="0"/>
          </a:p>
          <a:p>
            <a:pPr eaLnBrk="1" hangingPunct="1">
              <a:buFont typeface="Arial" charset="0"/>
              <a:buNone/>
            </a:pPr>
            <a:endParaRPr lang="en-US" dirty="0" smtClean="0"/>
          </a:p>
          <a:p>
            <a:pPr eaLnBrk="1" hangingPunct="1">
              <a:buFont typeface="Arial" charset="0"/>
              <a:buNone/>
            </a:pPr>
            <a:endParaRPr lang="en-US" dirty="0" smtClean="0"/>
          </a:p>
          <a:p>
            <a:pPr eaLnBrk="1" hangingPunct="1">
              <a:buFont typeface="Arial" charset="0"/>
              <a:buNone/>
            </a:pPr>
            <a:endParaRPr lang="en-US" sz="2800" dirty="0" smtClean="0"/>
          </a:p>
        </p:txBody>
      </p:sp>
      <p:pic>
        <p:nvPicPr>
          <p:cNvPr id="10244" name="Picture 3" descr="faces-banner.png"/>
          <p:cNvPicPr>
            <a:picLocks noChangeAspect="1"/>
          </p:cNvPicPr>
          <p:nvPr/>
        </p:nvPicPr>
        <p:blipFill>
          <a:blip r:embed="rId4" cstate="print"/>
          <a:srcRect/>
          <a:stretch>
            <a:fillRect/>
          </a:stretch>
        </p:blipFill>
        <p:spPr bwMode="auto">
          <a:xfrm>
            <a:off x="304800" y="1371600"/>
            <a:ext cx="8534400" cy="1538288"/>
          </a:xfrm>
          <a:prstGeom prst="rect">
            <a:avLst/>
          </a:prstGeom>
          <a:noFill/>
          <a:ln w="9525">
            <a:noFill/>
            <a:miter lim="800000"/>
            <a:headEnd/>
            <a:tailEnd/>
          </a:ln>
        </p:spPr>
      </p:pic>
      <p:sp>
        <p:nvSpPr>
          <p:cNvPr id="5" name="Rectangle 4"/>
          <p:cNvSpPr/>
          <p:nvPr/>
        </p:nvSpPr>
        <p:spPr>
          <a:xfrm>
            <a:off x="533400" y="3124200"/>
            <a:ext cx="8229600" cy="2739211"/>
          </a:xfrm>
          <a:prstGeom prst="rect">
            <a:avLst/>
          </a:prstGeom>
        </p:spPr>
        <p:txBody>
          <a:bodyPr wrap="square">
            <a:spAutoFit/>
          </a:bodyPr>
          <a:lstStyle/>
          <a:p>
            <a:pPr algn="r"/>
            <a:r>
              <a:rPr lang="en-US" sz="3600" dirty="0" smtClean="0">
                <a:solidFill>
                  <a:srgbClr val="263F6A"/>
                </a:solidFill>
                <a:latin typeface="Lucida Calligraphy" pitchFamily="66" charset="0"/>
              </a:rPr>
              <a:t>DVD Presentation</a:t>
            </a:r>
          </a:p>
          <a:p>
            <a:pPr algn="r"/>
            <a:endParaRPr lang="en-US" sz="4000" dirty="0" smtClean="0">
              <a:latin typeface="+mn-lt"/>
            </a:endParaRPr>
          </a:p>
          <a:p>
            <a:pPr algn="r"/>
            <a:r>
              <a:rPr lang="en-US" sz="4000" dirty="0" smtClean="0">
                <a:latin typeface="+mn-lt"/>
              </a:rPr>
              <a:t>Responding to Elder Abuse </a:t>
            </a:r>
          </a:p>
          <a:p>
            <a:pPr algn="r"/>
            <a:r>
              <a:rPr lang="en-US" sz="2800" dirty="0" smtClean="0">
                <a:latin typeface="+mn-lt"/>
              </a:rPr>
              <a:t>What Judges and Court </a:t>
            </a:r>
          </a:p>
          <a:p>
            <a:pPr algn="r"/>
            <a:r>
              <a:rPr lang="en-US" sz="2800" dirty="0" smtClean="0">
                <a:latin typeface="+mn-lt"/>
              </a:rPr>
              <a:t>Personnel Should Know</a:t>
            </a:r>
            <a:endParaRPr lang="en-US" sz="2800" dirty="0">
              <a:latin typeface="+mn-lt"/>
            </a:endParaRPr>
          </a:p>
        </p:txBody>
      </p:sp>
      <p:pic>
        <p:nvPicPr>
          <p:cNvPr id="6" name="Picture 5" descr="DVDcover.jpg"/>
          <p:cNvPicPr>
            <a:picLocks noChangeAspect="1"/>
          </p:cNvPicPr>
          <p:nvPr/>
        </p:nvPicPr>
        <p:blipFill>
          <a:blip r:embed="rId5" cstate="print"/>
          <a:stretch>
            <a:fillRect/>
          </a:stretch>
        </p:blipFill>
        <p:spPr>
          <a:xfrm>
            <a:off x="381000" y="2895600"/>
            <a:ext cx="2590800" cy="3704844"/>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19742"/>
            <a:ext cx="9144000" cy="1143000"/>
          </a:xfrm>
        </p:spPr>
        <p:txBody>
          <a:bodyPr>
            <a:normAutofit/>
          </a:bodyPr>
          <a:lstStyle/>
          <a:p>
            <a:pPr algn="ctr">
              <a:defRPr/>
            </a:pPr>
            <a:r>
              <a:rPr lang="en-US" sz="6000" b="1" dirty="0" smtClean="0">
                <a:solidFill>
                  <a:srgbClr val="263F6A"/>
                </a:solidFill>
                <a:latin typeface="Calibri" pitchFamily="34" charset="0"/>
              </a:rPr>
              <a:t>Additional Resources</a:t>
            </a:r>
            <a:endParaRPr lang="en-US" sz="6000" b="1" dirty="0">
              <a:solidFill>
                <a:srgbClr val="FF0000"/>
              </a:solidFill>
              <a:latin typeface="Calibri" pitchFamily="34" charset="0"/>
            </a:endParaRPr>
          </a:p>
        </p:txBody>
      </p:sp>
      <p:sp>
        <p:nvSpPr>
          <p:cNvPr id="9" name="Content Placeholder 8"/>
          <p:cNvSpPr>
            <a:spLocks noGrp="1"/>
          </p:cNvSpPr>
          <p:nvPr>
            <p:ph idx="1"/>
          </p:nvPr>
        </p:nvSpPr>
        <p:spPr>
          <a:xfrm>
            <a:off x="457200" y="1600200"/>
            <a:ext cx="8382000" cy="4525963"/>
          </a:xfrm>
        </p:spPr>
        <p:txBody>
          <a:bodyPr/>
          <a:lstStyle/>
          <a:p>
            <a:pPr algn="ctr">
              <a:buNone/>
            </a:pPr>
            <a:r>
              <a:rPr lang="en-US" b="1" dirty="0" smtClean="0">
                <a:solidFill>
                  <a:srgbClr val="263F6A"/>
                </a:solidFill>
              </a:rPr>
              <a:t> Visit the National Center for State Courts’ Center for Elders and the Courts at</a:t>
            </a:r>
          </a:p>
          <a:p>
            <a:pPr algn="ctr">
              <a:buNone/>
            </a:pPr>
            <a:endParaRPr lang="en-US" b="1" dirty="0" smtClean="0">
              <a:solidFill>
                <a:srgbClr val="263F6A"/>
              </a:solidFill>
            </a:endParaRPr>
          </a:p>
          <a:p>
            <a:pPr algn="ctr">
              <a:buNone/>
            </a:pPr>
            <a:r>
              <a:rPr lang="en-US" b="1" dirty="0" smtClean="0">
                <a:solidFill>
                  <a:srgbClr val="263F6A"/>
                </a:solidFill>
                <a:hlinkClick r:id="rId3"/>
              </a:rPr>
              <a:t>www.eldersandcourts.org</a:t>
            </a:r>
            <a:endParaRPr lang="en-US" b="1" dirty="0" smtClean="0">
              <a:solidFill>
                <a:srgbClr val="263F6A"/>
              </a:solidFill>
            </a:endParaRPr>
          </a:p>
          <a:p>
            <a:pPr algn="ctr">
              <a:buNone/>
            </a:pPr>
            <a:endParaRPr lang="en-US" b="1" dirty="0" smtClean="0">
              <a:solidFill>
                <a:srgbClr val="263F6A"/>
              </a:solidFill>
            </a:endParaRPr>
          </a:p>
          <a:p>
            <a:pPr>
              <a:buNone/>
            </a:pPr>
            <a:endParaRPr lang="en-US" dirty="0" smtClean="0"/>
          </a:p>
          <a:p>
            <a:endParaRPr lang="en-US" dirty="0" smtClean="0"/>
          </a:p>
          <a:p>
            <a:endParaRPr lang="en-US" dirty="0" smtClean="0"/>
          </a:p>
          <a:p>
            <a:pPr lvl="1">
              <a:buNone/>
            </a:pPr>
            <a:endParaRPr lang="en-US" dirty="0" smtClean="0"/>
          </a:p>
          <a:p>
            <a:pPr lvl="1">
              <a:buNone/>
            </a:pPr>
            <a:endParaRPr lang="en-US" dirty="0" smtClean="0"/>
          </a:p>
        </p:txBody>
      </p:sp>
      <p:pic>
        <p:nvPicPr>
          <p:cNvPr id="4" name="Picture 3" descr="faces-banner.png"/>
          <p:cNvPicPr>
            <a:picLocks noChangeAspect="1"/>
          </p:cNvPicPr>
          <p:nvPr/>
        </p:nvPicPr>
        <p:blipFill>
          <a:blip r:embed="rId4" cstate="print"/>
          <a:srcRect/>
          <a:stretch>
            <a:fillRect/>
          </a:stretch>
        </p:blipFill>
        <p:spPr bwMode="auto">
          <a:xfrm>
            <a:off x="228600" y="5181600"/>
            <a:ext cx="8534400" cy="15382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rmAutofit/>
          </a:bodyPr>
          <a:lstStyle/>
          <a:p>
            <a:pPr algn="ctr"/>
            <a:r>
              <a:rPr lang="en-US" sz="6000" b="1" dirty="0" smtClean="0">
                <a:solidFill>
                  <a:srgbClr val="263F6A"/>
                </a:solidFill>
                <a:latin typeface="+mj-lt"/>
              </a:rPr>
              <a:t>General Definition</a:t>
            </a:r>
            <a:endParaRPr lang="en-US" sz="6000" b="1" dirty="0">
              <a:solidFill>
                <a:srgbClr val="263F6A"/>
              </a:solidFill>
              <a:latin typeface="+mj-lt"/>
            </a:endParaRPr>
          </a:p>
        </p:txBody>
      </p:sp>
      <p:sp>
        <p:nvSpPr>
          <p:cNvPr id="3" name="Content Placeholder 2"/>
          <p:cNvSpPr>
            <a:spLocks noGrp="1"/>
          </p:cNvSpPr>
          <p:nvPr>
            <p:ph idx="1"/>
          </p:nvPr>
        </p:nvSpPr>
        <p:spPr/>
        <p:txBody>
          <a:bodyPr/>
          <a:lstStyle/>
          <a:p>
            <a:pPr algn="just">
              <a:buNone/>
            </a:pPr>
            <a:r>
              <a:rPr lang="en-US" dirty="0" smtClean="0"/>
              <a:t>“Elder abuse” is a term referring to any knowing, intentional, or negligent act by a caregiver or any other person that causes harm or a serious risk of harm to a vulnerable adult. </a:t>
            </a:r>
          </a:p>
          <a:p>
            <a:pPr>
              <a:buNone/>
            </a:pPr>
            <a:r>
              <a:rPr lang="en-US" dirty="0" smtClean="0"/>
              <a:t>	 </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rmAutofit/>
          </a:bodyPr>
          <a:lstStyle/>
          <a:p>
            <a:pPr algn="ctr"/>
            <a:r>
              <a:rPr lang="en-US" sz="6000" b="1" dirty="0" smtClean="0">
                <a:solidFill>
                  <a:srgbClr val="263F6A"/>
                </a:solidFill>
                <a:latin typeface="+mj-lt"/>
              </a:rPr>
              <a:t>Types of Elder Abuse</a:t>
            </a:r>
            <a:endParaRPr lang="en-US" sz="6000" b="1" dirty="0">
              <a:solidFill>
                <a:srgbClr val="263F6A"/>
              </a:solidFill>
              <a:latin typeface="+mj-lt"/>
            </a:endParaRPr>
          </a:p>
        </p:txBody>
      </p:sp>
      <p:graphicFrame>
        <p:nvGraphicFramePr>
          <p:cNvPr id="6" name="Diagram 5"/>
          <p:cNvGraphicFramePr/>
          <p:nvPr/>
        </p:nvGraphicFramePr>
        <p:xfrm>
          <a:off x="381000" y="1371600"/>
          <a:ext cx="8382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Autofit/>
          </a:bodyPr>
          <a:lstStyle/>
          <a:p>
            <a:pPr algn="ctr"/>
            <a:r>
              <a:rPr lang="en-US" sz="6000" b="1" dirty="0" smtClean="0">
                <a:solidFill>
                  <a:srgbClr val="263F6A"/>
                </a:solidFill>
                <a:latin typeface="+mj-lt"/>
              </a:rPr>
              <a:t>Elder Justice Act (EJA)</a:t>
            </a:r>
            <a:endParaRPr lang="en-US" sz="6000" b="1" dirty="0">
              <a:solidFill>
                <a:srgbClr val="263F6A"/>
              </a:solidFill>
              <a:latin typeface="+mj-lt"/>
            </a:endParaRPr>
          </a:p>
        </p:txBody>
      </p:sp>
      <p:sp>
        <p:nvSpPr>
          <p:cNvPr id="3" name="Content Placeholder 2"/>
          <p:cNvSpPr>
            <a:spLocks noGrp="1"/>
          </p:cNvSpPr>
          <p:nvPr>
            <p:ph idx="1"/>
          </p:nvPr>
        </p:nvSpPr>
        <p:spPr/>
        <p:txBody>
          <a:bodyPr/>
          <a:lstStyle/>
          <a:p>
            <a:r>
              <a:rPr lang="en-US" dirty="0" smtClean="0"/>
              <a:t>EJA (S. 795) included in the health care reform bill, H.R. 3590 (signed into law in 2010) </a:t>
            </a:r>
          </a:p>
          <a:p>
            <a:pPr lvl="1"/>
            <a:r>
              <a:rPr lang="en-US" dirty="0" smtClean="0"/>
              <a:t>Elder Justice Coordinating Council</a:t>
            </a:r>
          </a:p>
          <a:p>
            <a:pPr lvl="1"/>
            <a:r>
              <a:rPr lang="en-US" dirty="0" smtClean="0"/>
              <a:t>Advisory Board on Elder Abuse, Neglect, and Exploitation</a:t>
            </a:r>
          </a:p>
          <a:p>
            <a:pPr lvl="1"/>
            <a:r>
              <a:rPr lang="en-US" dirty="0" smtClean="0"/>
              <a:t>Funding for:</a:t>
            </a:r>
          </a:p>
          <a:p>
            <a:pPr lvl="2"/>
            <a:r>
              <a:rPr lang="en-US" dirty="0" smtClean="0"/>
              <a:t>Adult Protective Services</a:t>
            </a:r>
          </a:p>
          <a:p>
            <a:pPr lvl="2"/>
            <a:r>
              <a:rPr lang="en-US" dirty="0" smtClean="0"/>
              <a:t>Forensic Centers</a:t>
            </a:r>
          </a:p>
          <a:p>
            <a:pPr lvl="2"/>
            <a:r>
              <a:rPr lang="en-US" dirty="0" smtClean="0"/>
              <a:t>Long-Term Care Ombudsman Program</a:t>
            </a:r>
          </a:p>
        </p:txBody>
      </p:sp>
      <p:sp>
        <p:nvSpPr>
          <p:cNvPr id="4" name="TextBox 3"/>
          <p:cNvSpPr txBox="1"/>
          <p:nvPr/>
        </p:nvSpPr>
        <p:spPr>
          <a:xfrm>
            <a:off x="1676400" y="6245423"/>
            <a:ext cx="5791200" cy="307777"/>
          </a:xfrm>
          <a:prstGeom prst="rect">
            <a:avLst/>
          </a:prstGeom>
          <a:solidFill>
            <a:schemeClr val="accent1">
              <a:lumMod val="60000"/>
              <a:lumOff val="40000"/>
            </a:schemeClr>
          </a:solidFill>
          <a:ln w="38100">
            <a:solidFill>
              <a:schemeClr val="accent2">
                <a:lumMod val="75000"/>
              </a:schemeClr>
            </a:solidFill>
            <a:prstDash val="sysDash"/>
          </a:ln>
        </p:spPr>
        <p:txBody>
          <a:bodyPr wrap="square" rtlCol="0">
            <a:spAutoFit/>
          </a:bodyPr>
          <a:lstStyle/>
          <a:p>
            <a:pPr algn="ctr"/>
            <a:r>
              <a:rPr lang="en-US" sz="1400" dirty="0" smtClean="0">
                <a:solidFill>
                  <a:srgbClr val="002060"/>
                </a:solidFill>
              </a:rPr>
              <a:t>For updates, visit the </a:t>
            </a:r>
            <a:r>
              <a:rPr lang="en-US" sz="1400" dirty="0" smtClean="0">
                <a:solidFill>
                  <a:srgbClr val="002060"/>
                </a:solidFill>
                <a:hlinkClick r:id="rId3"/>
              </a:rPr>
              <a:t>Elder </a:t>
            </a:r>
            <a:r>
              <a:rPr lang="en-US" sz="1400" dirty="0" smtClean="0">
                <a:solidFill>
                  <a:srgbClr val="C00000"/>
                </a:solidFill>
                <a:hlinkClick r:id="rId3"/>
              </a:rPr>
              <a:t>Justice Coalition</a:t>
            </a:r>
            <a:r>
              <a:rPr lang="en-US" sz="1400" dirty="0" smtClean="0">
                <a:solidFill>
                  <a:srgbClr val="C00000"/>
                </a:solidFill>
              </a:rPr>
              <a:t>.</a:t>
            </a:r>
            <a:endParaRPr lang="en-US" sz="1400"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2"/>
            <a:ext cx="9144000" cy="1143000"/>
          </a:xfrm>
        </p:spPr>
        <p:txBody>
          <a:bodyPr>
            <a:noAutofit/>
          </a:bodyPr>
          <a:lstStyle/>
          <a:p>
            <a:pPr algn="ctr"/>
            <a:r>
              <a:rPr lang="en-US" sz="6000" b="1" dirty="0" smtClean="0">
                <a:solidFill>
                  <a:srgbClr val="263F6A"/>
                </a:solidFill>
                <a:latin typeface="+mj-lt"/>
              </a:rPr>
              <a:t>Relevant State Statutes</a:t>
            </a:r>
            <a:endParaRPr lang="en-US" sz="6000" b="1" dirty="0">
              <a:solidFill>
                <a:srgbClr val="263F6A"/>
              </a:solidFill>
              <a:latin typeface="+mj-lt"/>
            </a:endParaRPr>
          </a:p>
        </p:txBody>
      </p:sp>
      <p:sp>
        <p:nvSpPr>
          <p:cNvPr id="3" name="Content Placeholder 2"/>
          <p:cNvSpPr>
            <a:spLocks noGrp="1"/>
          </p:cNvSpPr>
          <p:nvPr>
            <p:ph idx="1"/>
          </p:nvPr>
        </p:nvSpPr>
        <p:spPr/>
        <p:txBody>
          <a:bodyPr/>
          <a:lstStyle/>
          <a:p>
            <a:r>
              <a:rPr lang="en-US" dirty="0" smtClean="0"/>
              <a:t>Each state has an adult protective services law with definitions and may have other relevant civil or criminal laws.</a:t>
            </a:r>
          </a:p>
          <a:p>
            <a:r>
              <a:rPr lang="en-US" dirty="0" smtClean="0"/>
              <a:t>[</a:t>
            </a:r>
            <a:r>
              <a:rPr lang="en-US" dirty="0" smtClean="0">
                <a:solidFill>
                  <a:schemeClr val="accent2"/>
                </a:solidFill>
              </a:rPr>
              <a:t>Insert relevant state statutes; to be completed by state judicial educator</a:t>
            </a:r>
            <a:r>
              <a:rPr lang="en-US" dirty="0" smtClean="0"/>
              <a:t>]</a:t>
            </a:r>
            <a:endParaRPr lang="en-US"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04800" y="1143000"/>
            <a:ext cx="8610600" cy="13716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p:cNvSpPr>
            <a:spLocks noGrp="1" noChangeArrowheads="1"/>
          </p:cNvSpPr>
          <p:nvPr>
            <p:ph type="title"/>
          </p:nvPr>
        </p:nvSpPr>
        <p:spPr>
          <a:xfrm>
            <a:off x="0" y="-152400"/>
            <a:ext cx="9144000" cy="1295400"/>
          </a:xfrm>
          <a:noFill/>
        </p:spPr>
        <p:txBody>
          <a:bodyPr>
            <a:normAutofit/>
          </a:bodyPr>
          <a:lstStyle/>
          <a:p>
            <a:pPr algn="ctr"/>
            <a:r>
              <a:rPr lang="en-US" sz="6000" b="1" dirty="0" smtClean="0">
                <a:solidFill>
                  <a:srgbClr val="263F6A"/>
                </a:solidFill>
                <a:latin typeface="+mj-lt"/>
              </a:rPr>
              <a:t>Estimates of Prevalence</a:t>
            </a:r>
          </a:p>
        </p:txBody>
      </p:sp>
      <p:sp>
        <p:nvSpPr>
          <p:cNvPr id="21507" name="Rectangle 3"/>
          <p:cNvSpPr>
            <a:spLocks noGrp="1" noChangeArrowheads="1"/>
          </p:cNvSpPr>
          <p:nvPr>
            <p:ph type="body" idx="1"/>
          </p:nvPr>
        </p:nvSpPr>
        <p:spPr>
          <a:xfrm>
            <a:off x="381000" y="1219200"/>
            <a:ext cx="8458200" cy="5181600"/>
          </a:xfrm>
        </p:spPr>
        <p:txBody>
          <a:bodyPr/>
          <a:lstStyle/>
          <a:p>
            <a:pPr lvl="0" algn="just"/>
            <a:r>
              <a:rPr lang="en-US" sz="2800" dirty="0" smtClean="0"/>
              <a:t>Prevalence data on elder abuse is problematic</a:t>
            </a:r>
          </a:p>
          <a:p>
            <a:pPr lvl="1" algn="just"/>
            <a:r>
              <a:rPr lang="en-US" sz="2400" dirty="0" smtClean="0"/>
              <a:t>Different definitions, under-reporting, lack of reliable national data collection methods, research study limitations</a:t>
            </a:r>
          </a:p>
          <a:p>
            <a:pPr lvl="0" algn="just"/>
            <a:r>
              <a:rPr lang="en-US" sz="2800" dirty="0" smtClean="0"/>
              <a:t>Estimates from the 2009 Elder Mistreatment Study:</a:t>
            </a:r>
          </a:p>
          <a:p>
            <a:pPr lvl="1" algn="just"/>
            <a:r>
              <a:rPr lang="en-US" sz="2400" dirty="0" smtClean="0"/>
              <a:t>11 percent reported at least one form of mistreatment (excluding financial abuse) in the previous year (3.6 million)</a:t>
            </a:r>
          </a:p>
          <a:p>
            <a:pPr lvl="1" algn="just"/>
            <a:r>
              <a:rPr lang="en-US" sz="2400" dirty="0" smtClean="0"/>
              <a:t>5 percent reported that they were being currently financially exploited by a family member (1.7 million)</a:t>
            </a:r>
          </a:p>
          <a:p>
            <a:pPr lvl="1" algn="just"/>
            <a:r>
              <a:rPr lang="en-US" sz="2400" dirty="0" smtClean="0"/>
              <a:t>Caveats</a:t>
            </a:r>
          </a:p>
          <a:p>
            <a:pPr lvl="2"/>
            <a:r>
              <a:rPr lang="en-US" sz="2000" dirty="0" smtClean="0"/>
              <a:t>Study used a broad category of “mistreatment” and is based on self reports of persons aged 60 to 84. The study excluded those aged 85 and older and those with dementia, who are particularly vulnerable to abuse and neglect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amond(in)">
                                      <p:cBhvr>
                                        <p:cTn id="7" dur="2000"/>
                                        <p:tgtEl>
                                          <p:spTgt spid="21507">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diamond(in)">
                                      <p:cBhvr>
                                        <p:cTn id="10" dur="2000"/>
                                        <p:tgtEl>
                                          <p:spTgt spid="2150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anim calcmode="lin" valueType="num">
                                      <p:cBhvr additive="base">
                                        <p:cTn id="15" dur="500" fill="hold"/>
                                        <p:tgtEl>
                                          <p:spTgt spid="2150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150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anim calcmode="lin" valueType="num">
                                      <p:cBhvr additive="base">
                                        <p:cTn id="19" dur="500" fill="hold"/>
                                        <p:tgtEl>
                                          <p:spTgt spid="2150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1507">
                                            <p:txEl>
                                              <p:pRg st="4" end="4"/>
                                            </p:txEl>
                                          </p:spTgt>
                                        </p:tgtEl>
                                        <p:attrNameLst>
                                          <p:attrName>style.visibility</p:attrName>
                                        </p:attrNameLst>
                                      </p:cBhvr>
                                      <p:to>
                                        <p:strVal val="visible"/>
                                      </p:to>
                                    </p:set>
                                    <p:anim calcmode="lin" valueType="num">
                                      <p:cBhvr additive="base">
                                        <p:cTn id="23" dur="500" fill="hold"/>
                                        <p:tgtEl>
                                          <p:spTgt spid="2150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1507">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 calcmode="lin" valueType="num">
                                      <p:cBhvr additive="base">
                                        <p:cTn id="27" dur="500" fill="hold"/>
                                        <p:tgtEl>
                                          <p:spTgt spid="21507">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1507">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1507">
                                            <p:txEl>
                                              <p:pRg st="6" end="6"/>
                                            </p:txEl>
                                          </p:spTgt>
                                        </p:tgtEl>
                                        <p:attrNameLst>
                                          <p:attrName>style.visibility</p:attrName>
                                        </p:attrNameLst>
                                      </p:cBhvr>
                                      <p:to>
                                        <p:strVal val="visible"/>
                                      </p:to>
                                    </p:set>
                                    <p:anim calcmode="lin" valueType="num">
                                      <p:cBhvr additive="base">
                                        <p:cTn id="31" dur="500" fill="hold"/>
                                        <p:tgtEl>
                                          <p:spTgt spid="21507">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800" y="2819400"/>
            <a:ext cx="8534400" cy="2667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Rectangle 2"/>
          <p:cNvSpPr>
            <a:spLocks noGrp="1" noChangeArrowheads="1"/>
          </p:cNvSpPr>
          <p:nvPr>
            <p:ph type="title"/>
          </p:nvPr>
        </p:nvSpPr>
        <p:spPr>
          <a:xfrm>
            <a:off x="0" y="-119742"/>
            <a:ext cx="7010400" cy="1143000"/>
          </a:xfrm>
          <a:noFill/>
        </p:spPr>
        <p:txBody>
          <a:bodyPr>
            <a:noAutofit/>
          </a:bodyPr>
          <a:lstStyle/>
          <a:p>
            <a:pPr algn="ctr" eaLnBrk="1" hangingPunct="1"/>
            <a:r>
              <a:rPr lang="en-US" sz="5400" b="1" dirty="0" smtClean="0">
                <a:solidFill>
                  <a:srgbClr val="263F6A"/>
                </a:solidFill>
                <a:latin typeface="+mj-lt"/>
              </a:rPr>
              <a:t>Elder Abuse Incidence</a:t>
            </a:r>
          </a:p>
        </p:txBody>
      </p:sp>
      <p:sp>
        <p:nvSpPr>
          <p:cNvPr id="139267" name="Rectangle 3"/>
          <p:cNvSpPr>
            <a:spLocks noGrp="1" noChangeArrowheads="1"/>
          </p:cNvSpPr>
          <p:nvPr>
            <p:ph type="body" idx="1"/>
          </p:nvPr>
        </p:nvSpPr>
        <p:spPr>
          <a:xfrm>
            <a:off x="457200" y="1447800"/>
            <a:ext cx="7086600" cy="2903538"/>
          </a:xfrm>
        </p:spPr>
        <p:txBody>
          <a:bodyPr/>
          <a:lstStyle/>
          <a:p>
            <a:pPr algn="ctr" eaLnBrk="1" hangingPunct="1">
              <a:lnSpc>
                <a:spcPct val="120000"/>
              </a:lnSpc>
              <a:buFontTx/>
              <a:buNone/>
              <a:defRPr/>
            </a:pPr>
            <a:r>
              <a:rPr lang="en-US" b="1" dirty="0" smtClean="0"/>
              <a:t>FOR  EVERY  REPORT  OF  ABUSE…. </a:t>
            </a:r>
          </a:p>
          <a:p>
            <a:pPr algn="ctr" eaLnBrk="1" hangingPunct="1">
              <a:lnSpc>
                <a:spcPct val="120000"/>
              </a:lnSpc>
              <a:buFontTx/>
              <a:buNone/>
              <a:defRPr/>
            </a:pPr>
            <a:endParaRPr lang="en-US" sz="5400" b="1" dirty="0" smtClean="0">
              <a:effectLst>
                <a:outerShdw blurRad="38100" dist="38100" dir="2700000" algn="tl">
                  <a:srgbClr val="808080"/>
                </a:outerShdw>
              </a:effectLst>
            </a:endParaRPr>
          </a:p>
          <a:p>
            <a:pPr algn="ctr" eaLnBrk="1" hangingPunct="1">
              <a:lnSpc>
                <a:spcPct val="120000"/>
              </a:lnSpc>
              <a:buFontTx/>
              <a:buNone/>
              <a:defRPr/>
            </a:pPr>
            <a:endParaRPr lang="en-US" sz="5400" b="1" dirty="0" smtClean="0">
              <a:effectLst>
                <a:outerShdw blurRad="38100" dist="38100" dir="2700000" algn="tl">
                  <a:srgbClr val="808080"/>
                </a:outerShdw>
              </a:effectLst>
            </a:endParaRPr>
          </a:p>
          <a:p>
            <a:pPr algn="ctr" eaLnBrk="1" hangingPunct="1">
              <a:lnSpc>
                <a:spcPct val="120000"/>
              </a:lnSpc>
              <a:buFontTx/>
              <a:buNone/>
              <a:defRPr/>
            </a:pPr>
            <a:r>
              <a:rPr lang="en-US" sz="5400" b="1" dirty="0" smtClean="0">
                <a:solidFill>
                  <a:schemeClr val="bg1"/>
                </a:solidFill>
                <a:effectLst>
                  <a:outerShdw blurRad="38100" dist="38100" dir="2700000" algn="tl">
                    <a:srgbClr val="808080"/>
                  </a:outerShdw>
                </a:effectLst>
              </a:rPr>
              <a:t>5</a:t>
            </a:r>
            <a:r>
              <a:rPr lang="en-US" b="1" dirty="0" smtClean="0">
                <a:solidFill>
                  <a:schemeClr val="bg1"/>
                </a:solidFill>
              </a:rPr>
              <a:t>  GO  UNREPORTED</a:t>
            </a:r>
          </a:p>
        </p:txBody>
      </p:sp>
      <p:sp>
        <p:nvSpPr>
          <p:cNvPr id="139268" name="Rectangle 4"/>
          <p:cNvSpPr>
            <a:spLocks noChangeArrowheads="1"/>
          </p:cNvSpPr>
          <p:nvPr/>
        </p:nvSpPr>
        <p:spPr bwMode="auto">
          <a:xfrm>
            <a:off x="0" y="4953000"/>
            <a:ext cx="5257800" cy="990600"/>
          </a:xfrm>
          <a:prstGeom prst="rect">
            <a:avLst/>
          </a:prstGeom>
          <a:noFill/>
          <a:ln w="9525">
            <a:noFill/>
            <a:miter lim="800000"/>
            <a:headEnd/>
            <a:tailEnd/>
          </a:ln>
          <a:effectLst/>
        </p:spPr>
        <p:txBody>
          <a:bodyPr lIns="92075" tIns="46038" rIns="92075" bIns="46038" anchor="ctr"/>
          <a:lstStyle/>
          <a:p>
            <a:pPr algn="r" eaLnBrk="0" hangingPunct="0">
              <a:defRPr/>
            </a:pPr>
            <a:endParaRPr lang="en-US" sz="2000" dirty="0">
              <a:solidFill>
                <a:schemeClr val="tx1">
                  <a:lumMod val="65000"/>
                  <a:lumOff val="35000"/>
                </a:schemeClr>
              </a:solidFill>
              <a:effectLst>
                <a:outerShdw blurRad="38100" dist="38100" dir="2700000" algn="tl">
                  <a:srgbClr val="FFFFFF"/>
                </a:outerShdw>
              </a:effectLst>
            </a:endParaRPr>
          </a:p>
        </p:txBody>
      </p:sp>
      <p:pic>
        <p:nvPicPr>
          <p:cNvPr id="5" name="Picture 4" descr="iStock_000006088693Medium.jpg"/>
          <p:cNvPicPr>
            <a:picLocks noChangeAspect="1"/>
          </p:cNvPicPr>
          <p:nvPr/>
        </p:nvPicPr>
        <p:blipFill>
          <a:blip r:embed="rId3" cstate="print"/>
          <a:stretch>
            <a:fillRect/>
          </a:stretch>
        </p:blipFill>
        <p:spPr>
          <a:xfrm>
            <a:off x="7010400" y="0"/>
            <a:ext cx="1981200" cy="2968300"/>
          </a:xfrm>
          <a:prstGeom prst="bevel">
            <a:avLst/>
          </a:prstGeom>
          <a:ln w="28575">
            <a:solidFill>
              <a:schemeClr val="accent2">
                <a:lumMod val="75000"/>
              </a:schemeClr>
            </a:solidFill>
          </a:ln>
        </p:spPr>
      </p:pic>
      <p:pic>
        <p:nvPicPr>
          <p:cNvPr id="13" name="Picture 3" descr="faces-banner.png"/>
          <p:cNvPicPr>
            <a:picLocks noChangeAspect="1"/>
          </p:cNvPicPr>
          <p:nvPr/>
        </p:nvPicPr>
        <p:blipFill>
          <a:blip r:embed="rId4" cstate="print"/>
          <a:srcRect/>
          <a:stretch>
            <a:fillRect/>
          </a:stretch>
        </p:blipFill>
        <p:spPr bwMode="auto">
          <a:xfrm>
            <a:off x="304800" y="3200400"/>
            <a:ext cx="8534400" cy="153828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9267">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CEC Template</Template>
  <TotalTime>19198</TotalTime>
  <Words>5848</Words>
  <Application>Microsoft Office PowerPoint</Application>
  <PresentationFormat>On-screen Show (4:3)</PresentationFormat>
  <Paragraphs>449</Paragraphs>
  <Slides>33</Slides>
  <Notes>33</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CEC Template</vt:lpstr>
      <vt:lpstr>Module Two:</vt:lpstr>
      <vt:lpstr>Module Two Goal</vt:lpstr>
      <vt:lpstr>Slide 3</vt:lpstr>
      <vt:lpstr>General Definition</vt:lpstr>
      <vt:lpstr>Types of Elder Abuse</vt:lpstr>
      <vt:lpstr>Elder Justice Act (EJA)</vt:lpstr>
      <vt:lpstr>Relevant State Statutes</vt:lpstr>
      <vt:lpstr>Estimates of Prevalence</vt:lpstr>
      <vt:lpstr>Elder Abuse Incidence</vt:lpstr>
      <vt:lpstr>Elder Abuse Factors</vt:lpstr>
      <vt:lpstr>Caregiver Stress</vt:lpstr>
      <vt:lpstr>Recognizing Abuse and Neglect</vt:lpstr>
      <vt:lpstr>The Hidden Nature of Abuse</vt:lpstr>
      <vt:lpstr>“Red Flags”</vt:lpstr>
      <vt:lpstr>Physical Abuse: Bruising</vt:lpstr>
      <vt:lpstr>“Red Flags”</vt:lpstr>
      <vt:lpstr>Slide 17</vt:lpstr>
      <vt:lpstr>Emotional Abuse</vt:lpstr>
      <vt:lpstr>“Red Flags”</vt:lpstr>
      <vt:lpstr>Elder Neglect</vt:lpstr>
      <vt:lpstr>“Red Flags”</vt:lpstr>
      <vt:lpstr>Financial Exploitation</vt:lpstr>
      <vt:lpstr>What do these cases have in common?</vt:lpstr>
      <vt:lpstr>Key Legal Concepts</vt:lpstr>
      <vt:lpstr>Capacity</vt:lpstr>
      <vt:lpstr>Legal Aspects of Capacity</vt:lpstr>
      <vt:lpstr>Legal Aspects of Capacity</vt:lpstr>
      <vt:lpstr>Consent</vt:lpstr>
      <vt:lpstr>Undue Influence</vt:lpstr>
      <vt:lpstr>Undue Influence</vt:lpstr>
      <vt:lpstr>Implications for the Court</vt:lpstr>
      <vt:lpstr>Slide 32</vt:lpstr>
      <vt:lpstr>Additional Resources</vt:lpstr>
    </vt:vector>
  </TitlesOfParts>
  <Company>National Center For State Courts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One</dc:title>
  <dc:creator>tjones</dc:creator>
  <cp:lastModifiedBy>buekert</cp:lastModifiedBy>
  <cp:revision>1875</cp:revision>
  <dcterms:created xsi:type="dcterms:W3CDTF">2010-09-28T19:59:37Z</dcterms:created>
  <dcterms:modified xsi:type="dcterms:W3CDTF">2011-07-14T15:21:13Z</dcterms:modified>
</cp:coreProperties>
</file>