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diagrams/layout15.xml" ContentType="application/vnd.openxmlformats-officedocument.drawingml.diagram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53" r:id="rId2"/>
    <p:sldId id="257" r:id="rId3"/>
    <p:sldId id="277" r:id="rId4"/>
    <p:sldId id="278" r:id="rId5"/>
    <p:sldId id="340" r:id="rId6"/>
    <p:sldId id="333" r:id="rId7"/>
    <p:sldId id="325" r:id="rId8"/>
    <p:sldId id="329" r:id="rId9"/>
    <p:sldId id="334" r:id="rId10"/>
    <p:sldId id="337" r:id="rId11"/>
    <p:sldId id="350" r:id="rId12"/>
    <p:sldId id="344" r:id="rId13"/>
    <p:sldId id="317" r:id="rId14"/>
    <p:sldId id="286" r:id="rId15"/>
    <p:sldId id="330" r:id="rId16"/>
    <p:sldId id="331" r:id="rId17"/>
    <p:sldId id="323" r:id="rId18"/>
    <p:sldId id="328" r:id="rId19"/>
    <p:sldId id="349" r:id="rId20"/>
    <p:sldId id="287" r:id="rId21"/>
    <p:sldId id="332" r:id="rId22"/>
    <p:sldId id="351" r:id="rId23"/>
    <p:sldId id="288" r:id="rId24"/>
    <p:sldId id="341" r:id="rId25"/>
    <p:sldId id="326" r:id="rId26"/>
    <p:sldId id="320" r:id="rId27"/>
    <p:sldId id="321" r:id="rId28"/>
    <p:sldId id="322" r:id="rId29"/>
    <p:sldId id="352" r:id="rId30"/>
    <p:sldId id="347" r:id="rId31"/>
    <p:sldId id="271" r:id="rId32"/>
    <p:sldId id="354" r:id="rId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F6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63268" autoAdjust="0"/>
  </p:normalViewPr>
  <p:slideViewPr>
    <p:cSldViewPr>
      <p:cViewPr varScale="1">
        <p:scale>
          <a:sx n="31" d="100"/>
          <a:sy n="31" d="100"/>
        </p:scale>
        <p:origin x="-14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2112" y="-7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Nas1\shared\RTS\Center%20for%20Elders%20&amp;%20Courts\Training\Curriculum\Spreadsheet%20of%20charts%20and%20ma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plotArea>
      <c:layout>
        <c:manualLayout>
          <c:layoutTarget val="inner"/>
          <c:xMode val="edge"/>
          <c:yMode val="edge"/>
          <c:x val="9.8911352297181024E-2"/>
          <c:y val="0.12032299533986714"/>
          <c:w val="0.35322834645669293"/>
          <c:h val="0.80017033585087582"/>
        </c:manualLayout>
      </c:layout>
      <c:pieChart>
        <c:varyColors val="1"/>
        <c:ser>
          <c:idx val="0"/>
          <c:order val="0"/>
          <c:dLbls>
            <c:txPr>
              <a:bodyPr/>
              <a:lstStyle/>
              <a:p>
                <a:pPr>
                  <a:defRPr sz="2000"/>
                </a:pPr>
                <a:endParaRPr lang="en-US"/>
              </a:p>
            </c:txPr>
            <c:showVal val="1"/>
            <c:showLeaderLines val="1"/>
          </c:dLbls>
          <c:cat>
            <c:strRef>
              <c:f>Sheet1!$K$18:$K$22</c:f>
              <c:strCache>
                <c:ptCount val="5"/>
                <c:pt idx="0">
                  <c:v>None of the three problems</c:v>
                </c:pt>
                <c:pt idx="1">
                  <c:v>Chronic conditions only</c:v>
                </c:pt>
                <c:pt idx="2">
                  <c:v>Disability only</c:v>
                </c:pt>
                <c:pt idx="3">
                  <c:v>Any 2 of the 3 problems</c:v>
                </c:pt>
                <c:pt idx="4">
                  <c:v>All three problems</c:v>
                </c:pt>
              </c:strCache>
            </c:strRef>
          </c:cat>
          <c:val>
            <c:numRef>
              <c:f>Sheet1!$L$18:$L$22</c:f>
              <c:numCache>
                <c:formatCode>0%</c:formatCode>
                <c:ptCount val="5"/>
                <c:pt idx="0">
                  <c:v>4.0000000000000112E-2</c:v>
                </c:pt>
                <c:pt idx="1">
                  <c:v>0.17</c:v>
                </c:pt>
                <c:pt idx="2">
                  <c:v>3.0000000000000249E-2</c:v>
                </c:pt>
                <c:pt idx="3">
                  <c:v>0.32000000000000384</c:v>
                </c:pt>
                <c:pt idx="4">
                  <c:v>0.44000000000000206</c:v>
                </c:pt>
              </c:numCache>
            </c:numRef>
          </c:val>
        </c:ser>
        <c:firstSliceAng val="0"/>
      </c:pieChart>
    </c:plotArea>
    <c:legend>
      <c:legendPos val="r"/>
      <c:layout>
        <c:manualLayout>
          <c:xMode val="edge"/>
          <c:yMode val="edge"/>
          <c:x val="0.54861022439762597"/>
          <c:y val="0.12514516042637541"/>
          <c:w val="0.41967309829514582"/>
          <c:h val="0.77692029567732901"/>
        </c:manualLayout>
      </c:layout>
      <c:txPr>
        <a:bodyPr/>
        <a:lstStyle/>
        <a:p>
          <a:pPr>
            <a:defRPr sz="2000"/>
          </a:pPr>
          <a:endParaRPr lang="en-US"/>
        </a:p>
      </c:txPr>
    </c:legend>
    <c:plotVisOnly val="1"/>
  </c:chart>
  <c:txPr>
    <a:bodyPr/>
    <a:lstStyle/>
    <a:p>
      <a:pPr>
        <a:defRPr b="1"/>
      </a:pPr>
      <a:endParaRPr lang="en-US"/>
    </a:p>
  </c:txPr>
  <c:externalData r:id="rId1"/>
</c:chartSpace>
</file>

<file path=ppt/diagrams/_rels/data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ata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22F78-A6E8-4333-8E4B-599A0F85E776}" type="doc">
      <dgm:prSet loTypeId="urn:microsoft.com/office/officeart/2005/8/layout/vList4" loCatId="list" qsTypeId="urn:microsoft.com/office/officeart/2005/8/quickstyle/simple5" qsCatId="simple" csTypeId="urn:microsoft.com/office/officeart/2005/8/colors/accent1_2" csCatId="accent1" phldr="1"/>
      <dgm:spPr/>
      <dgm:t>
        <a:bodyPr/>
        <a:lstStyle/>
        <a:p>
          <a:endParaRPr lang="en-US"/>
        </a:p>
      </dgm:t>
    </dgm:pt>
    <dgm:pt modelId="{0F451E0E-5CA7-4D24-AE61-227BEEB60AC3}">
      <dgm:prSet custT="1"/>
      <dgm:spPr>
        <a:solidFill>
          <a:srgbClr val="263F6A"/>
        </a:solidFill>
      </dgm:spPr>
      <dgm:t>
        <a:bodyPr/>
        <a:lstStyle/>
        <a:p>
          <a:pPr rtl="0"/>
          <a:r>
            <a:rPr lang="en-US" sz="2400" dirty="0" smtClean="0"/>
            <a:t>There will be more older Americans than at any other time in history, living longer lives. </a:t>
          </a:r>
          <a:endParaRPr lang="en-US" sz="2400" dirty="0"/>
        </a:p>
      </dgm:t>
    </dgm:pt>
    <dgm:pt modelId="{FF4B4DA4-3210-4BD2-9A2F-C10398143B3A}" type="parTrans" cxnId="{63F24A21-D612-4F94-86FC-250D5765D1E2}">
      <dgm:prSet/>
      <dgm:spPr/>
      <dgm:t>
        <a:bodyPr/>
        <a:lstStyle/>
        <a:p>
          <a:endParaRPr lang="en-US"/>
        </a:p>
      </dgm:t>
    </dgm:pt>
    <dgm:pt modelId="{091D3AD6-60D5-4322-BFEA-F915DBAB1F73}" type="sibTrans" cxnId="{63F24A21-D612-4F94-86FC-250D5765D1E2}">
      <dgm:prSet/>
      <dgm:spPr/>
      <dgm:t>
        <a:bodyPr/>
        <a:lstStyle/>
        <a:p>
          <a:endParaRPr lang="en-US"/>
        </a:p>
      </dgm:t>
    </dgm:pt>
    <dgm:pt modelId="{74ADC173-EEC8-494E-91E9-5B053A6B4099}">
      <dgm:prSet custT="1"/>
      <dgm:spPr>
        <a:solidFill>
          <a:srgbClr val="263F6A"/>
        </a:solidFill>
      </dgm:spPr>
      <dgm:t>
        <a:bodyPr/>
        <a:lstStyle/>
        <a:p>
          <a:pPr rtl="0">
            <a:spcAft>
              <a:spcPts val="0"/>
            </a:spcAft>
          </a:pPr>
          <a:r>
            <a:rPr lang="en-US" sz="2400" dirty="0" smtClean="0"/>
            <a:t>All sectors of society will be increasingly strained to meet the needs of older Americans. </a:t>
          </a:r>
          <a:endParaRPr lang="en-US" sz="2400" dirty="0"/>
        </a:p>
      </dgm:t>
    </dgm:pt>
    <dgm:pt modelId="{490CAB14-6F98-4797-982C-8D0568A59011}" type="parTrans" cxnId="{1177EF8A-CC53-426D-AD53-45D590D55C9B}">
      <dgm:prSet/>
      <dgm:spPr/>
      <dgm:t>
        <a:bodyPr/>
        <a:lstStyle/>
        <a:p>
          <a:endParaRPr lang="en-US"/>
        </a:p>
      </dgm:t>
    </dgm:pt>
    <dgm:pt modelId="{3FA6EDAD-CD33-494F-A4E9-F579D610B3E4}" type="sibTrans" cxnId="{1177EF8A-CC53-426D-AD53-45D590D55C9B}">
      <dgm:prSet/>
      <dgm:spPr/>
      <dgm:t>
        <a:bodyPr/>
        <a:lstStyle/>
        <a:p>
          <a:endParaRPr lang="en-US"/>
        </a:p>
      </dgm:t>
    </dgm:pt>
    <dgm:pt modelId="{B10C4D91-3985-4DDA-8702-04C30232296B}" type="pres">
      <dgm:prSet presAssocID="{33722F78-A6E8-4333-8E4B-599A0F85E776}" presName="linear" presStyleCnt="0">
        <dgm:presLayoutVars>
          <dgm:dir/>
          <dgm:resizeHandles val="exact"/>
        </dgm:presLayoutVars>
      </dgm:prSet>
      <dgm:spPr/>
      <dgm:t>
        <a:bodyPr/>
        <a:lstStyle/>
        <a:p>
          <a:endParaRPr lang="en-US"/>
        </a:p>
      </dgm:t>
    </dgm:pt>
    <dgm:pt modelId="{AF9B2EB5-3CB1-42E6-AD6A-DF6AE91F96D7}" type="pres">
      <dgm:prSet presAssocID="{0F451E0E-5CA7-4D24-AE61-227BEEB60AC3}" presName="comp" presStyleCnt="0"/>
      <dgm:spPr/>
    </dgm:pt>
    <dgm:pt modelId="{24AFD02A-0340-407F-8B8A-3C9B88FC8E92}" type="pres">
      <dgm:prSet presAssocID="{0F451E0E-5CA7-4D24-AE61-227BEEB60AC3}" presName="box" presStyleLbl="node1" presStyleIdx="0" presStyleCnt="2" custScaleY="36710" custLinFactNeighborY="2138"/>
      <dgm:spPr/>
      <dgm:t>
        <a:bodyPr/>
        <a:lstStyle/>
        <a:p>
          <a:endParaRPr lang="en-US"/>
        </a:p>
      </dgm:t>
    </dgm:pt>
    <dgm:pt modelId="{082072C8-8B8D-4602-9412-B84AEC153510}" type="pres">
      <dgm:prSet presAssocID="{0F451E0E-5CA7-4D24-AE61-227BEEB60AC3}" presName="img" presStyleLbl="fgImgPlace1" presStyleIdx="0" presStyleCnt="2" custScaleX="88572" custScaleY="36560" custLinFactNeighborX="-23125" custLinFactNeighborY="2255"/>
      <dgm:spPr>
        <a:blipFill rotWithShape="0">
          <a:blip xmlns:r="http://schemas.openxmlformats.org/officeDocument/2006/relationships" r:embed="rId1"/>
          <a:stretch>
            <a:fillRect/>
          </a:stretch>
        </a:blipFill>
      </dgm:spPr>
    </dgm:pt>
    <dgm:pt modelId="{A66EECD7-F0DF-42AD-9B5C-472D54CE564F}" type="pres">
      <dgm:prSet presAssocID="{0F451E0E-5CA7-4D24-AE61-227BEEB60AC3}" presName="text" presStyleLbl="node1" presStyleIdx="0" presStyleCnt="2">
        <dgm:presLayoutVars>
          <dgm:bulletEnabled val="1"/>
        </dgm:presLayoutVars>
      </dgm:prSet>
      <dgm:spPr/>
      <dgm:t>
        <a:bodyPr/>
        <a:lstStyle/>
        <a:p>
          <a:endParaRPr lang="en-US"/>
        </a:p>
      </dgm:t>
    </dgm:pt>
    <dgm:pt modelId="{CEB0F672-A9B3-40E5-BEC3-310E8BE5F5F2}" type="pres">
      <dgm:prSet presAssocID="{091D3AD6-60D5-4322-BFEA-F915DBAB1F73}" presName="spacer" presStyleCnt="0"/>
      <dgm:spPr/>
    </dgm:pt>
    <dgm:pt modelId="{3A64578D-F8FB-4D23-893B-D597DA7B4403}" type="pres">
      <dgm:prSet presAssocID="{74ADC173-EEC8-494E-91E9-5B053A6B4099}" presName="comp" presStyleCnt="0"/>
      <dgm:spPr/>
    </dgm:pt>
    <dgm:pt modelId="{2D288E55-D124-4BC5-8C11-EA25227B8D10}" type="pres">
      <dgm:prSet presAssocID="{74ADC173-EEC8-494E-91E9-5B053A6B4099}" presName="box" presStyleLbl="node1" presStyleIdx="1" presStyleCnt="2" custScaleY="41868"/>
      <dgm:spPr/>
      <dgm:t>
        <a:bodyPr/>
        <a:lstStyle/>
        <a:p>
          <a:endParaRPr lang="en-US"/>
        </a:p>
      </dgm:t>
    </dgm:pt>
    <dgm:pt modelId="{87B459D5-FFF4-49FF-A41D-2A85402AB28A}" type="pres">
      <dgm:prSet presAssocID="{74ADC173-EEC8-494E-91E9-5B053A6B4099}" presName="img" presStyleLbl="fgImgPlace1" presStyleIdx="1" presStyleCnt="2" custScaleX="98214" custScaleY="41219" custLinFactNeighborX="-22321" custLinFactNeighborY="-1337"/>
      <dgm:spPr>
        <a:blipFill rotWithShape="0">
          <a:blip xmlns:r="http://schemas.openxmlformats.org/officeDocument/2006/relationships" r:embed="rId2"/>
          <a:stretch>
            <a:fillRect/>
          </a:stretch>
        </a:blipFill>
      </dgm:spPr>
    </dgm:pt>
    <dgm:pt modelId="{8E5E61AD-A203-4CFD-9505-24B9EC79A3F6}" type="pres">
      <dgm:prSet presAssocID="{74ADC173-EEC8-494E-91E9-5B053A6B4099}" presName="text" presStyleLbl="node1" presStyleIdx="1" presStyleCnt="2">
        <dgm:presLayoutVars>
          <dgm:bulletEnabled val="1"/>
        </dgm:presLayoutVars>
      </dgm:prSet>
      <dgm:spPr/>
      <dgm:t>
        <a:bodyPr/>
        <a:lstStyle/>
        <a:p>
          <a:endParaRPr lang="en-US"/>
        </a:p>
      </dgm:t>
    </dgm:pt>
  </dgm:ptLst>
  <dgm:cxnLst>
    <dgm:cxn modelId="{63F24A21-D612-4F94-86FC-250D5765D1E2}" srcId="{33722F78-A6E8-4333-8E4B-599A0F85E776}" destId="{0F451E0E-5CA7-4D24-AE61-227BEEB60AC3}" srcOrd="0" destOrd="0" parTransId="{FF4B4DA4-3210-4BD2-9A2F-C10398143B3A}" sibTransId="{091D3AD6-60D5-4322-BFEA-F915DBAB1F73}"/>
    <dgm:cxn modelId="{541587F5-50B6-4DE0-98F6-D59DF947F685}" type="presOf" srcId="{74ADC173-EEC8-494E-91E9-5B053A6B4099}" destId="{8E5E61AD-A203-4CFD-9505-24B9EC79A3F6}" srcOrd="1" destOrd="0" presId="urn:microsoft.com/office/officeart/2005/8/layout/vList4"/>
    <dgm:cxn modelId="{F6DE39B9-AFA6-4D0D-BD2D-8243F632236A}" type="presOf" srcId="{33722F78-A6E8-4333-8E4B-599A0F85E776}" destId="{B10C4D91-3985-4DDA-8702-04C30232296B}" srcOrd="0" destOrd="0" presId="urn:microsoft.com/office/officeart/2005/8/layout/vList4"/>
    <dgm:cxn modelId="{8890AC88-F035-473E-AC07-55849C50057B}" type="presOf" srcId="{74ADC173-EEC8-494E-91E9-5B053A6B4099}" destId="{2D288E55-D124-4BC5-8C11-EA25227B8D10}" srcOrd="0" destOrd="0" presId="urn:microsoft.com/office/officeart/2005/8/layout/vList4"/>
    <dgm:cxn modelId="{1177EF8A-CC53-426D-AD53-45D590D55C9B}" srcId="{33722F78-A6E8-4333-8E4B-599A0F85E776}" destId="{74ADC173-EEC8-494E-91E9-5B053A6B4099}" srcOrd="1" destOrd="0" parTransId="{490CAB14-6F98-4797-982C-8D0568A59011}" sibTransId="{3FA6EDAD-CD33-494F-A4E9-F579D610B3E4}"/>
    <dgm:cxn modelId="{DE6107A7-B815-4DF4-B750-A88B1E4845D1}" type="presOf" srcId="{0F451E0E-5CA7-4D24-AE61-227BEEB60AC3}" destId="{24AFD02A-0340-407F-8B8A-3C9B88FC8E92}" srcOrd="0" destOrd="0" presId="urn:microsoft.com/office/officeart/2005/8/layout/vList4"/>
    <dgm:cxn modelId="{47016AA6-894E-4079-97E7-A97F193DEF78}" type="presOf" srcId="{0F451E0E-5CA7-4D24-AE61-227BEEB60AC3}" destId="{A66EECD7-F0DF-42AD-9B5C-472D54CE564F}" srcOrd="1" destOrd="0" presId="urn:microsoft.com/office/officeart/2005/8/layout/vList4"/>
    <dgm:cxn modelId="{ABE11C91-29B9-40BA-839F-9CC75A423670}" type="presParOf" srcId="{B10C4D91-3985-4DDA-8702-04C30232296B}" destId="{AF9B2EB5-3CB1-42E6-AD6A-DF6AE91F96D7}" srcOrd="0" destOrd="0" presId="urn:microsoft.com/office/officeart/2005/8/layout/vList4"/>
    <dgm:cxn modelId="{E0A33985-66B6-4743-BCE4-5BBEB7BCBB4D}" type="presParOf" srcId="{AF9B2EB5-3CB1-42E6-AD6A-DF6AE91F96D7}" destId="{24AFD02A-0340-407F-8B8A-3C9B88FC8E92}" srcOrd="0" destOrd="0" presId="urn:microsoft.com/office/officeart/2005/8/layout/vList4"/>
    <dgm:cxn modelId="{E957709E-6780-4A8C-86F3-9ECE13146801}" type="presParOf" srcId="{AF9B2EB5-3CB1-42E6-AD6A-DF6AE91F96D7}" destId="{082072C8-8B8D-4602-9412-B84AEC153510}" srcOrd="1" destOrd="0" presId="urn:microsoft.com/office/officeart/2005/8/layout/vList4"/>
    <dgm:cxn modelId="{0459C6D4-06B0-4BB2-B821-1764916944E3}" type="presParOf" srcId="{AF9B2EB5-3CB1-42E6-AD6A-DF6AE91F96D7}" destId="{A66EECD7-F0DF-42AD-9B5C-472D54CE564F}" srcOrd="2" destOrd="0" presId="urn:microsoft.com/office/officeart/2005/8/layout/vList4"/>
    <dgm:cxn modelId="{88125022-22BA-499C-B991-57B4F3CB2B8D}" type="presParOf" srcId="{B10C4D91-3985-4DDA-8702-04C30232296B}" destId="{CEB0F672-A9B3-40E5-BEC3-310E8BE5F5F2}" srcOrd="1" destOrd="0" presId="urn:microsoft.com/office/officeart/2005/8/layout/vList4"/>
    <dgm:cxn modelId="{7ED31781-2FBB-4022-8B62-CA1664B82FB1}" type="presParOf" srcId="{B10C4D91-3985-4DDA-8702-04C30232296B}" destId="{3A64578D-F8FB-4D23-893B-D597DA7B4403}" srcOrd="2" destOrd="0" presId="urn:microsoft.com/office/officeart/2005/8/layout/vList4"/>
    <dgm:cxn modelId="{B9DDF4B5-BED5-4824-9FC4-18E8ED07E176}" type="presParOf" srcId="{3A64578D-F8FB-4D23-893B-D597DA7B4403}" destId="{2D288E55-D124-4BC5-8C11-EA25227B8D10}" srcOrd="0" destOrd="0" presId="urn:microsoft.com/office/officeart/2005/8/layout/vList4"/>
    <dgm:cxn modelId="{D1523B4E-632A-4825-8B6C-B0F9BDF3F9CB}" type="presParOf" srcId="{3A64578D-F8FB-4D23-893B-D597DA7B4403}" destId="{87B459D5-FFF4-49FF-A41D-2A85402AB28A}" srcOrd="1" destOrd="0" presId="urn:microsoft.com/office/officeart/2005/8/layout/vList4"/>
    <dgm:cxn modelId="{F52B4B3A-C9D9-4AA5-99FD-DEFD258A12CD}" type="presParOf" srcId="{3A64578D-F8FB-4D23-893B-D597DA7B4403}" destId="{8E5E61AD-A203-4CFD-9505-24B9EC79A3F6}"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9FB61B-5F58-4CBE-A050-DA9954C48726}" type="doc">
      <dgm:prSet loTypeId="urn:microsoft.com/office/officeart/2005/8/layout/hierarchy3" loCatId="relationship" qsTypeId="urn:microsoft.com/office/officeart/2005/8/quickstyle/3d1" qsCatId="3D" csTypeId="urn:microsoft.com/office/officeart/2005/8/colors/accent1_2" csCatId="accent1" phldr="1"/>
      <dgm:spPr/>
      <dgm:t>
        <a:bodyPr/>
        <a:lstStyle/>
        <a:p>
          <a:endParaRPr lang="en-US"/>
        </a:p>
      </dgm:t>
    </dgm:pt>
    <dgm:pt modelId="{38A1D5FA-C9D2-4279-9992-570B45BAC138}">
      <dgm:prSet phldrT="[Text]"/>
      <dgm:spPr/>
      <dgm:t>
        <a:bodyPr/>
        <a:lstStyle/>
        <a:p>
          <a:r>
            <a:rPr lang="en-US" dirty="0" smtClean="0"/>
            <a:t>Physicians</a:t>
          </a:r>
          <a:endParaRPr lang="en-US" dirty="0"/>
        </a:p>
      </dgm:t>
    </dgm:pt>
    <dgm:pt modelId="{AB55096F-64FF-45BD-836A-008CAA418A28}" type="parTrans" cxnId="{8284F1A4-68ED-4FE9-8581-1F03ABE07B9D}">
      <dgm:prSet/>
      <dgm:spPr/>
      <dgm:t>
        <a:bodyPr/>
        <a:lstStyle/>
        <a:p>
          <a:endParaRPr lang="en-US"/>
        </a:p>
      </dgm:t>
    </dgm:pt>
    <dgm:pt modelId="{4EAAB7BF-7991-4E09-B964-51F0930BCAFB}" type="sibTrans" cxnId="{8284F1A4-68ED-4FE9-8581-1F03ABE07B9D}">
      <dgm:prSet/>
      <dgm:spPr/>
      <dgm:t>
        <a:bodyPr/>
        <a:lstStyle/>
        <a:p>
          <a:endParaRPr lang="en-US"/>
        </a:p>
      </dgm:t>
    </dgm:pt>
    <dgm:pt modelId="{5786D527-B22F-42DC-9725-8EA357D51CA7}">
      <dgm:prSet phldrT="[Text]"/>
      <dgm:spPr/>
      <dgm:t>
        <a:bodyPr/>
        <a:lstStyle/>
        <a:p>
          <a:r>
            <a:rPr lang="en-US" dirty="0" smtClean="0"/>
            <a:t>Don’t ask/listen</a:t>
          </a:r>
          <a:endParaRPr lang="en-US" dirty="0"/>
        </a:p>
      </dgm:t>
    </dgm:pt>
    <dgm:pt modelId="{1AB57A83-35E9-437B-A882-58EE2FB740B4}" type="parTrans" cxnId="{58A4C790-58FC-4FF4-8145-BE8EC5A0B53F}">
      <dgm:prSet/>
      <dgm:spPr/>
      <dgm:t>
        <a:bodyPr/>
        <a:lstStyle/>
        <a:p>
          <a:endParaRPr lang="en-US"/>
        </a:p>
      </dgm:t>
    </dgm:pt>
    <dgm:pt modelId="{74985DB5-B5FF-446F-8118-140EA9FE4D8B}" type="sibTrans" cxnId="{58A4C790-58FC-4FF4-8145-BE8EC5A0B53F}">
      <dgm:prSet/>
      <dgm:spPr/>
      <dgm:t>
        <a:bodyPr/>
        <a:lstStyle/>
        <a:p>
          <a:endParaRPr lang="en-US"/>
        </a:p>
      </dgm:t>
    </dgm:pt>
    <dgm:pt modelId="{3B3065E2-E2F7-49CF-A30B-84AB9999E5E8}">
      <dgm:prSet phldrT="[Text]"/>
      <dgm:spPr/>
      <dgm:t>
        <a:bodyPr/>
        <a:lstStyle/>
        <a:p>
          <a:r>
            <a:rPr lang="en-US" dirty="0" smtClean="0"/>
            <a:t>Normalize depression</a:t>
          </a:r>
          <a:endParaRPr lang="en-US" dirty="0"/>
        </a:p>
      </dgm:t>
    </dgm:pt>
    <dgm:pt modelId="{2C0FD885-3EAD-4076-B68D-8153914F683C}" type="parTrans" cxnId="{F07E85B3-1163-4B54-AFC4-22D6477580F3}">
      <dgm:prSet/>
      <dgm:spPr/>
      <dgm:t>
        <a:bodyPr/>
        <a:lstStyle/>
        <a:p>
          <a:endParaRPr lang="en-US"/>
        </a:p>
      </dgm:t>
    </dgm:pt>
    <dgm:pt modelId="{4734021C-BC66-4A49-8FDA-C1526ECBCAAB}" type="sibTrans" cxnId="{F07E85B3-1163-4B54-AFC4-22D6477580F3}">
      <dgm:prSet/>
      <dgm:spPr/>
      <dgm:t>
        <a:bodyPr/>
        <a:lstStyle/>
        <a:p>
          <a:endParaRPr lang="en-US"/>
        </a:p>
      </dgm:t>
    </dgm:pt>
    <dgm:pt modelId="{80C43D99-63D5-4A34-8030-8EC34089B58D}">
      <dgm:prSet phldrT="[Text]"/>
      <dgm:spPr/>
      <dgm:t>
        <a:bodyPr/>
        <a:lstStyle/>
        <a:p>
          <a:r>
            <a:rPr lang="en-US" dirty="0" smtClean="0"/>
            <a:t>Older Adults</a:t>
          </a:r>
          <a:endParaRPr lang="en-US" dirty="0"/>
        </a:p>
      </dgm:t>
    </dgm:pt>
    <dgm:pt modelId="{057786A8-AF09-451F-833A-8FF064D2C318}" type="parTrans" cxnId="{722D37B4-8ECF-40D9-9DCD-3BA57078FB34}">
      <dgm:prSet/>
      <dgm:spPr/>
      <dgm:t>
        <a:bodyPr/>
        <a:lstStyle/>
        <a:p>
          <a:endParaRPr lang="en-US"/>
        </a:p>
      </dgm:t>
    </dgm:pt>
    <dgm:pt modelId="{6F9E645E-AAD1-4EF5-AA0A-4F1BD11F7108}" type="sibTrans" cxnId="{722D37B4-8ECF-40D9-9DCD-3BA57078FB34}">
      <dgm:prSet/>
      <dgm:spPr/>
      <dgm:t>
        <a:bodyPr/>
        <a:lstStyle/>
        <a:p>
          <a:endParaRPr lang="en-US"/>
        </a:p>
      </dgm:t>
    </dgm:pt>
    <dgm:pt modelId="{DF6F6097-84AA-4267-B25D-CED26D59D019}">
      <dgm:prSet phldrT="[Text]"/>
      <dgm:spPr/>
      <dgm:t>
        <a:bodyPr/>
        <a:lstStyle/>
        <a:p>
          <a:r>
            <a:rPr lang="en-US" dirty="0" smtClean="0"/>
            <a:t>Subject is taboo</a:t>
          </a:r>
          <a:endParaRPr lang="en-US" dirty="0"/>
        </a:p>
      </dgm:t>
    </dgm:pt>
    <dgm:pt modelId="{B5A26661-B07D-4854-A831-0F3513EB838B}" type="parTrans" cxnId="{873685B2-E12F-4890-8704-6CE11E6F404C}">
      <dgm:prSet/>
      <dgm:spPr/>
      <dgm:t>
        <a:bodyPr/>
        <a:lstStyle/>
        <a:p>
          <a:endParaRPr lang="en-US"/>
        </a:p>
      </dgm:t>
    </dgm:pt>
    <dgm:pt modelId="{47D454EA-A0E4-4A47-B483-1CEB9A412D84}" type="sibTrans" cxnId="{873685B2-E12F-4890-8704-6CE11E6F404C}">
      <dgm:prSet/>
      <dgm:spPr/>
      <dgm:t>
        <a:bodyPr/>
        <a:lstStyle/>
        <a:p>
          <a:endParaRPr lang="en-US"/>
        </a:p>
      </dgm:t>
    </dgm:pt>
    <dgm:pt modelId="{2E1A3731-89E1-48D8-A9B9-E69AA1F9B95F}">
      <dgm:prSet phldrT="[Text]"/>
      <dgm:spPr/>
      <dgm:t>
        <a:bodyPr/>
        <a:lstStyle/>
        <a:p>
          <a:r>
            <a:rPr lang="en-US" dirty="0" smtClean="0"/>
            <a:t>Depression is a part of aging</a:t>
          </a:r>
          <a:endParaRPr lang="en-US" dirty="0"/>
        </a:p>
      </dgm:t>
    </dgm:pt>
    <dgm:pt modelId="{59F77E2F-E4BD-450E-881A-3BEBE26575CF}" type="parTrans" cxnId="{A2BF4FC2-68A0-4769-B2C9-F48D789AD406}">
      <dgm:prSet/>
      <dgm:spPr/>
      <dgm:t>
        <a:bodyPr/>
        <a:lstStyle/>
        <a:p>
          <a:endParaRPr lang="en-US"/>
        </a:p>
      </dgm:t>
    </dgm:pt>
    <dgm:pt modelId="{BD70131B-2D49-4F55-B4A5-635DC1D6D014}" type="sibTrans" cxnId="{A2BF4FC2-68A0-4769-B2C9-F48D789AD406}">
      <dgm:prSet/>
      <dgm:spPr/>
      <dgm:t>
        <a:bodyPr/>
        <a:lstStyle/>
        <a:p>
          <a:endParaRPr lang="en-US"/>
        </a:p>
      </dgm:t>
    </dgm:pt>
    <dgm:pt modelId="{77EECEF4-8C3A-406A-B896-4B71E4EDE405}">
      <dgm:prSet phldrT="[Text]"/>
      <dgm:spPr/>
      <dgm:t>
        <a:bodyPr/>
        <a:lstStyle/>
        <a:p>
          <a:r>
            <a:rPr lang="en-US" dirty="0" smtClean="0"/>
            <a:t>Afraid to “become a burden”</a:t>
          </a:r>
          <a:endParaRPr lang="en-US" dirty="0"/>
        </a:p>
      </dgm:t>
    </dgm:pt>
    <dgm:pt modelId="{6D8CEBE9-39B5-4F98-B9C2-1D9344E671C9}" type="parTrans" cxnId="{8517FE7E-63D6-43A0-B613-0F1F5EC88169}">
      <dgm:prSet/>
      <dgm:spPr/>
      <dgm:t>
        <a:bodyPr/>
        <a:lstStyle/>
        <a:p>
          <a:endParaRPr lang="en-US"/>
        </a:p>
      </dgm:t>
    </dgm:pt>
    <dgm:pt modelId="{C5950279-6630-4C45-BC1C-D6BE94A0BE30}" type="sibTrans" cxnId="{8517FE7E-63D6-43A0-B613-0F1F5EC88169}">
      <dgm:prSet/>
      <dgm:spPr/>
      <dgm:t>
        <a:bodyPr/>
        <a:lstStyle/>
        <a:p>
          <a:endParaRPr lang="en-US"/>
        </a:p>
      </dgm:t>
    </dgm:pt>
    <dgm:pt modelId="{A5E92840-3504-4DCC-A43E-AC7E56FE8C01}" type="pres">
      <dgm:prSet presAssocID="{019FB61B-5F58-4CBE-A050-DA9954C48726}" presName="diagram" presStyleCnt="0">
        <dgm:presLayoutVars>
          <dgm:chPref val="1"/>
          <dgm:dir/>
          <dgm:animOne val="branch"/>
          <dgm:animLvl val="lvl"/>
          <dgm:resizeHandles/>
        </dgm:presLayoutVars>
      </dgm:prSet>
      <dgm:spPr/>
      <dgm:t>
        <a:bodyPr/>
        <a:lstStyle/>
        <a:p>
          <a:endParaRPr lang="en-US"/>
        </a:p>
      </dgm:t>
    </dgm:pt>
    <dgm:pt modelId="{F448B720-0550-48D8-9BCB-9D41E9D2050F}" type="pres">
      <dgm:prSet presAssocID="{38A1D5FA-C9D2-4279-9992-570B45BAC138}" presName="root" presStyleCnt="0"/>
      <dgm:spPr/>
    </dgm:pt>
    <dgm:pt modelId="{20AA5830-A33A-4D4A-8EBB-A399C0056131}" type="pres">
      <dgm:prSet presAssocID="{38A1D5FA-C9D2-4279-9992-570B45BAC138}" presName="rootComposite" presStyleCnt="0"/>
      <dgm:spPr/>
    </dgm:pt>
    <dgm:pt modelId="{54B67E2D-1391-47F8-89D3-3F272E2C3A82}" type="pres">
      <dgm:prSet presAssocID="{38A1D5FA-C9D2-4279-9992-570B45BAC138}" presName="rootText" presStyleLbl="node1" presStyleIdx="0" presStyleCnt="2"/>
      <dgm:spPr/>
      <dgm:t>
        <a:bodyPr/>
        <a:lstStyle/>
        <a:p>
          <a:endParaRPr lang="en-US"/>
        </a:p>
      </dgm:t>
    </dgm:pt>
    <dgm:pt modelId="{1D236366-2BC1-47DB-B8E4-ED0104991EDD}" type="pres">
      <dgm:prSet presAssocID="{38A1D5FA-C9D2-4279-9992-570B45BAC138}" presName="rootConnector" presStyleLbl="node1" presStyleIdx="0" presStyleCnt="2"/>
      <dgm:spPr/>
      <dgm:t>
        <a:bodyPr/>
        <a:lstStyle/>
        <a:p>
          <a:endParaRPr lang="en-US"/>
        </a:p>
      </dgm:t>
    </dgm:pt>
    <dgm:pt modelId="{211A1251-0283-43B7-A88A-7E5422533AC6}" type="pres">
      <dgm:prSet presAssocID="{38A1D5FA-C9D2-4279-9992-570B45BAC138}" presName="childShape" presStyleCnt="0"/>
      <dgm:spPr/>
    </dgm:pt>
    <dgm:pt modelId="{906D682D-CAAA-48DF-BC49-925F5370FEEF}" type="pres">
      <dgm:prSet presAssocID="{1AB57A83-35E9-437B-A882-58EE2FB740B4}" presName="Name13" presStyleLbl="parChTrans1D2" presStyleIdx="0" presStyleCnt="5"/>
      <dgm:spPr/>
      <dgm:t>
        <a:bodyPr/>
        <a:lstStyle/>
        <a:p>
          <a:endParaRPr lang="en-US"/>
        </a:p>
      </dgm:t>
    </dgm:pt>
    <dgm:pt modelId="{7C9AC3A9-7E03-48DC-88F2-EB329880CFC4}" type="pres">
      <dgm:prSet presAssocID="{5786D527-B22F-42DC-9725-8EA357D51CA7}" presName="childText" presStyleLbl="bgAcc1" presStyleIdx="0" presStyleCnt="5" custScaleX="181347">
        <dgm:presLayoutVars>
          <dgm:bulletEnabled val="1"/>
        </dgm:presLayoutVars>
      </dgm:prSet>
      <dgm:spPr/>
      <dgm:t>
        <a:bodyPr/>
        <a:lstStyle/>
        <a:p>
          <a:endParaRPr lang="en-US"/>
        </a:p>
      </dgm:t>
    </dgm:pt>
    <dgm:pt modelId="{66FAA247-D592-4F89-85AE-B49184569A4D}" type="pres">
      <dgm:prSet presAssocID="{2C0FD885-3EAD-4076-B68D-8153914F683C}" presName="Name13" presStyleLbl="parChTrans1D2" presStyleIdx="1" presStyleCnt="5"/>
      <dgm:spPr/>
      <dgm:t>
        <a:bodyPr/>
        <a:lstStyle/>
        <a:p>
          <a:endParaRPr lang="en-US"/>
        </a:p>
      </dgm:t>
    </dgm:pt>
    <dgm:pt modelId="{DF65D9D2-6C77-44D5-84A1-9877DC780435}" type="pres">
      <dgm:prSet presAssocID="{3B3065E2-E2F7-49CF-A30B-84AB9999E5E8}" presName="childText" presStyleLbl="bgAcc1" presStyleIdx="1" presStyleCnt="5" custScaleX="252835" custLinFactNeighborX="1854" custLinFactNeighborY="-625">
        <dgm:presLayoutVars>
          <dgm:bulletEnabled val="1"/>
        </dgm:presLayoutVars>
      </dgm:prSet>
      <dgm:spPr/>
      <dgm:t>
        <a:bodyPr/>
        <a:lstStyle/>
        <a:p>
          <a:endParaRPr lang="en-US"/>
        </a:p>
      </dgm:t>
    </dgm:pt>
    <dgm:pt modelId="{191ED660-DC4B-4903-98A9-7353863B4EAE}" type="pres">
      <dgm:prSet presAssocID="{80C43D99-63D5-4A34-8030-8EC34089B58D}" presName="root" presStyleCnt="0"/>
      <dgm:spPr/>
    </dgm:pt>
    <dgm:pt modelId="{BA62E168-5CAB-44CE-BA06-FC6662B3E521}" type="pres">
      <dgm:prSet presAssocID="{80C43D99-63D5-4A34-8030-8EC34089B58D}" presName="rootComposite" presStyleCnt="0"/>
      <dgm:spPr/>
    </dgm:pt>
    <dgm:pt modelId="{251ADE5A-F281-4884-BB30-29E4FAD1B439}" type="pres">
      <dgm:prSet presAssocID="{80C43D99-63D5-4A34-8030-8EC34089B58D}" presName="rootText" presStyleLbl="node1" presStyleIdx="1" presStyleCnt="2" custScaleX="144998" custLinFactNeighborY="7226"/>
      <dgm:spPr/>
      <dgm:t>
        <a:bodyPr/>
        <a:lstStyle/>
        <a:p>
          <a:endParaRPr lang="en-US"/>
        </a:p>
      </dgm:t>
    </dgm:pt>
    <dgm:pt modelId="{0B3231EC-AE55-49A5-ABD6-40E892E0FE5B}" type="pres">
      <dgm:prSet presAssocID="{80C43D99-63D5-4A34-8030-8EC34089B58D}" presName="rootConnector" presStyleLbl="node1" presStyleIdx="1" presStyleCnt="2"/>
      <dgm:spPr/>
      <dgm:t>
        <a:bodyPr/>
        <a:lstStyle/>
        <a:p>
          <a:endParaRPr lang="en-US"/>
        </a:p>
      </dgm:t>
    </dgm:pt>
    <dgm:pt modelId="{167AD225-BDED-4709-A979-34DC8D3E9C7B}" type="pres">
      <dgm:prSet presAssocID="{80C43D99-63D5-4A34-8030-8EC34089B58D}" presName="childShape" presStyleCnt="0"/>
      <dgm:spPr/>
    </dgm:pt>
    <dgm:pt modelId="{26FA19E9-1EA4-45F6-9088-119AB3F0DE6D}" type="pres">
      <dgm:prSet presAssocID="{B5A26661-B07D-4854-A831-0F3513EB838B}" presName="Name13" presStyleLbl="parChTrans1D2" presStyleIdx="2" presStyleCnt="5"/>
      <dgm:spPr/>
      <dgm:t>
        <a:bodyPr/>
        <a:lstStyle/>
        <a:p>
          <a:endParaRPr lang="en-US"/>
        </a:p>
      </dgm:t>
    </dgm:pt>
    <dgm:pt modelId="{E4A3E71C-5A37-4EFA-AAAB-415481B868F8}" type="pres">
      <dgm:prSet presAssocID="{DF6F6097-84AA-4267-B25D-CED26D59D019}" presName="childText" presStyleLbl="bgAcc1" presStyleIdx="2" presStyleCnt="5" custScaleX="178401">
        <dgm:presLayoutVars>
          <dgm:bulletEnabled val="1"/>
        </dgm:presLayoutVars>
      </dgm:prSet>
      <dgm:spPr/>
      <dgm:t>
        <a:bodyPr/>
        <a:lstStyle/>
        <a:p>
          <a:endParaRPr lang="en-US"/>
        </a:p>
      </dgm:t>
    </dgm:pt>
    <dgm:pt modelId="{20045439-98CA-4CC4-95AB-C030C20E243E}" type="pres">
      <dgm:prSet presAssocID="{59F77E2F-E4BD-450E-881A-3BEBE26575CF}" presName="Name13" presStyleLbl="parChTrans1D2" presStyleIdx="3" presStyleCnt="5"/>
      <dgm:spPr/>
      <dgm:t>
        <a:bodyPr/>
        <a:lstStyle/>
        <a:p>
          <a:endParaRPr lang="en-US"/>
        </a:p>
      </dgm:t>
    </dgm:pt>
    <dgm:pt modelId="{50ADC31B-0357-4F62-B0CC-158C60A8F5C1}" type="pres">
      <dgm:prSet presAssocID="{2E1A3731-89E1-48D8-A9B9-E69AA1F9B95F}" presName="childText" presStyleLbl="bgAcc1" presStyleIdx="3" presStyleCnt="5" custScaleX="321068">
        <dgm:presLayoutVars>
          <dgm:bulletEnabled val="1"/>
        </dgm:presLayoutVars>
      </dgm:prSet>
      <dgm:spPr/>
      <dgm:t>
        <a:bodyPr/>
        <a:lstStyle/>
        <a:p>
          <a:endParaRPr lang="en-US"/>
        </a:p>
      </dgm:t>
    </dgm:pt>
    <dgm:pt modelId="{B53C123E-FD58-440D-9632-6FA285AF5ADF}" type="pres">
      <dgm:prSet presAssocID="{6D8CEBE9-39B5-4F98-B9C2-1D9344E671C9}" presName="Name13" presStyleLbl="parChTrans1D2" presStyleIdx="4" presStyleCnt="5"/>
      <dgm:spPr/>
      <dgm:t>
        <a:bodyPr/>
        <a:lstStyle/>
        <a:p>
          <a:endParaRPr lang="en-US"/>
        </a:p>
      </dgm:t>
    </dgm:pt>
    <dgm:pt modelId="{C8DFDFF6-DA2F-46C6-961B-B5B7B0E8A842}" type="pres">
      <dgm:prSet presAssocID="{77EECEF4-8C3A-406A-B896-4B71E4EDE405}" presName="childText" presStyleLbl="bgAcc1" presStyleIdx="4" presStyleCnt="5" custScaleX="309273">
        <dgm:presLayoutVars>
          <dgm:bulletEnabled val="1"/>
        </dgm:presLayoutVars>
      </dgm:prSet>
      <dgm:spPr/>
      <dgm:t>
        <a:bodyPr/>
        <a:lstStyle/>
        <a:p>
          <a:endParaRPr lang="en-US"/>
        </a:p>
      </dgm:t>
    </dgm:pt>
  </dgm:ptLst>
  <dgm:cxnLst>
    <dgm:cxn modelId="{76D41860-EDEB-43E2-B13E-D87E097870C1}" type="presOf" srcId="{1AB57A83-35E9-437B-A882-58EE2FB740B4}" destId="{906D682D-CAAA-48DF-BC49-925F5370FEEF}" srcOrd="0" destOrd="0" presId="urn:microsoft.com/office/officeart/2005/8/layout/hierarchy3"/>
    <dgm:cxn modelId="{8517FE7E-63D6-43A0-B613-0F1F5EC88169}" srcId="{80C43D99-63D5-4A34-8030-8EC34089B58D}" destId="{77EECEF4-8C3A-406A-B896-4B71E4EDE405}" srcOrd="2" destOrd="0" parTransId="{6D8CEBE9-39B5-4F98-B9C2-1D9344E671C9}" sibTransId="{C5950279-6630-4C45-BC1C-D6BE94A0BE30}"/>
    <dgm:cxn modelId="{A2BF4FC2-68A0-4769-B2C9-F48D789AD406}" srcId="{80C43D99-63D5-4A34-8030-8EC34089B58D}" destId="{2E1A3731-89E1-48D8-A9B9-E69AA1F9B95F}" srcOrd="1" destOrd="0" parTransId="{59F77E2F-E4BD-450E-881A-3BEBE26575CF}" sibTransId="{BD70131B-2D49-4F55-B4A5-635DC1D6D014}"/>
    <dgm:cxn modelId="{BFE3F1B7-C1AA-4E5C-8D37-D637E9A64049}" type="presOf" srcId="{2E1A3731-89E1-48D8-A9B9-E69AA1F9B95F}" destId="{50ADC31B-0357-4F62-B0CC-158C60A8F5C1}" srcOrd="0" destOrd="0" presId="urn:microsoft.com/office/officeart/2005/8/layout/hierarchy3"/>
    <dgm:cxn modelId="{54BCCBE4-A6E2-4419-B6EC-353928D2B4E0}" type="presOf" srcId="{38A1D5FA-C9D2-4279-9992-570B45BAC138}" destId="{54B67E2D-1391-47F8-89D3-3F272E2C3A82}" srcOrd="0" destOrd="0" presId="urn:microsoft.com/office/officeart/2005/8/layout/hierarchy3"/>
    <dgm:cxn modelId="{D4A96A60-9C95-4993-AAE1-29AC61E4E0C9}" type="presOf" srcId="{5786D527-B22F-42DC-9725-8EA357D51CA7}" destId="{7C9AC3A9-7E03-48DC-88F2-EB329880CFC4}" srcOrd="0" destOrd="0" presId="urn:microsoft.com/office/officeart/2005/8/layout/hierarchy3"/>
    <dgm:cxn modelId="{07C43287-133E-4288-B7B0-53901B1D12C0}" type="presOf" srcId="{38A1D5FA-C9D2-4279-9992-570B45BAC138}" destId="{1D236366-2BC1-47DB-B8E4-ED0104991EDD}" srcOrd="1" destOrd="0" presId="urn:microsoft.com/office/officeart/2005/8/layout/hierarchy3"/>
    <dgm:cxn modelId="{7BEC16E1-8341-4648-AF2B-3A3E09C3328C}" type="presOf" srcId="{59F77E2F-E4BD-450E-881A-3BEBE26575CF}" destId="{20045439-98CA-4CC4-95AB-C030C20E243E}" srcOrd="0" destOrd="0" presId="urn:microsoft.com/office/officeart/2005/8/layout/hierarchy3"/>
    <dgm:cxn modelId="{873685B2-E12F-4890-8704-6CE11E6F404C}" srcId="{80C43D99-63D5-4A34-8030-8EC34089B58D}" destId="{DF6F6097-84AA-4267-B25D-CED26D59D019}" srcOrd="0" destOrd="0" parTransId="{B5A26661-B07D-4854-A831-0F3513EB838B}" sibTransId="{47D454EA-A0E4-4A47-B483-1CEB9A412D84}"/>
    <dgm:cxn modelId="{944E7364-74B2-4F9F-86C8-FD97BAA7C3C4}" type="presOf" srcId="{80C43D99-63D5-4A34-8030-8EC34089B58D}" destId="{0B3231EC-AE55-49A5-ABD6-40E892E0FE5B}" srcOrd="1" destOrd="0" presId="urn:microsoft.com/office/officeart/2005/8/layout/hierarchy3"/>
    <dgm:cxn modelId="{C6464BE4-5BE3-425D-9EC2-A43AA52E9C97}" type="presOf" srcId="{B5A26661-B07D-4854-A831-0F3513EB838B}" destId="{26FA19E9-1EA4-45F6-9088-119AB3F0DE6D}" srcOrd="0" destOrd="0" presId="urn:microsoft.com/office/officeart/2005/8/layout/hierarchy3"/>
    <dgm:cxn modelId="{722D37B4-8ECF-40D9-9DCD-3BA57078FB34}" srcId="{019FB61B-5F58-4CBE-A050-DA9954C48726}" destId="{80C43D99-63D5-4A34-8030-8EC34089B58D}" srcOrd="1" destOrd="0" parTransId="{057786A8-AF09-451F-833A-8FF064D2C318}" sibTransId="{6F9E645E-AAD1-4EF5-AA0A-4F1BD11F7108}"/>
    <dgm:cxn modelId="{955DAD73-40B6-4B27-98FC-C78CB01693BE}" type="presOf" srcId="{80C43D99-63D5-4A34-8030-8EC34089B58D}" destId="{251ADE5A-F281-4884-BB30-29E4FAD1B439}" srcOrd="0" destOrd="0" presId="urn:microsoft.com/office/officeart/2005/8/layout/hierarchy3"/>
    <dgm:cxn modelId="{8284F1A4-68ED-4FE9-8581-1F03ABE07B9D}" srcId="{019FB61B-5F58-4CBE-A050-DA9954C48726}" destId="{38A1D5FA-C9D2-4279-9992-570B45BAC138}" srcOrd="0" destOrd="0" parTransId="{AB55096F-64FF-45BD-836A-008CAA418A28}" sibTransId="{4EAAB7BF-7991-4E09-B964-51F0930BCAFB}"/>
    <dgm:cxn modelId="{F77DB460-66FE-4666-8A4D-14CA829B2657}" type="presOf" srcId="{2C0FD885-3EAD-4076-B68D-8153914F683C}" destId="{66FAA247-D592-4F89-85AE-B49184569A4D}" srcOrd="0" destOrd="0" presId="urn:microsoft.com/office/officeart/2005/8/layout/hierarchy3"/>
    <dgm:cxn modelId="{F3EBD156-515D-40CA-8499-755AD96104ED}" type="presOf" srcId="{6D8CEBE9-39B5-4F98-B9C2-1D9344E671C9}" destId="{B53C123E-FD58-440D-9632-6FA285AF5ADF}" srcOrd="0" destOrd="0" presId="urn:microsoft.com/office/officeart/2005/8/layout/hierarchy3"/>
    <dgm:cxn modelId="{F07E85B3-1163-4B54-AFC4-22D6477580F3}" srcId="{38A1D5FA-C9D2-4279-9992-570B45BAC138}" destId="{3B3065E2-E2F7-49CF-A30B-84AB9999E5E8}" srcOrd="1" destOrd="0" parTransId="{2C0FD885-3EAD-4076-B68D-8153914F683C}" sibTransId="{4734021C-BC66-4A49-8FDA-C1526ECBCAAB}"/>
    <dgm:cxn modelId="{D2738F78-BF39-469B-848A-1263B9FDE2B0}" type="presOf" srcId="{019FB61B-5F58-4CBE-A050-DA9954C48726}" destId="{A5E92840-3504-4DCC-A43E-AC7E56FE8C01}" srcOrd="0" destOrd="0" presId="urn:microsoft.com/office/officeart/2005/8/layout/hierarchy3"/>
    <dgm:cxn modelId="{29584042-EFBA-468A-9ECA-153C851F2242}" type="presOf" srcId="{3B3065E2-E2F7-49CF-A30B-84AB9999E5E8}" destId="{DF65D9D2-6C77-44D5-84A1-9877DC780435}" srcOrd="0" destOrd="0" presId="urn:microsoft.com/office/officeart/2005/8/layout/hierarchy3"/>
    <dgm:cxn modelId="{9B33A580-7B18-44DC-BFFC-E3849185FBA8}" type="presOf" srcId="{77EECEF4-8C3A-406A-B896-4B71E4EDE405}" destId="{C8DFDFF6-DA2F-46C6-961B-B5B7B0E8A842}" srcOrd="0" destOrd="0" presId="urn:microsoft.com/office/officeart/2005/8/layout/hierarchy3"/>
    <dgm:cxn modelId="{840C7B98-3D7C-44A6-A69E-CFB69EF02474}" type="presOf" srcId="{DF6F6097-84AA-4267-B25D-CED26D59D019}" destId="{E4A3E71C-5A37-4EFA-AAAB-415481B868F8}" srcOrd="0" destOrd="0" presId="urn:microsoft.com/office/officeart/2005/8/layout/hierarchy3"/>
    <dgm:cxn modelId="{58A4C790-58FC-4FF4-8145-BE8EC5A0B53F}" srcId="{38A1D5FA-C9D2-4279-9992-570B45BAC138}" destId="{5786D527-B22F-42DC-9725-8EA357D51CA7}" srcOrd="0" destOrd="0" parTransId="{1AB57A83-35E9-437B-A882-58EE2FB740B4}" sibTransId="{74985DB5-B5FF-446F-8118-140EA9FE4D8B}"/>
    <dgm:cxn modelId="{16D7861E-ED75-4379-AA45-31949EEBC0DB}" type="presParOf" srcId="{A5E92840-3504-4DCC-A43E-AC7E56FE8C01}" destId="{F448B720-0550-48D8-9BCB-9D41E9D2050F}" srcOrd="0" destOrd="0" presId="urn:microsoft.com/office/officeart/2005/8/layout/hierarchy3"/>
    <dgm:cxn modelId="{A913459E-5599-4F95-A958-896A31C261F3}" type="presParOf" srcId="{F448B720-0550-48D8-9BCB-9D41E9D2050F}" destId="{20AA5830-A33A-4D4A-8EBB-A399C0056131}" srcOrd="0" destOrd="0" presId="urn:microsoft.com/office/officeart/2005/8/layout/hierarchy3"/>
    <dgm:cxn modelId="{E14198FC-6E24-46CB-BD52-31229430B935}" type="presParOf" srcId="{20AA5830-A33A-4D4A-8EBB-A399C0056131}" destId="{54B67E2D-1391-47F8-89D3-3F272E2C3A82}" srcOrd="0" destOrd="0" presId="urn:microsoft.com/office/officeart/2005/8/layout/hierarchy3"/>
    <dgm:cxn modelId="{3F066D2D-16A1-4488-BC6A-C54F3F25B33C}" type="presParOf" srcId="{20AA5830-A33A-4D4A-8EBB-A399C0056131}" destId="{1D236366-2BC1-47DB-B8E4-ED0104991EDD}" srcOrd="1" destOrd="0" presId="urn:microsoft.com/office/officeart/2005/8/layout/hierarchy3"/>
    <dgm:cxn modelId="{44CDC458-BC33-4BEA-9B83-E54E0076EEA6}" type="presParOf" srcId="{F448B720-0550-48D8-9BCB-9D41E9D2050F}" destId="{211A1251-0283-43B7-A88A-7E5422533AC6}" srcOrd="1" destOrd="0" presId="urn:microsoft.com/office/officeart/2005/8/layout/hierarchy3"/>
    <dgm:cxn modelId="{223B316E-E8D5-4609-885D-3F007A8F3996}" type="presParOf" srcId="{211A1251-0283-43B7-A88A-7E5422533AC6}" destId="{906D682D-CAAA-48DF-BC49-925F5370FEEF}" srcOrd="0" destOrd="0" presId="urn:microsoft.com/office/officeart/2005/8/layout/hierarchy3"/>
    <dgm:cxn modelId="{5775F2EA-2A3A-4D43-ABEC-48C1B56D8B43}" type="presParOf" srcId="{211A1251-0283-43B7-A88A-7E5422533AC6}" destId="{7C9AC3A9-7E03-48DC-88F2-EB329880CFC4}" srcOrd="1" destOrd="0" presId="urn:microsoft.com/office/officeart/2005/8/layout/hierarchy3"/>
    <dgm:cxn modelId="{7B1BED6A-2837-4937-88B3-22E5FA0F1785}" type="presParOf" srcId="{211A1251-0283-43B7-A88A-7E5422533AC6}" destId="{66FAA247-D592-4F89-85AE-B49184569A4D}" srcOrd="2" destOrd="0" presId="urn:microsoft.com/office/officeart/2005/8/layout/hierarchy3"/>
    <dgm:cxn modelId="{CC8DE282-9914-4380-B3D0-F1DBD6A9F0D7}" type="presParOf" srcId="{211A1251-0283-43B7-A88A-7E5422533AC6}" destId="{DF65D9D2-6C77-44D5-84A1-9877DC780435}" srcOrd="3" destOrd="0" presId="urn:microsoft.com/office/officeart/2005/8/layout/hierarchy3"/>
    <dgm:cxn modelId="{9A2A6CE9-0681-413C-8E6E-FF3FF7DA5A93}" type="presParOf" srcId="{A5E92840-3504-4DCC-A43E-AC7E56FE8C01}" destId="{191ED660-DC4B-4903-98A9-7353863B4EAE}" srcOrd="1" destOrd="0" presId="urn:microsoft.com/office/officeart/2005/8/layout/hierarchy3"/>
    <dgm:cxn modelId="{CB68D9A8-F34B-4668-8D5C-BDF0394192E8}" type="presParOf" srcId="{191ED660-DC4B-4903-98A9-7353863B4EAE}" destId="{BA62E168-5CAB-44CE-BA06-FC6662B3E521}" srcOrd="0" destOrd="0" presId="urn:microsoft.com/office/officeart/2005/8/layout/hierarchy3"/>
    <dgm:cxn modelId="{65518967-0123-4A1D-82D3-27F303F3951B}" type="presParOf" srcId="{BA62E168-5CAB-44CE-BA06-FC6662B3E521}" destId="{251ADE5A-F281-4884-BB30-29E4FAD1B439}" srcOrd="0" destOrd="0" presId="urn:microsoft.com/office/officeart/2005/8/layout/hierarchy3"/>
    <dgm:cxn modelId="{A073689A-F4CB-4264-A383-EA9C4E8C77E1}" type="presParOf" srcId="{BA62E168-5CAB-44CE-BA06-FC6662B3E521}" destId="{0B3231EC-AE55-49A5-ABD6-40E892E0FE5B}" srcOrd="1" destOrd="0" presId="urn:microsoft.com/office/officeart/2005/8/layout/hierarchy3"/>
    <dgm:cxn modelId="{792D7875-BB73-46B0-8950-4D728E9FF6C3}" type="presParOf" srcId="{191ED660-DC4B-4903-98A9-7353863B4EAE}" destId="{167AD225-BDED-4709-A979-34DC8D3E9C7B}" srcOrd="1" destOrd="0" presId="urn:microsoft.com/office/officeart/2005/8/layout/hierarchy3"/>
    <dgm:cxn modelId="{F270B168-2326-4F88-B16E-2CF3C00AD66A}" type="presParOf" srcId="{167AD225-BDED-4709-A979-34DC8D3E9C7B}" destId="{26FA19E9-1EA4-45F6-9088-119AB3F0DE6D}" srcOrd="0" destOrd="0" presId="urn:microsoft.com/office/officeart/2005/8/layout/hierarchy3"/>
    <dgm:cxn modelId="{D2279D7B-E7C7-44FC-AB6F-416E9CCA06BC}" type="presParOf" srcId="{167AD225-BDED-4709-A979-34DC8D3E9C7B}" destId="{E4A3E71C-5A37-4EFA-AAAB-415481B868F8}" srcOrd="1" destOrd="0" presId="urn:microsoft.com/office/officeart/2005/8/layout/hierarchy3"/>
    <dgm:cxn modelId="{66846D86-184F-4986-8D3F-B634C987EA54}" type="presParOf" srcId="{167AD225-BDED-4709-A979-34DC8D3E9C7B}" destId="{20045439-98CA-4CC4-95AB-C030C20E243E}" srcOrd="2" destOrd="0" presId="urn:microsoft.com/office/officeart/2005/8/layout/hierarchy3"/>
    <dgm:cxn modelId="{D730131F-80B2-4B52-9B43-2A509EB25D11}" type="presParOf" srcId="{167AD225-BDED-4709-A979-34DC8D3E9C7B}" destId="{50ADC31B-0357-4F62-B0CC-158C60A8F5C1}" srcOrd="3" destOrd="0" presId="urn:microsoft.com/office/officeart/2005/8/layout/hierarchy3"/>
    <dgm:cxn modelId="{9516405E-DF0B-4D87-946C-9E418789355E}" type="presParOf" srcId="{167AD225-BDED-4709-A979-34DC8D3E9C7B}" destId="{B53C123E-FD58-440D-9632-6FA285AF5ADF}" srcOrd="4" destOrd="0" presId="urn:microsoft.com/office/officeart/2005/8/layout/hierarchy3"/>
    <dgm:cxn modelId="{6C6EA0CB-5016-4DB1-A170-7395CA9A0287}" type="presParOf" srcId="{167AD225-BDED-4709-A979-34DC8D3E9C7B}" destId="{C8DFDFF6-DA2F-46C6-961B-B5B7B0E8A842}" srcOrd="5"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E96BEC-677D-4C77-91D1-84A131D1C85F}" type="doc">
      <dgm:prSet loTypeId="urn:microsoft.com/office/officeart/2005/8/layout/orgChart1" loCatId="hierarchy" qsTypeId="urn:microsoft.com/office/officeart/2005/8/quickstyle/simple5" qsCatId="simple" csTypeId="urn:microsoft.com/office/officeart/2005/8/colors/accent0_3" csCatId="mainScheme" phldr="1"/>
      <dgm:spPr/>
      <dgm:t>
        <a:bodyPr/>
        <a:lstStyle/>
        <a:p>
          <a:endParaRPr lang="en-US"/>
        </a:p>
      </dgm:t>
    </dgm:pt>
    <dgm:pt modelId="{2168DF09-7C4A-4A52-8EEF-F2DE494FE87A}">
      <dgm:prSet custT="1"/>
      <dgm:spPr>
        <a:solidFill>
          <a:srgbClr val="263F6A"/>
        </a:solidFill>
      </dgm:spPr>
      <dgm:t>
        <a:bodyPr/>
        <a:lstStyle/>
        <a:p>
          <a:pPr algn="ctr" rtl="0"/>
          <a:r>
            <a:rPr lang="en-US" sz="2800" b="0" i="0" baseline="0" dirty="0" smtClean="0"/>
            <a:t>Cognitive changes may be subtle or obvious</a:t>
          </a:r>
          <a:endParaRPr lang="en-US" sz="2800" dirty="0"/>
        </a:p>
      </dgm:t>
    </dgm:pt>
    <dgm:pt modelId="{FA91B81B-4757-4414-8726-77D9D6940557}" type="parTrans" cxnId="{AF9E40FE-0A3A-45A4-9EE6-ACDF52E63441}">
      <dgm:prSet/>
      <dgm:spPr/>
      <dgm:t>
        <a:bodyPr/>
        <a:lstStyle/>
        <a:p>
          <a:endParaRPr lang="en-US"/>
        </a:p>
      </dgm:t>
    </dgm:pt>
    <dgm:pt modelId="{0BCD9668-EE45-4B40-8E64-060DDA3C6542}" type="sibTrans" cxnId="{AF9E40FE-0A3A-45A4-9EE6-ACDF52E63441}">
      <dgm:prSet/>
      <dgm:spPr/>
      <dgm:t>
        <a:bodyPr/>
        <a:lstStyle/>
        <a:p>
          <a:endParaRPr lang="en-US"/>
        </a:p>
      </dgm:t>
    </dgm:pt>
    <dgm:pt modelId="{96F666A6-189B-4224-AF28-7A49F32EC576}">
      <dgm:prSet custT="1"/>
      <dgm:spPr>
        <a:solidFill>
          <a:srgbClr val="263F6A"/>
        </a:solidFill>
      </dgm:spPr>
      <dgm:t>
        <a:bodyPr/>
        <a:lstStyle/>
        <a:p>
          <a:pPr algn="ctr" rtl="0"/>
          <a:r>
            <a:rPr lang="en-US" sz="2800" b="0" i="0" baseline="0" dirty="0" smtClean="0"/>
            <a:t>Cognition may vary by time of day</a:t>
          </a:r>
          <a:endParaRPr lang="en-US" sz="2800" dirty="0"/>
        </a:p>
      </dgm:t>
    </dgm:pt>
    <dgm:pt modelId="{32C8EABA-95BA-4040-AAD6-1FB107BF32B2}" type="parTrans" cxnId="{5E3DB895-4BF0-4D97-9445-05ED75C63FE2}">
      <dgm:prSet/>
      <dgm:spPr/>
      <dgm:t>
        <a:bodyPr/>
        <a:lstStyle/>
        <a:p>
          <a:endParaRPr lang="en-US"/>
        </a:p>
      </dgm:t>
    </dgm:pt>
    <dgm:pt modelId="{6A5B6CAC-63D0-4B4E-AC84-9BBE1997C17C}" type="sibTrans" cxnId="{5E3DB895-4BF0-4D97-9445-05ED75C63FE2}">
      <dgm:prSet/>
      <dgm:spPr/>
      <dgm:t>
        <a:bodyPr/>
        <a:lstStyle/>
        <a:p>
          <a:endParaRPr lang="en-US"/>
        </a:p>
      </dgm:t>
    </dgm:pt>
    <dgm:pt modelId="{B7812C85-8CEA-40BB-9FC1-51027C94181E}">
      <dgm:prSet custT="1"/>
      <dgm:spPr>
        <a:solidFill>
          <a:srgbClr val="263F6A"/>
        </a:solidFill>
      </dgm:spPr>
      <dgm:t>
        <a:bodyPr/>
        <a:lstStyle/>
        <a:p>
          <a:pPr algn="ctr" rtl="0"/>
          <a:r>
            <a:rPr lang="en-US" sz="2800" b="0" i="0" baseline="0" dirty="0" smtClean="0"/>
            <a:t>Cognition may vary by circumstance</a:t>
          </a:r>
          <a:endParaRPr lang="en-US" sz="2800" b="0" i="0" baseline="0" dirty="0"/>
        </a:p>
      </dgm:t>
    </dgm:pt>
    <dgm:pt modelId="{9317C924-4AE8-46E4-B034-DC72F8FF38A8}" type="parTrans" cxnId="{79B8939E-9B7E-41DF-A199-6C3FE537408E}">
      <dgm:prSet/>
      <dgm:spPr/>
      <dgm:t>
        <a:bodyPr/>
        <a:lstStyle/>
        <a:p>
          <a:endParaRPr lang="en-US"/>
        </a:p>
      </dgm:t>
    </dgm:pt>
    <dgm:pt modelId="{C74698E3-5306-410D-98BE-70EF713DD106}" type="sibTrans" cxnId="{79B8939E-9B7E-41DF-A199-6C3FE537408E}">
      <dgm:prSet/>
      <dgm:spPr/>
      <dgm:t>
        <a:bodyPr/>
        <a:lstStyle/>
        <a:p>
          <a:endParaRPr lang="en-US"/>
        </a:p>
      </dgm:t>
    </dgm:pt>
    <dgm:pt modelId="{2420144E-0F95-4966-963F-3FEB9A2E543F}" type="pres">
      <dgm:prSet presAssocID="{6FE96BEC-677D-4C77-91D1-84A131D1C85F}" presName="hierChild1" presStyleCnt="0">
        <dgm:presLayoutVars>
          <dgm:orgChart val="1"/>
          <dgm:chPref val="1"/>
          <dgm:dir/>
          <dgm:animOne val="branch"/>
          <dgm:animLvl val="lvl"/>
          <dgm:resizeHandles/>
        </dgm:presLayoutVars>
      </dgm:prSet>
      <dgm:spPr/>
      <dgm:t>
        <a:bodyPr/>
        <a:lstStyle/>
        <a:p>
          <a:endParaRPr lang="en-US"/>
        </a:p>
      </dgm:t>
    </dgm:pt>
    <dgm:pt modelId="{16802F81-5C87-47C7-9186-1330AD3131CE}" type="pres">
      <dgm:prSet presAssocID="{2168DF09-7C4A-4A52-8EEF-F2DE494FE87A}" presName="hierRoot1" presStyleCnt="0">
        <dgm:presLayoutVars>
          <dgm:hierBranch val="init"/>
        </dgm:presLayoutVars>
      </dgm:prSet>
      <dgm:spPr/>
    </dgm:pt>
    <dgm:pt modelId="{8F8D2C42-6085-4280-95AC-942BD2593353}" type="pres">
      <dgm:prSet presAssocID="{2168DF09-7C4A-4A52-8EEF-F2DE494FE87A}" presName="rootComposite1" presStyleCnt="0"/>
      <dgm:spPr/>
    </dgm:pt>
    <dgm:pt modelId="{9D61262A-3893-4242-A1BB-4A4177E77EC1}" type="pres">
      <dgm:prSet presAssocID="{2168DF09-7C4A-4A52-8EEF-F2DE494FE87A}" presName="rootText1" presStyleLbl="node0" presStyleIdx="0" presStyleCnt="3" custScaleX="96314" custScaleY="139352">
        <dgm:presLayoutVars>
          <dgm:chPref val="3"/>
        </dgm:presLayoutVars>
      </dgm:prSet>
      <dgm:spPr/>
      <dgm:t>
        <a:bodyPr/>
        <a:lstStyle/>
        <a:p>
          <a:endParaRPr lang="en-US"/>
        </a:p>
      </dgm:t>
    </dgm:pt>
    <dgm:pt modelId="{9374BB78-40FE-4C3F-B585-D4B1A7814BEE}" type="pres">
      <dgm:prSet presAssocID="{2168DF09-7C4A-4A52-8EEF-F2DE494FE87A}" presName="rootConnector1" presStyleLbl="node1" presStyleIdx="0" presStyleCnt="0"/>
      <dgm:spPr/>
      <dgm:t>
        <a:bodyPr/>
        <a:lstStyle/>
        <a:p>
          <a:endParaRPr lang="en-US"/>
        </a:p>
      </dgm:t>
    </dgm:pt>
    <dgm:pt modelId="{B01C16A4-8340-4154-AD65-550A9F7864F9}" type="pres">
      <dgm:prSet presAssocID="{2168DF09-7C4A-4A52-8EEF-F2DE494FE87A}" presName="hierChild2" presStyleCnt="0"/>
      <dgm:spPr/>
    </dgm:pt>
    <dgm:pt modelId="{D37F0CD9-23DF-453D-AD45-C2BC27F592B3}" type="pres">
      <dgm:prSet presAssocID="{2168DF09-7C4A-4A52-8EEF-F2DE494FE87A}" presName="hierChild3" presStyleCnt="0"/>
      <dgm:spPr/>
    </dgm:pt>
    <dgm:pt modelId="{30E5991F-5762-4C25-B5F7-CABA905DF934}" type="pres">
      <dgm:prSet presAssocID="{96F666A6-189B-4224-AF28-7A49F32EC576}" presName="hierRoot1" presStyleCnt="0">
        <dgm:presLayoutVars>
          <dgm:hierBranch val="init"/>
        </dgm:presLayoutVars>
      </dgm:prSet>
      <dgm:spPr/>
    </dgm:pt>
    <dgm:pt modelId="{7EB02E8D-8362-418C-8AC0-1BC7C5786626}" type="pres">
      <dgm:prSet presAssocID="{96F666A6-189B-4224-AF28-7A49F32EC576}" presName="rootComposite1" presStyleCnt="0"/>
      <dgm:spPr/>
    </dgm:pt>
    <dgm:pt modelId="{7C915C63-D2C3-4BD5-BA07-71B6924AB2CE}" type="pres">
      <dgm:prSet presAssocID="{96F666A6-189B-4224-AF28-7A49F32EC576}" presName="rootText1" presStyleLbl="node0" presStyleIdx="1" presStyleCnt="3" custScaleX="97717" custScaleY="139352" custLinFactNeighborX="912" custLinFactNeighborY="1215">
        <dgm:presLayoutVars>
          <dgm:chPref val="3"/>
        </dgm:presLayoutVars>
      </dgm:prSet>
      <dgm:spPr/>
      <dgm:t>
        <a:bodyPr/>
        <a:lstStyle/>
        <a:p>
          <a:endParaRPr lang="en-US"/>
        </a:p>
      </dgm:t>
    </dgm:pt>
    <dgm:pt modelId="{7C1F95E1-4EC2-4594-8F6A-881E632876FE}" type="pres">
      <dgm:prSet presAssocID="{96F666A6-189B-4224-AF28-7A49F32EC576}" presName="rootConnector1" presStyleLbl="node1" presStyleIdx="0" presStyleCnt="0"/>
      <dgm:spPr/>
      <dgm:t>
        <a:bodyPr/>
        <a:lstStyle/>
        <a:p>
          <a:endParaRPr lang="en-US"/>
        </a:p>
      </dgm:t>
    </dgm:pt>
    <dgm:pt modelId="{5FF43E91-4EF1-4AEA-9A1D-3307806F79BA}" type="pres">
      <dgm:prSet presAssocID="{96F666A6-189B-4224-AF28-7A49F32EC576}" presName="hierChild2" presStyleCnt="0"/>
      <dgm:spPr/>
    </dgm:pt>
    <dgm:pt modelId="{4B3CAFCB-7EE4-45A8-86F5-A89304F79FBA}" type="pres">
      <dgm:prSet presAssocID="{96F666A6-189B-4224-AF28-7A49F32EC576}" presName="hierChild3" presStyleCnt="0"/>
      <dgm:spPr/>
    </dgm:pt>
    <dgm:pt modelId="{D8428A10-7499-4C61-A910-7D7642F0D5CB}" type="pres">
      <dgm:prSet presAssocID="{B7812C85-8CEA-40BB-9FC1-51027C94181E}" presName="hierRoot1" presStyleCnt="0">
        <dgm:presLayoutVars>
          <dgm:hierBranch val="init"/>
        </dgm:presLayoutVars>
      </dgm:prSet>
      <dgm:spPr/>
    </dgm:pt>
    <dgm:pt modelId="{0B2CAF15-51EB-4D49-BE64-DD30E04D5B9D}" type="pres">
      <dgm:prSet presAssocID="{B7812C85-8CEA-40BB-9FC1-51027C94181E}" presName="rootComposite1" presStyleCnt="0"/>
      <dgm:spPr/>
    </dgm:pt>
    <dgm:pt modelId="{876AFBEA-B72F-4864-8F54-3B51EEFF7F24}" type="pres">
      <dgm:prSet presAssocID="{B7812C85-8CEA-40BB-9FC1-51027C94181E}" presName="rootText1" presStyleLbl="node0" presStyleIdx="2" presStyleCnt="3" custScaleY="138932">
        <dgm:presLayoutVars>
          <dgm:chPref val="3"/>
        </dgm:presLayoutVars>
      </dgm:prSet>
      <dgm:spPr/>
      <dgm:t>
        <a:bodyPr/>
        <a:lstStyle/>
        <a:p>
          <a:endParaRPr lang="en-US"/>
        </a:p>
      </dgm:t>
    </dgm:pt>
    <dgm:pt modelId="{CEBAAE8F-2AD1-4E7B-8C5E-250A13C5CDC6}" type="pres">
      <dgm:prSet presAssocID="{B7812C85-8CEA-40BB-9FC1-51027C94181E}" presName="rootConnector1" presStyleLbl="node1" presStyleIdx="0" presStyleCnt="0"/>
      <dgm:spPr/>
      <dgm:t>
        <a:bodyPr/>
        <a:lstStyle/>
        <a:p>
          <a:endParaRPr lang="en-US"/>
        </a:p>
      </dgm:t>
    </dgm:pt>
    <dgm:pt modelId="{E5DB4C72-19EA-4920-9DAB-644AC33AF8B7}" type="pres">
      <dgm:prSet presAssocID="{B7812C85-8CEA-40BB-9FC1-51027C94181E}" presName="hierChild2" presStyleCnt="0"/>
      <dgm:spPr/>
    </dgm:pt>
    <dgm:pt modelId="{30CF8B2C-91C2-4910-91A8-1A3DAAF7BDA3}" type="pres">
      <dgm:prSet presAssocID="{B7812C85-8CEA-40BB-9FC1-51027C94181E}" presName="hierChild3" presStyleCnt="0"/>
      <dgm:spPr/>
    </dgm:pt>
  </dgm:ptLst>
  <dgm:cxnLst>
    <dgm:cxn modelId="{FB4136B6-3F34-47CD-9BAD-9C852B55AE19}" type="presOf" srcId="{2168DF09-7C4A-4A52-8EEF-F2DE494FE87A}" destId="{9D61262A-3893-4242-A1BB-4A4177E77EC1}" srcOrd="0" destOrd="0" presId="urn:microsoft.com/office/officeart/2005/8/layout/orgChart1"/>
    <dgm:cxn modelId="{1E235A04-843D-4AB9-A5F5-482EF1BCFA2F}" type="presOf" srcId="{B7812C85-8CEA-40BB-9FC1-51027C94181E}" destId="{CEBAAE8F-2AD1-4E7B-8C5E-250A13C5CDC6}" srcOrd="1" destOrd="0" presId="urn:microsoft.com/office/officeart/2005/8/layout/orgChart1"/>
    <dgm:cxn modelId="{B4E5BA00-6229-494A-9A2D-4D4D13015715}" type="presOf" srcId="{96F666A6-189B-4224-AF28-7A49F32EC576}" destId="{7C915C63-D2C3-4BD5-BA07-71B6924AB2CE}" srcOrd="0" destOrd="0" presId="urn:microsoft.com/office/officeart/2005/8/layout/orgChart1"/>
    <dgm:cxn modelId="{A49571B0-FEB1-470A-B0CB-31C6E841A7D7}" type="presOf" srcId="{96F666A6-189B-4224-AF28-7A49F32EC576}" destId="{7C1F95E1-4EC2-4594-8F6A-881E632876FE}" srcOrd="1" destOrd="0" presId="urn:microsoft.com/office/officeart/2005/8/layout/orgChart1"/>
    <dgm:cxn modelId="{D4AFC9EC-D6E3-473B-89BB-3CD5FF155CC5}" type="presOf" srcId="{2168DF09-7C4A-4A52-8EEF-F2DE494FE87A}" destId="{9374BB78-40FE-4C3F-B585-D4B1A7814BEE}" srcOrd="1" destOrd="0" presId="urn:microsoft.com/office/officeart/2005/8/layout/orgChart1"/>
    <dgm:cxn modelId="{AF9E40FE-0A3A-45A4-9EE6-ACDF52E63441}" srcId="{6FE96BEC-677D-4C77-91D1-84A131D1C85F}" destId="{2168DF09-7C4A-4A52-8EEF-F2DE494FE87A}" srcOrd="0" destOrd="0" parTransId="{FA91B81B-4757-4414-8726-77D9D6940557}" sibTransId="{0BCD9668-EE45-4B40-8E64-060DDA3C6542}"/>
    <dgm:cxn modelId="{B3446E05-8135-44EB-8137-F382AF41D3C2}" type="presOf" srcId="{B7812C85-8CEA-40BB-9FC1-51027C94181E}" destId="{876AFBEA-B72F-4864-8F54-3B51EEFF7F24}" srcOrd="0" destOrd="0" presId="urn:microsoft.com/office/officeart/2005/8/layout/orgChart1"/>
    <dgm:cxn modelId="{79B8939E-9B7E-41DF-A199-6C3FE537408E}" srcId="{6FE96BEC-677D-4C77-91D1-84A131D1C85F}" destId="{B7812C85-8CEA-40BB-9FC1-51027C94181E}" srcOrd="2" destOrd="0" parTransId="{9317C924-4AE8-46E4-B034-DC72F8FF38A8}" sibTransId="{C74698E3-5306-410D-98BE-70EF713DD106}"/>
    <dgm:cxn modelId="{ADF910F8-EBBD-416F-8A39-89AACD0ACE71}" type="presOf" srcId="{6FE96BEC-677D-4C77-91D1-84A131D1C85F}" destId="{2420144E-0F95-4966-963F-3FEB9A2E543F}" srcOrd="0" destOrd="0" presId="urn:microsoft.com/office/officeart/2005/8/layout/orgChart1"/>
    <dgm:cxn modelId="{5E3DB895-4BF0-4D97-9445-05ED75C63FE2}" srcId="{6FE96BEC-677D-4C77-91D1-84A131D1C85F}" destId="{96F666A6-189B-4224-AF28-7A49F32EC576}" srcOrd="1" destOrd="0" parTransId="{32C8EABA-95BA-4040-AAD6-1FB107BF32B2}" sibTransId="{6A5B6CAC-63D0-4B4E-AC84-9BBE1997C17C}"/>
    <dgm:cxn modelId="{A41072D2-04B9-44A7-BAB0-98CC8B6292F2}" type="presParOf" srcId="{2420144E-0F95-4966-963F-3FEB9A2E543F}" destId="{16802F81-5C87-47C7-9186-1330AD3131CE}" srcOrd="0" destOrd="0" presId="urn:microsoft.com/office/officeart/2005/8/layout/orgChart1"/>
    <dgm:cxn modelId="{149FE435-88D7-4F89-8788-389FBA520752}" type="presParOf" srcId="{16802F81-5C87-47C7-9186-1330AD3131CE}" destId="{8F8D2C42-6085-4280-95AC-942BD2593353}" srcOrd="0" destOrd="0" presId="urn:microsoft.com/office/officeart/2005/8/layout/orgChart1"/>
    <dgm:cxn modelId="{F9CDB96D-3604-4754-A14E-301DADFD27FD}" type="presParOf" srcId="{8F8D2C42-6085-4280-95AC-942BD2593353}" destId="{9D61262A-3893-4242-A1BB-4A4177E77EC1}" srcOrd="0" destOrd="0" presId="urn:microsoft.com/office/officeart/2005/8/layout/orgChart1"/>
    <dgm:cxn modelId="{430C7D97-1855-4368-A2A6-FF290B72924D}" type="presParOf" srcId="{8F8D2C42-6085-4280-95AC-942BD2593353}" destId="{9374BB78-40FE-4C3F-B585-D4B1A7814BEE}" srcOrd="1" destOrd="0" presId="urn:microsoft.com/office/officeart/2005/8/layout/orgChart1"/>
    <dgm:cxn modelId="{068970AC-9185-4926-9935-B3D51D5D9745}" type="presParOf" srcId="{16802F81-5C87-47C7-9186-1330AD3131CE}" destId="{B01C16A4-8340-4154-AD65-550A9F7864F9}" srcOrd="1" destOrd="0" presId="urn:microsoft.com/office/officeart/2005/8/layout/orgChart1"/>
    <dgm:cxn modelId="{400FCAE8-F5B5-4845-9D87-3059991EFE4C}" type="presParOf" srcId="{16802F81-5C87-47C7-9186-1330AD3131CE}" destId="{D37F0CD9-23DF-453D-AD45-C2BC27F592B3}" srcOrd="2" destOrd="0" presId="urn:microsoft.com/office/officeart/2005/8/layout/orgChart1"/>
    <dgm:cxn modelId="{1187CF57-6B7D-4310-BB41-AA3D69D7F872}" type="presParOf" srcId="{2420144E-0F95-4966-963F-3FEB9A2E543F}" destId="{30E5991F-5762-4C25-B5F7-CABA905DF934}" srcOrd="1" destOrd="0" presId="urn:microsoft.com/office/officeart/2005/8/layout/orgChart1"/>
    <dgm:cxn modelId="{FE5ADBC5-A785-4833-8AAD-A4DD8BBF0B4E}" type="presParOf" srcId="{30E5991F-5762-4C25-B5F7-CABA905DF934}" destId="{7EB02E8D-8362-418C-8AC0-1BC7C5786626}" srcOrd="0" destOrd="0" presId="urn:microsoft.com/office/officeart/2005/8/layout/orgChart1"/>
    <dgm:cxn modelId="{D4B723BE-694B-4862-BD5B-164C074854AD}" type="presParOf" srcId="{7EB02E8D-8362-418C-8AC0-1BC7C5786626}" destId="{7C915C63-D2C3-4BD5-BA07-71B6924AB2CE}" srcOrd="0" destOrd="0" presId="urn:microsoft.com/office/officeart/2005/8/layout/orgChart1"/>
    <dgm:cxn modelId="{7FB2215C-40C4-45F3-B745-33711FB45C48}" type="presParOf" srcId="{7EB02E8D-8362-418C-8AC0-1BC7C5786626}" destId="{7C1F95E1-4EC2-4594-8F6A-881E632876FE}" srcOrd="1" destOrd="0" presId="urn:microsoft.com/office/officeart/2005/8/layout/orgChart1"/>
    <dgm:cxn modelId="{1368CF04-53BB-4819-A1E2-474F76EAE5FA}" type="presParOf" srcId="{30E5991F-5762-4C25-B5F7-CABA905DF934}" destId="{5FF43E91-4EF1-4AEA-9A1D-3307806F79BA}" srcOrd="1" destOrd="0" presId="urn:microsoft.com/office/officeart/2005/8/layout/orgChart1"/>
    <dgm:cxn modelId="{0CDF1A54-0546-46D6-B01B-81F1CB949773}" type="presParOf" srcId="{30E5991F-5762-4C25-B5F7-CABA905DF934}" destId="{4B3CAFCB-7EE4-45A8-86F5-A89304F79FBA}" srcOrd="2" destOrd="0" presId="urn:microsoft.com/office/officeart/2005/8/layout/orgChart1"/>
    <dgm:cxn modelId="{487B737D-C60F-4F54-8203-8C388423EC37}" type="presParOf" srcId="{2420144E-0F95-4966-963F-3FEB9A2E543F}" destId="{D8428A10-7499-4C61-A910-7D7642F0D5CB}" srcOrd="2" destOrd="0" presId="urn:microsoft.com/office/officeart/2005/8/layout/orgChart1"/>
    <dgm:cxn modelId="{66160BBB-C21D-4A88-9ECC-98E6CCAA28AE}" type="presParOf" srcId="{D8428A10-7499-4C61-A910-7D7642F0D5CB}" destId="{0B2CAF15-51EB-4D49-BE64-DD30E04D5B9D}" srcOrd="0" destOrd="0" presId="urn:microsoft.com/office/officeart/2005/8/layout/orgChart1"/>
    <dgm:cxn modelId="{EF059DF5-8643-4AE3-954C-4C2CEBC71166}" type="presParOf" srcId="{0B2CAF15-51EB-4D49-BE64-DD30E04D5B9D}" destId="{876AFBEA-B72F-4864-8F54-3B51EEFF7F24}" srcOrd="0" destOrd="0" presId="urn:microsoft.com/office/officeart/2005/8/layout/orgChart1"/>
    <dgm:cxn modelId="{F7E1E4EE-9D13-4E7D-BBFE-C198581645D6}" type="presParOf" srcId="{0B2CAF15-51EB-4D49-BE64-DD30E04D5B9D}" destId="{CEBAAE8F-2AD1-4E7B-8C5E-250A13C5CDC6}" srcOrd="1" destOrd="0" presId="urn:microsoft.com/office/officeart/2005/8/layout/orgChart1"/>
    <dgm:cxn modelId="{BB6D008D-3828-46F5-AEC3-66233FC5F679}" type="presParOf" srcId="{D8428A10-7499-4C61-A910-7D7642F0D5CB}" destId="{E5DB4C72-19EA-4920-9DAB-644AC33AF8B7}" srcOrd="1" destOrd="0" presId="urn:microsoft.com/office/officeart/2005/8/layout/orgChart1"/>
    <dgm:cxn modelId="{C3E14FAD-1D89-4FF2-9CAD-CDC5B5358841}" type="presParOf" srcId="{D8428A10-7499-4C61-A910-7D7642F0D5CB}" destId="{30CF8B2C-91C2-4910-91A8-1A3DAAF7BDA3}"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520ED1-D8FB-4A17-920C-3485F416A406}"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8D48AC82-8EF6-4EAC-B16E-D2ADACE3D056}">
      <dgm:prSet custT="1"/>
      <dgm:spPr/>
      <dgm:t>
        <a:bodyPr/>
        <a:lstStyle/>
        <a:p>
          <a:pPr algn="ctr" rtl="0"/>
          <a:r>
            <a:rPr lang="en-US" sz="2800" b="1" dirty="0" smtClean="0"/>
            <a:t>Dementia must include decline in memory and at least one of the following cognitive abilities</a:t>
          </a:r>
          <a:endParaRPr lang="en-US" sz="2800" b="1" dirty="0"/>
        </a:p>
      </dgm:t>
    </dgm:pt>
    <dgm:pt modelId="{A9F4254E-7AAE-44AA-AAC0-27750DC20FC4}" type="parTrans" cxnId="{B34EEFE2-950A-4FDF-B789-38FDAC93A0D7}">
      <dgm:prSet/>
      <dgm:spPr/>
      <dgm:t>
        <a:bodyPr/>
        <a:lstStyle/>
        <a:p>
          <a:pPr algn="l"/>
          <a:endParaRPr lang="en-US"/>
        </a:p>
      </dgm:t>
    </dgm:pt>
    <dgm:pt modelId="{3DB91845-C575-43EC-93BC-CAB69B54596A}" type="sibTrans" cxnId="{B34EEFE2-950A-4FDF-B789-38FDAC93A0D7}">
      <dgm:prSet/>
      <dgm:spPr/>
      <dgm:t>
        <a:bodyPr/>
        <a:lstStyle/>
        <a:p>
          <a:pPr algn="l"/>
          <a:endParaRPr lang="en-US"/>
        </a:p>
      </dgm:t>
    </dgm:pt>
    <dgm:pt modelId="{6B8C3D78-CDAC-4B94-94CD-3B7D76AF0E3A}">
      <dgm:prSet custT="1"/>
      <dgm:spPr/>
      <dgm:t>
        <a:bodyPr/>
        <a:lstStyle/>
        <a:p>
          <a:pPr algn="ctr" rtl="0"/>
          <a:r>
            <a:rPr lang="en-US" sz="2200" dirty="0" smtClean="0"/>
            <a:t>Ability to recognize or identify objects</a:t>
          </a:r>
          <a:endParaRPr lang="en-US" sz="2200" dirty="0"/>
        </a:p>
      </dgm:t>
    </dgm:pt>
    <dgm:pt modelId="{A44D4165-8432-4051-A529-F392F2813913}" type="parTrans" cxnId="{100C7B55-BB1E-45FF-A36F-40E54E00EA79}">
      <dgm:prSet/>
      <dgm:spPr/>
      <dgm:t>
        <a:bodyPr/>
        <a:lstStyle/>
        <a:p>
          <a:pPr algn="l"/>
          <a:endParaRPr lang="en-US"/>
        </a:p>
      </dgm:t>
    </dgm:pt>
    <dgm:pt modelId="{973F41D1-8DB9-47D5-AE70-78912ED3DF95}" type="sibTrans" cxnId="{100C7B55-BB1E-45FF-A36F-40E54E00EA79}">
      <dgm:prSet/>
      <dgm:spPr/>
      <dgm:t>
        <a:bodyPr/>
        <a:lstStyle/>
        <a:p>
          <a:pPr algn="l"/>
          <a:endParaRPr lang="en-US"/>
        </a:p>
      </dgm:t>
    </dgm:pt>
    <dgm:pt modelId="{C62D795E-CDB1-47A1-BC5D-E64796CB9633}">
      <dgm:prSet/>
      <dgm:spPr/>
      <dgm:t>
        <a:bodyPr/>
        <a:lstStyle/>
        <a:p>
          <a:pPr algn="l" rtl="0"/>
          <a:endParaRPr lang="en-US" dirty="0"/>
        </a:p>
      </dgm:t>
    </dgm:pt>
    <dgm:pt modelId="{E1842F72-2E7C-4F1D-B398-DFA596E5310D}" type="parTrans" cxnId="{20390525-8F74-4ECF-ACB0-D78C98119A0F}">
      <dgm:prSet/>
      <dgm:spPr/>
      <dgm:t>
        <a:bodyPr/>
        <a:lstStyle/>
        <a:p>
          <a:pPr algn="l"/>
          <a:endParaRPr lang="en-US"/>
        </a:p>
      </dgm:t>
    </dgm:pt>
    <dgm:pt modelId="{028EEFC9-BE10-4F4C-9DC6-9943D11A3DC7}" type="sibTrans" cxnId="{20390525-8F74-4ECF-ACB0-D78C98119A0F}">
      <dgm:prSet/>
      <dgm:spPr/>
      <dgm:t>
        <a:bodyPr/>
        <a:lstStyle/>
        <a:p>
          <a:pPr algn="l"/>
          <a:endParaRPr lang="en-US"/>
        </a:p>
      </dgm:t>
    </dgm:pt>
    <dgm:pt modelId="{9324CC4C-F8BB-4A31-B304-C2193D01E3F4}">
      <dgm:prSet/>
      <dgm:spPr/>
      <dgm:t>
        <a:bodyPr/>
        <a:lstStyle/>
        <a:p>
          <a:pPr algn="l" rtl="0"/>
          <a:endParaRPr lang="en-US" dirty="0"/>
        </a:p>
      </dgm:t>
    </dgm:pt>
    <dgm:pt modelId="{264F8AC7-F5AC-430A-A649-FD0FCA2E82AB}" type="parTrans" cxnId="{FEC68E7D-3F44-439F-A4ED-F1FB4ADB2BFF}">
      <dgm:prSet/>
      <dgm:spPr/>
      <dgm:t>
        <a:bodyPr/>
        <a:lstStyle/>
        <a:p>
          <a:pPr algn="l"/>
          <a:endParaRPr lang="en-US"/>
        </a:p>
      </dgm:t>
    </dgm:pt>
    <dgm:pt modelId="{5DBE29CD-E6D3-4094-80A5-706E2DA4F054}" type="sibTrans" cxnId="{FEC68E7D-3F44-439F-A4ED-F1FB4ADB2BFF}">
      <dgm:prSet/>
      <dgm:spPr/>
      <dgm:t>
        <a:bodyPr/>
        <a:lstStyle/>
        <a:p>
          <a:pPr algn="l"/>
          <a:endParaRPr lang="en-US"/>
        </a:p>
      </dgm:t>
    </dgm:pt>
    <dgm:pt modelId="{7B30DC7A-8FD6-4907-9052-CAA61E0474F1}">
      <dgm:prSet custT="1"/>
      <dgm:spPr/>
      <dgm:t>
        <a:bodyPr/>
        <a:lstStyle/>
        <a:p>
          <a:pPr algn="ctr" rtl="0"/>
          <a:r>
            <a:rPr lang="en-US" sz="2200" dirty="0" smtClean="0"/>
            <a:t>Ability to execute motor activities</a:t>
          </a:r>
          <a:endParaRPr lang="en-US" sz="2200" dirty="0"/>
        </a:p>
      </dgm:t>
    </dgm:pt>
    <dgm:pt modelId="{34DC9016-6DC3-4FB5-8112-DE2E9F3D4394}" type="parTrans" cxnId="{15FE950D-CEAE-48C7-A81D-1EF2F953ECE1}">
      <dgm:prSet/>
      <dgm:spPr/>
      <dgm:t>
        <a:bodyPr/>
        <a:lstStyle/>
        <a:p>
          <a:pPr algn="l"/>
          <a:endParaRPr lang="en-US"/>
        </a:p>
      </dgm:t>
    </dgm:pt>
    <dgm:pt modelId="{9AFFCC3A-BC3F-4E82-9B86-0068B1FB5A58}" type="sibTrans" cxnId="{15FE950D-CEAE-48C7-A81D-1EF2F953ECE1}">
      <dgm:prSet/>
      <dgm:spPr/>
      <dgm:t>
        <a:bodyPr/>
        <a:lstStyle/>
        <a:p>
          <a:pPr algn="l"/>
          <a:endParaRPr lang="en-US"/>
        </a:p>
      </dgm:t>
    </dgm:pt>
    <dgm:pt modelId="{55ED13B3-0A77-4930-A54C-A234F1C5FEA8}">
      <dgm:prSet custT="1"/>
      <dgm:spPr/>
      <dgm:t>
        <a:bodyPr/>
        <a:lstStyle/>
        <a:p>
          <a:pPr algn="ctr" rtl="0"/>
          <a:r>
            <a:rPr lang="en-US" sz="2200" dirty="0" smtClean="0"/>
            <a:t>Ability to generate coherent speech or understand spoken or written language</a:t>
          </a:r>
          <a:endParaRPr lang="en-US" sz="2200" dirty="0"/>
        </a:p>
      </dgm:t>
    </dgm:pt>
    <dgm:pt modelId="{1FB6FAC4-CF02-493A-BA4C-32EFB9C06281}" type="parTrans" cxnId="{D2B98EB9-88E7-413E-BCB5-1942FE6202C8}">
      <dgm:prSet/>
      <dgm:spPr/>
      <dgm:t>
        <a:bodyPr/>
        <a:lstStyle/>
        <a:p>
          <a:pPr algn="l"/>
          <a:endParaRPr lang="en-US"/>
        </a:p>
      </dgm:t>
    </dgm:pt>
    <dgm:pt modelId="{87DB167D-4A63-452E-9D55-DC5CA760FC49}" type="sibTrans" cxnId="{D2B98EB9-88E7-413E-BCB5-1942FE6202C8}">
      <dgm:prSet/>
      <dgm:spPr/>
      <dgm:t>
        <a:bodyPr/>
        <a:lstStyle/>
        <a:p>
          <a:pPr algn="l"/>
          <a:endParaRPr lang="en-US"/>
        </a:p>
      </dgm:t>
    </dgm:pt>
    <dgm:pt modelId="{A8D91C0B-9097-4331-A011-F7D6F81BB503}">
      <dgm:prSet custT="1"/>
      <dgm:spPr/>
      <dgm:t>
        <a:bodyPr/>
        <a:lstStyle/>
        <a:p>
          <a:pPr algn="ctr" rtl="0"/>
          <a:r>
            <a:rPr lang="en-US" sz="2200" dirty="0" smtClean="0"/>
            <a:t>Ability to think abstractly, make sound judgments and plan and carry out complex tasks</a:t>
          </a:r>
          <a:endParaRPr lang="en-US" sz="2200" dirty="0"/>
        </a:p>
      </dgm:t>
    </dgm:pt>
    <dgm:pt modelId="{C13820A2-E279-4097-8B15-EB4321396419}" type="parTrans" cxnId="{B3C12238-3521-4A4C-8A54-8AA46D0F23ED}">
      <dgm:prSet/>
      <dgm:spPr/>
      <dgm:t>
        <a:bodyPr/>
        <a:lstStyle/>
        <a:p>
          <a:pPr algn="l"/>
          <a:endParaRPr lang="en-US"/>
        </a:p>
      </dgm:t>
    </dgm:pt>
    <dgm:pt modelId="{FF6001B2-B406-4DEF-8DCF-32277D4CC9F7}" type="sibTrans" cxnId="{B3C12238-3521-4A4C-8A54-8AA46D0F23ED}">
      <dgm:prSet/>
      <dgm:spPr/>
      <dgm:t>
        <a:bodyPr/>
        <a:lstStyle/>
        <a:p>
          <a:pPr algn="l"/>
          <a:endParaRPr lang="en-US"/>
        </a:p>
      </dgm:t>
    </dgm:pt>
    <dgm:pt modelId="{A42B3A1D-1A71-4D2C-BF26-90FA0DA447D1}" type="pres">
      <dgm:prSet presAssocID="{5A520ED1-D8FB-4A17-920C-3485F416A406}" presName="composite" presStyleCnt="0">
        <dgm:presLayoutVars>
          <dgm:chMax val="1"/>
          <dgm:dir val="rev"/>
          <dgm:resizeHandles val="exact"/>
        </dgm:presLayoutVars>
      </dgm:prSet>
      <dgm:spPr/>
      <dgm:t>
        <a:bodyPr/>
        <a:lstStyle/>
        <a:p>
          <a:endParaRPr lang="en-US"/>
        </a:p>
      </dgm:t>
    </dgm:pt>
    <dgm:pt modelId="{9A87E9AE-ECE5-4AB7-8D92-01E63E65E519}" type="pres">
      <dgm:prSet presAssocID="{8D48AC82-8EF6-4EAC-B16E-D2ADACE3D056}" presName="roof" presStyleLbl="dkBgShp" presStyleIdx="0" presStyleCnt="2" custLinFactNeighborY="11107"/>
      <dgm:spPr/>
      <dgm:t>
        <a:bodyPr/>
        <a:lstStyle/>
        <a:p>
          <a:endParaRPr lang="en-US"/>
        </a:p>
      </dgm:t>
    </dgm:pt>
    <dgm:pt modelId="{0C11AB75-DD95-4CDF-A047-7C403502CC53}" type="pres">
      <dgm:prSet presAssocID="{8D48AC82-8EF6-4EAC-B16E-D2ADACE3D056}" presName="pillars" presStyleCnt="0"/>
      <dgm:spPr/>
    </dgm:pt>
    <dgm:pt modelId="{73BFFF81-EBC7-4215-A413-312CB50FFF00}" type="pres">
      <dgm:prSet presAssocID="{8D48AC82-8EF6-4EAC-B16E-D2ADACE3D056}" presName="pillar1" presStyleLbl="node1" presStyleIdx="0" presStyleCnt="4" custScaleY="60625" custLinFactNeighborX="0" custLinFactNeighborY="-17555">
        <dgm:presLayoutVars>
          <dgm:bulletEnabled val="1"/>
        </dgm:presLayoutVars>
      </dgm:prSet>
      <dgm:spPr/>
      <dgm:t>
        <a:bodyPr/>
        <a:lstStyle/>
        <a:p>
          <a:endParaRPr lang="en-US"/>
        </a:p>
      </dgm:t>
    </dgm:pt>
    <dgm:pt modelId="{B04D5134-B50B-4A94-8D65-85965A2ECC05}" type="pres">
      <dgm:prSet presAssocID="{7B30DC7A-8FD6-4907-9052-CAA61E0474F1}" presName="pillarX" presStyleLbl="node1" presStyleIdx="1" presStyleCnt="4" custScaleX="67475" custScaleY="60625" custLinFactNeighborX="0" custLinFactNeighborY="-17555">
        <dgm:presLayoutVars>
          <dgm:bulletEnabled val="1"/>
        </dgm:presLayoutVars>
      </dgm:prSet>
      <dgm:spPr/>
      <dgm:t>
        <a:bodyPr/>
        <a:lstStyle/>
        <a:p>
          <a:endParaRPr lang="en-US"/>
        </a:p>
      </dgm:t>
    </dgm:pt>
    <dgm:pt modelId="{3FED7197-D6DC-48DE-BF34-F3F92DBC40E0}" type="pres">
      <dgm:prSet presAssocID="{6B8C3D78-CDAC-4B94-94CD-3B7D76AF0E3A}" presName="pillarX" presStyleLbl="node1" presStyleIdx="2" presStyleCnt="4" custScaleY="60625" custLinFactNeighborX="0" custLinFactNeighborY="-17555">
        <dgm:presLayoutVars>
          <dgm:bulletEnabled val="1"/>
        </dgm:presLayoutVars>
      </dgm:prSet>
      <dgm:spPr/>
      <dgm:t>
        <a:bodyPr/>
        <a:lstStyle/>
        <a:p>
          <a:endParaRPr lang="en-US"/>
        </a:p>
      </dgm:t>
    </dgm:pt>
    <dgm:pt modelId="{6A70B093-1E6F-4C16-8C94-69CA58EFCD79}" type="pres">
      <dgm:prSet presAssocID="{55ED13B3-0A77-4930-A54C-A234F1C5FEA8}" presName="pillarX" presStyleLbl="node1" presStyleIdx="3" presStyleCnt="4" custScaleX="109824" custScaleY="59524" custLinFactNeighborX="0" custLinFactNeighborY="-17555">
        <dgm:presLayoutVars>
          <dgm:bulletEnabled val="1"/>
        </dgm:presLayoutVars>
      </dgm:prSet>
      <dgm:spPr/>
      <dgm:t>
        <a:bodyPr/>
        <a:lstStyle/>
        <a:p>
          <a:endParaRPr lang="en-US"/>
        </a:p>
      </dgm:t>
    </dgm:pt>
    <dgm:pt modelId="{D3F9CD4E-A064-40A7-BDF5-501F7834E34C}" type="pres">
      <dgm:prSet presAssocID="{8D48AC82-8EF6-4EAC-B16E-D2ADACE3D056}" presName="base" presStyleLbl="dkBgShp" presStyleIdx="1" presStyleCnt="2" custScaleY="375694" custLinFactY="-100000" custLinFactNeighborY="-104956"/>
      <dgm:spPr/>
    </dgm:pt>
  </dgm:ptLst>
  <dgm:cxnLst>
    <dgm:cxn modelId="{15FE950D-CEAE-48C7-A81D-1EF2F953ECE1}" srcId="{8D48AC82-8EF6-4EAC-B16E-D2ADACE3D056}" destId="{7B30DC7A-8FD6-4907-9052-CAA61E0474F1}" srcOrd="1" destOrd="0" parTransId="{34DC9016-6DC3-4FB5-8112-DE2E9F3D4394}" sibTransId="{9AFFCC3A-BC3F-4E82-9B86-0068B1FB5A58}"/>
    <dgm:cxn modelId="{FA532985-7890-4F3E-839E-46C6FB8EC7FB}" type="presOf" srcId="{7B30DC7A-8FD6-4907-9052-CAA61E0474F1}" destId="{B04D5134-B50B-4A94-8D65-85965A2ECC05}" srcOrd="0" destOrd="0" presId="urn:microsoft.com/office/officeart/2005/8/layout/hList3"/>
    <dgm:cxn modelId="{20390525-8F74-4ECF-ACB0-D78C98119A0F}" srcId="{5A520ED1-D8FB-4A17-920C-3485F416A406}" destId="{C62D795E-CDB1-47A1-BC5D-E64796CB9633}" srcOrd="1" destOrd="0" parTransId="{E1842F72-2E7C-4F1D-B398-DFA596E5310D}" sibTransId="{028EEFC9-BE10-4F4C-9DC6-9943D11A3DC7}"/>
    <dgm:cxn modelId="{100C7B55-BB1E-45FF-A36F-40E54E00EA79}" srcId="{8D48AC82-8EF6-4EAC-B16E-D2ADACE3D056}" destId="{6B8C3D78-CDAC-4B94-94CD-3B7D76AF0E3A}" srcOrd="2" destOrd="0" parTransId="{A44D4165-8432-4051-A529-F392F2813913}" sibTransId="{973F41D1-8DB9-47D5-AE70-78912ED3DF95}"/>
    <dgm:cxn modelId="{55A447CF-E3FB-4405-9AF6-A5FAC9710B92}" type="presOf" srcId="{5A520ED1-D8FB-4A17-920C-3485F416A406}" destId="{A42B3A1D-1A71-4D2C-BF26-90FA0DA447D1}" srcOrd="0" destOrd="0" presId="urn:microsoft.com/office/officeart/2005/8/layout/hList3"/>
    <dgm:cxn modelId="{F4DDB1BD-0A74-4EF4-91AA-DE0BA395BABB}" type="presOf" srcId="{8D48AC82-8EF6-4EAC-B16E-D2ADACE3D056}" destId="{9A87E9AE-ECE5-4AB7-8D92-01E63E65E519}" srcOrd="0" destOrd="0" presId="urn:microsoft.com/office/officeart/2005/8/layout/hList3"/>
    <dgm:cxn modelId="{BA99192D-1FFD-4BCF-A846-50E348816D67}" type="presOf" srcId="{6B8C3D78-CDAC-4B94-94CD-3B7D76AF0E3A}" destId="{3FED7197-D6DC-48DE-BF34-F3F92DBC40E0}" srcOrd="0" destOrd="0" presId="urn:microsoft.com/office/officeart/2005/8/layout/hList3"/>
    <dgm:cxn modelId="{CCE22105-D828-492A-B6A1-6AEBD70B29E8}" type="presOf" srcId="{A8D91C0B-9097-4331-A011-F7D6F81BB503}" destId="{73BFFF81-EBC7-4215-A413-312CB50FFF00}" srcOrd="0" destOrd="0" presId="urn:microsoft.com/office/officeart/2005/8/layout/hList3"/>
    <dgm:cxn modelId="{D2B98EB9-88E7-413E-BCB5-1942FE6202C8}" srcId="{8D48AC82-8EF6-4EAC-B16E-D2ADACE3D056}" destId="{55ED13B3-0A77-4930-A54C-A234F1C5FEA8}" srcOrd="3" destOrd="0" parTransId="{1FB6FAC4-CF02-493A-BA4C-32EFB9C06281}" sibTransId="{87DB167D-4A63-452E-9D55-DC5CA760FC49}"/>
    <dgm:cxn modelId="{B3C12238-3521-4A4C-8A54-8AA46D0F23ED}" srcId="{8D48AC82-8EF6-4EAC-B16E-D2ADACE3D056}" destId="{A8D91C0B-9097-4331-A011-F7D6F81BB503}" srcOrd="0" destOrd="0" parTransId="{C13820A2-E279-4097-8B15-EB4321396419}" sibTransId="{FF6001B2-B406-4DEF-8DCF-32277D4CC9F7}"/>
    <dgm:cxn modelId="{40FFA364-8EA4-4FE9-BF04-AC84C1516066}" type="presOf" srcId="{55ED13B3-0A77-4930-A54C-A234F1C5FEA8}" destId="{6A70B093-1E6F-4C16-8C94-69CA58EFCD79}" srcOrd="0" destOrd="0" presId="urn:microsoft.com/office/officeart/2005/8/layout/hList3"/>
    <dgm:cxn modelId="{FEC68E7D-3F44-439F-A4ED-F1FB4ADB2BFF}" srcId="{5A520ED1-D8FB-4A17-920C-3485F416A406}" destId="{9324CC4C-F8BB-4A31-B304-C2193D01E3F4}" srcOrd="2" destOrd="0" parTransId="{264F8AC7-F5AC-430A-A649-FD0FCA2E82AB}" sibTransId="{5DBE29CD-E6D3-4094-80A5-706E2DA4F054}"/>
    <dgm:cxn modelId="{B34EEFE2-950A-4FDF-B789-38FDAC93A0D7}" srcId="{5A520ED1-D8FB-4A17-920C-3485F416A406}" destId="{8D48AC82-8EF6-4EAC-B16E-D2ADACE3D056}" srcOrd="0" destOrd="0" parTransId="{A9F4254E-7AAE-44AA-AAC0-27750DC20FC4}" sibTransId="{3DB91845-C575-43EC-93BC-CAB69B54596A}"/>
    <dgm:cxn modelId="{657E0A96-FC11-437F-9A99-96699E99C6D3}" type="presParOf" srcId="{A42B3A1D-1A71-4D2C-BF26-90FA0DA447D1}" destId="{9A87E9AE-ECE5-4AB7-8D92-01E63E65E519}" srcOrd="0" destOrd="0" presId="urn:microsoft.com/office/officeart/2005/8/layout/hList3"/>
    <dgm:cxn modelId="{487D1561-337A-40F0-B35A-A546BD1D9567}" type="presParOf" srcId="{A42B3A1D-1A71-4D2C-BF26-90FA0DA447D1}" destId="{0C11AB75-DD95-4CDF-A047-7C403502CC53}" srcOrd="1" destOrd="0" presId="urn:microsoft.com/office/officeart/2005/8/layout/hList3"/>
    <dgm:cxn modelId="{56332EC2-D7D1-44AA-A29A-EBB35772BE52}" type="presParOf" srcId="{0C11AB75-DD95-4CDF-A047-7C403502CC53}" destId="{73BFFF81-EBC7-4215-A413-312CB50FFF00}" srcOrd="0" destOrd="0" presId="urn:microsoft.com/office/officeart/2005/8/layout/hList3"/>
    <dgm:cxn modelId="{7B6DBF5D-4C48-4679-ABC8-21992BEF59F9}" type="presParOf" srcId="{0C11AB75-DD95-4CDF-A047-7C403502CC53}" destId="{B04D5134-B50B-4A94-8D65-85965A2ECC05}" srcOrd="1" destOrd="0" presId="urn:microsoft.com/office/officeart/2005/8/layout/hList3"/>
    <dgm:cxn modelId="{DB476F16-BC33-4B45-91CE-2E1D7A7E6982}" type="presParOf" srcId="{0C11AB75-DD95-4CDF-A047-7C403502CC53}" destId="{3FED7197-D6DC-48DE-BF34-F3F92DBC40E0}" srcOrd="2" destOrd="0" presId="urn:microsoft.com/office/officeart/2005/8/layout/hList3"/>
    <dgm:cxn modelId="{41142E5F-7895-400A-872D-B8B304B0E5F4}" type="presParOf" srcId="{0C11AB75-DD95-4CDF-A047-7C403502CC53}" destId="{6A70B093-1E6F-4C16-8C94-69CA58EFCD79}" srcOrd="3" destOrd="0" presId="urn:microsoft.com/office/officeart/2005/8/layout/hList3"/>
    <dgm:cxn modelId="{1A2244CA-E801-46C9-986F-D676AA57FBBC}" type="presParOf" srcId="{A42B3A1D-1A71-4D2C-BF26-90FA0DA447D1}" destId="{D3F9CD4E-A064-40A7-BDF5-501F7834E34C}"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FF27A4-2930-4B0A-90C0-1E88F854D120}"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n-US"/>
        </a:p>
      </dgm:t>
    </dgm:pt>
    <dgm:pt modelId="{49B5BA2E-96DC-4F90-A911-9D32FE5BFF41}">
      <dgm:prSet custT="1"/>
      <dgm:spPr/>
      <dgm:t>
        <a:bodyPr/>
        <a:lstStyle/>
        <a:p>
          <a:pPr rtl="0"/>
          <a:r>
            <a:rPr lang="en-US" sz="4800" b="1" dirty="0" smtClean="0"/>
            <a:t>Alzheimer’s Disease</a:t>
          </a:r>
          <a:endParaRPr lang="en-US" sz="4800" dirty="0"/>
        </a:p>
      </dgm:t>
    </dgm:pt>
    <dgm:pt modelId="{5FB17249-BB97-4252-B048-BD546BEAC9EA}" type="parTrans" cxnId="{F7A42A6C-461A-47B7-9517-E119D0AAB1A3}">
      <dgm:prSet/>
      <dgm:spPr/>
      <dgm:t>
        <a:bodyPr/>
        <a:lstStyle/>
        <a:p>
          <a:endParaRPr lang="en-US"/>
        </a:p>
      </dgm:t>
    </dgm:pt>
    <dgm:pt modelId="{F91B0BA8-646C-4C07-8179-27DF548B1DAB}" type="sibTrans" cxnId="{F7A42A6C-461A-47B7-9517-E119D0AAB1A3}">
      <dgm:prSet/>
      <dgm:spPr/>
      <dgm:t>
        <a:bodyPr/>
        <a:lstStyle/>
        <a:p>
          <a:endParaRPr lang="en-US"/>
        </a:p>
      </dgm:t>
    </dgm:pt>
    <dgm:pt modelId="{B36764F7-C468-4FA4-8C76-036F7BCC2D1F}">
      <dgm:prSet custT="1"/>
      <dgm:spPr/>
      <dgm:t>
        <a:bodyPr/>
        <a:lstStyle/>
        <a:p>
          <a:pPr rtl="0"/>
          <a:r>
            <a:rPr lang="en-US" sz="2800" dirty="0" smtClean="0"/>
            <a:t>Most common type of dementia that accounts for 60-80 percent of cases</a:t>
          </a:r>
          <a:endParaRPr lang="en-US" sz="2800" dirty="0"/>
        </a:p>
      </dgm:t>
    </dgm:pt>
    <dgm:pt modelId="{8A4A0E34-2445-4015-BC8C-28BA7314E596}" type="parTrans" cxnId="{5B50B248-D80C-4A41-8D49-13E1CB7E2A68}">
      <dgm:prSet/>
      <dgm:spPr/>
      <dgm:t>
        <a:bodyPr/>
        <a:lstStyle/>
        <a:p>
          <a:endParaRPr lang="en-US"/>
        </a:p>
      </dgm:t>
    </dgm:pt>
    <dgm:pt modelId="{825D29F3-65BF-47C5-875E-132B56692FF9}" type="sibTrans" cxnId="{5B50B248-D80C-4A41-8D49-13E1CB7E2A68}">
      <dgm:prSet/>
      <dgm:spPr/>
      <dgm:t>
        <a:bodyPr/>
        <a:lstStyle/>
        <a:p>
          <a:endParaRPr lang="en-US"/>
        </a:p>
      </dgm:t>
    </dgm:pt>
    <dgm:pt modelId="{7AA72C1E-EC75-4D5B-A3F5-6039B5A58F2B}">
      <dgm:prSet custT="1"/>
      <dgm:spPr/>
      <dgm:t>
        <a:bodyPr/>
        <a:lstStyle/>
        <a:p>
          <a:pPr rtl="0"/>
          <a:r>
            <a:rPr lang="en-US" sz="2800" dirty="0" smtClean="0"/>
            <a:t>The greatest risk factor is advancing age; 43% of people over 85 have Alzheimer’s  Disease</a:t>
          </a:r>
          <a:endParaRPr lang="en-US" sz="2800" dirty="0"/>
        </a:p>
      </dgm:t>
    </dgm:pt>
    <dgm:pt modelId="{FA6879D9-4FBA-4D12-BF5C-D60031049E2C}" type="parTrans" cxnId="{F2F4B1E6-904B-40BB-A9AE-E0B0B6BF0294}">
      <dgm:prSet/>
      <dgm:spPr/>
      <dgm:t>
        <a:bodyPr/>
        <a:lstStyle/>
        <a:p>
          <a:endParaRPr lang="en-US"/>
        </a:p>
      </dgm:t>
    </dgm:pt>
    <dgm:pt modelId="{544A8197-4275-4535-8DE9-3D6C1FFDCD71}" type="sibTrans" cxnId="{F2F4B1E6-904B-40BB-A9AE-E0B0B6BF0294}">
      <dgm:prSet/>
      <dgm:spPr/>
      <dgm:t>
        <a:bodyPr/>
        <a:lstStyle/>
        <a:p>
          <a:endParaRPr lang="en-US"/>
        </a:p>
      </dgm:t>
    </dgm:pt>
    <dgm:pt modelId="{ABEEFEF6-8BEC-4C84-B975-3DDC4BEFA2CB}">
      <dgm:prSet custT="1"/>
      <dgm:spPr/>
      <dgm:t>
        <a:bodyPr/>
        <a:lstStyle/>
        <a:p>
          <a:pPr rtl="0"/>
          <a:r>
            <a:rPr lang="en-US" sz="2800" dirty="0" smtClean="0"/>
            <a:t>More women than men have Alzheimer’s Disease</a:t>
          </a:r>
          <a:endParaRPr lang="en-US" sz="2800" dirty="0"/>
        </a:p>
      </dgm:t>
    </dgm:pt>
    <dgm:pt modelId="{BF89C055-3C50-446C-BEDF-341C6CF2EDE6}" type="parTrans" cxnId="{CD77805B-ED3E-4200-9F91-925D6567CCC5}">
      <dgm:prSet/>
      <dgm:spPr/>
      <dgm:t>
        <a:bodyPr/>
        <a:lstStyle/>
        <a:p>
          <a:endParaRPr lang="en-US"/>
        </a:p>
      </dgm:t>
    </dgm:pt>
    <dgm:pt modelId="{A5AB9B85-4440-42CE-8F89-5D075B4000FD}" type="sibTrans" cxnId="{CD77805B-ED3E-4200-9F91-925D6567CCC5}">
      <dgm:prSet/>
      <dgm:spPr/>
      <dgm:t>
        <a:bodyPr/>
        <a:lstStyle/>
        <a:p>
          <a:endParaRPr lang="en-US"/>
        </a:p>
      </dgm:t>
    </dgm:pt>
    <dgm:pt modelId="{83F5DF1E-F7E8-44E3-BEE4-63A0327C5FE5}">
      <dgm:prSet custT="1"/>
      <dgm:spPr/>
      <dgm:t>
        <a:bodyPr/>
        <a:lstStyle/>
        <a:p>
          <a:r>
            <a:rPr lang="en-US" sz="2800" dirty="0" smtClean="0"/>
            <a:t>The number of people 65+ with Alzheimer’s disease is estimated to reach 7.7 million in 2030 </a:t>
          </a:r>
          <a:endParaRPr lang="en-US" sz="2800" dirty="0"/>
        </a:p>
      </dgm:t>
    </dgm:pt>
    <dgm:pt modelId="{C9D2B811-7975-44B8-8078-6B4FCE390102}" type="parTrans" cxnId="{40765B13-298E-44BB-940B-2022C69C7566}">
      <dgm:prSet/>
      <dgm:spPr/>
      <dgm:t>
        <a:bodyPr/>
        <a:lstStyle/>
        <a:p>
          <a:endParaRPr lang="en-US"/>
        </a:p>
      </dgm:t>
    </dgm:pt>
    <dgm:pt modelId="{ADA956A2-F925-4095-8363-1FA2767A1390}" type="sibTrans" cxnId="{40765B13-298E-44BB-940B-2022C69C7566}">
      <dgm:prSet/>
      <dgm:spPr/>
      <dgm:t>
        <a:bodyPr/>
        <a:lstStyle/>
        <a:p>
          <a:endParaRPr lang="en-US"/>
        </a:p>
      </dgm:t>
    </dgm:pt>
    <dgm:pt modelId="{DD9CCC61-51FF-4731-991C-BBCE81488D73}" type="pres">
      <dgm:prSet presAssocID="{1FFF27A4-2930-4B0A-90C0-1E88F854D120}" presName="diagram" presStyleCnt="0">
        <dgm:presLayoutVars>
          <dgm:chMax val="1"/>
          <dgm:dir/>
          <dgm:animLvl val="ctr"/>
          <dgm:resizeHandles val="exact"/>
        </dgm:presLayoutVars>
      </dgm:prSet>
      <dgm:spPr/>
      <dgm:t>
        <a:bodyPr/>
        <a:lstStyle/>
        <a:p>
          <a:endParaRPr lang="en-US"/>
        </a:p>
      </dgm:t>
    </dgm:pt>
    <dgm:pt modelId="{AA3ADD03-F86A-4BE6-9607-D552F2F3495A}" type="pres">
      <dgm:prSet presAssocID="{1FFF27A4-2930-4B0A-90C0-1E88F854D120}" presName="matrix" presStyleCnt="0"/>
      <dgm:spPr/>
    </dgm:pt>
    <dgm:pt modelId="{2EA7130D-2EA3-4AC3-92A5-B7E84789544E}" type="pres">
      <dgm:prSet presAssocID="{1FFF27A4-2930-4B0A-90C0-1E88F854D120}" presName="tile1" presStyleLbl="node1" presStyleIdx="0" presStyleCnt="4"/>
      <dgm:spPr/>
      <dgm:t>
        <a:bodyPr/>
        <a:lstStyle/>
        <a:p>
          <a:endParaRPr lang="en-US"/>
        </a:p>
      </dgm:t>
    </dgm:pt>
    <dgm:pt modelId="{68757B2C-C83A-4FC8-9AA4-294D3323A387}" type="pres">
      <dgm:prSet presAssocID="{1FFF27A4-2930-4B0A-90C0-1E88F854D120}" presName="tile1text" presStyleLbl="node1" presStyleIdx="0" presStyleCnt="4">
        <dgm:presLayoutVars>
          <dgm:chMax val="0"/>
          <dgm:chPref val="0"/>
          <dgm:bulletEnabled val="1"/>
        </dgm:presLayoutVars>
      </dgm:prSet>
      <dgm:spPr/>
      <dgm:t>
        <a:bodyPr/>
        <a:lstStyle/>
        <a:p>
          <a:endParaRPr lang="en-US"/>
        </a:p>
      </dgm:t>
    </dgm:pt>
    <dgm:pt modelId="{5401ADD4-0EA8-4BC3-9B6A-37D430F36526}" type="pres">
      <dgm:prSet presAssocID="{1FFF27A4-2930-4B0A-90C0-1E88F854D120}" presName="tile2" presStyleLbl="node1" presStyleIdx="1" presStyleCnt="4"/>
      <dgm:spPr/>
      <dgm:t>
        <a:bodyPr/>
        <a:lstStyle/>
        <a:p>
          <a:endParaRPr lang="en-US"/>
        </a:p>
      </dgm:t>
    </dgm:pt>
    <dgm:pt modelId="{7B7BE54D-D784-4DCD-876B-666ED3E63711}" type="pres">
      <dgm:prSet presAssocID="{1FFF27A4-2930-4B0A-90C0-1E88F854D120}" presName="tile2text" presStyleLbl="node1" presStyleIdx="1" presStyleCnt="4">
        <dgm:presLayoutVars>
          <dgm:chMax val="0"/>
          <dgm:chPref val="0"/>
          <dgm:bulletEnabled val="1"/>
        </dgm:presLayoutVars>
      </dgm:prSet>
      <dgm:spPr/>
      <dgm:t>
        <a:bodyPr/>
        <a:lstStyle/>
        <a:p>
          <a:endParaRPr lang="en-US"/>
        </a:p>
      </dgm:t>
    </dgm:pt>
    <dgm:pt modelId="{F4F62C5A-48C4-45C1-B2AF-CF324E10F9BB}" type="pres">
      <dgm:prSet presAssocID="{1FFF27A4-2930-4B0A-90C0-1E88F854D120}" presName="tile3" presStyleLbl="node1" presStyleIdx="2" presStyleCnt="4"/>
      <dgm:spPr/>
      <dgm:t>
        <a:bodyPr/>
        <a:lstStyle/>
        <a:p>
          <a:endParaRPr lang="en-US"/>
        </a:p>
      </dgm:t>
    </dgm:pt>
    <dgm:pt modelId="{AE0E9502-F64B-43DC-A347-7ED0D3C36BCC}" type="pres">
      <dgm:prSet presAssocID="{1FFF27A4-2930-4B0A-90C0-1E88F854D120}" presName="tile3text" presStyleLbl="node1" presStyleIdx="2" presStyleCnt="4">
        <dgm:presLayoutVars>
          <dgm:chMax val="0"/>
          <dgm:chPref val="0"/>
          <dgm:bulletEnabled val="1"/>
        </dgm:presLayoutVars>
      </dgm:prSet>
      <dgm:spPr/>
      <dgm:t>
        <a:bodyPr/>
        <a:lstStyle/>
        <a:p>
          <a:endParaRPr lang="en-US"/>
        </a:p>
      </dgm:t>
    </dgm:pt>
    <dgm:pt modelId="{29495755-918E-48F1-9B24-C06A36F3EE06}" type="pres">
      <dgm:prSet presAssocID="{1FFF27A4-2930-4B0A-90C0-1E88F854D120}" presName="tile4" presStyleLbl="node1" presStyleIdx="3" presStyleCnt="4"/>
      <dgm:spPr/>
      <dgm:t>
        <a:bodyPr/>
        <a:lstStyle/>
        <a:p>
          <a:endParaRPr lang="en-US"/>
        </a:p>
      </dgm:t>
    </dgm:pt>
    <dgm:pt modelId="{FBC94F78-DEB3-4327-9061-CAC3E6DF278A}" type="pres">
      <dgm:prSet presAssocID="{1FFF27A4-2930-4B0A-90C0-1E88F854D120}" presName="tile4text" presStyleLbl="node1" presStyleIdx="3" presStyleCnt="4">
        <dgm:presLayoutVars>
          <dgm:chMax val="0"/>
          <dgm:chPref val="0"/>
          <dgm:bulletEnabled val="1"/>
        </dgm:presLayoutVars>
      </dgm:prSet>
      <dgm:spPr/>
      <dgm:t>
        <a:bodyPr/>
        <a:lstStyle/>
        <a:p>
          <a:endParaRPr lang="en-US"/>
        </a:p>
      </dgm:t>
    </dgm:pt>
    <dgm:pt modelId="{0BEFE413-4A03-4049-A63B-7F4533EB1D0C}" type="pres">
      <dgm:prSet presAssocID="{1FFF27A4-2930-4B0A-90C0-1E88F854D120}" presName="centerTile" presStyleLbl="fgShp" presStyleIdx="0" presStyleCnt="1" custScaleX="154762" custScaleY="105882" custLinFactNeighborX="0" custLinFactNeighborY="-11765">
        <dgm:presLayoutVars>
          <dgm:chMax val="0"/>
          <dgm:chPref val="0"/>
        </dgm:presLayoutVars>
      </dgm:prSet>
      <dgm:spPr/>
      <dgm:t>
        <a:bodyPr/>
        <a:lstStyle/>
        <a:p>
          <a:endParaRPr lang="en-US"/>
        </a:p>
      </dgm:t>
    </dgm:pt>
  </dgm:ptLst>
  <dgm:cxnLst>
    <dgm:cxn modelId="{40765B13-298E-44BB-940B-2022C69C7566}" srcId="{49B5BA2E-96DC-4F90-A911-9D32FE5BFF41}" destId="{83F5DF1E-F7E8-44E3-BEE4-63A0327C5FE5}" srcOrd="3" destOrd="0" parTransId="{C9D2B811-7975-44B8-8078-6B4FCE390102}" sibTransId="{ADA956A2-F925-4095-8363-1FA2767A1390}"/>
    <dgm:cxn modelId="{9B21C7BE-61BE-4968-9068-F37345C80FAA}" type="presOf" srcId="{7AA72C1E-EC75-4D5B-A3F5-6039B5A58F2B}" destId="{7B7BE54D-D784-4DCD-876B-666ED3E63711}" srcOrd="1" destOrd="0" presId="urn:microsoft.com/office/officeart/2005/8/layout/matrix1"/>
    <dgm:cxn modelId="{943B85E7-489F-4446-AC9A-8F427A3E9843}" type="presOf" srcId="{B36764F7-C468-4FA4-8C76-036F7BCC2D1F}" destId="{2EA7130D-2EA3-4AC3-92A5-B7E84789544E}" srcOrd="0" destOrd="0" presId="urn:microsoft.com/office/officeart/2005/8/layout/matrix1"/>
    <dgm:cxn modelId="{130588D5-E946-43EB-8305-82156E443F42}" type="presOf" srcId="{83F5DF1E-F7E8-44E3-BEE4-63A0327C5FE5}" destId="{FBC94F78-DEB3-4327-9061-CAC3E6DF278A}" srcOrd="1" destOrd="0" presId="urn:microsoft.com/office/officeart/2005/8/layout/matrix1"/>
    <dgm:cxn modelId="{F7A42A6C-461A-47B7-9517-E119D0AAB1A3}" srcId="{1FFF27A4-2930-4B0A-90C0-1E88F854D120}" destId="{49B5BA2E-96DC-4F90-A911-9D32FE5BFF41}" srcOrd="0" destOrd="0" parTransId="{5FB17249-BB97-4252-B048-BD546BEAC9EA}" sibTransId="{F91B0BA8-646C-4C07-8179-27DF548B1DAB}"/>
    <dgm:cxn modelId="{1FC71943-EFCA-44D8-A4E2-CF68D64A4A09}" type="presOf" srcId="{ABEEFEF6-8BEC-4C84-B975-3DDC4BEFA2CB}" destId="{AE0E9502-F64B-43DC-A347-7ED0D3C36BCC}" srcOrd="1" destOrd="0" presId="urn:microsoft.com/office/officeart/2005/8/layout/matrix1"/>
    <dgm:cxn modelId="{5B50B248-D80C-4A41-8D49-13E1CB7E2A68}" srcId="{49B5BA2E-96DC-4F90-A911-9D32FE5BFF41}" destId="{B36764F7-C468-4FA4-8C76-036F7BCC2D1F}" srcOrd="0" destOrd="0" parTransId="{8A4A0E34-2445-4015-BC8C-28BA7314E596}" sibTransId="{825D29F3-65BF-47C5-875E-132B56692FF9}"/>
    <dgm:cxn modelId="{024E7240-BBCF-408D-B6B4-49028A304215}" type="presOf" srcId="{ABEEFEF6-8BEC-4C84-B975-3DDC4BEFA2CB}" destId="{F4F62C5A-48C4-45C1-B2AF-CF324E10F9BB}" srcOrd="0" destOrd="0" presId="urn:microsoft.com/office/officeart/2005/8/layout/matrix1"/>
    <dgm:cxn modelId="{126005A6-3123-42FA-8B46-370CD39E7278}" type="presOf" srcId="{49B5BA2E-96DC-4F90-A911-9D32FE5BFF41}" destId="{0BEFE413-4A03-4049-A63B-7F4533EB1D0C}" srcOrd="0" destOrd="0" presId="urn:microsoft.com/office/officeart/2005/8/layout/matrix1"/>
    <dgm:cxn modelId="{26CB515B-7C53-4818-B1FE-CFB16D066599}" type="presOf" srcId="{7AA72C1E-EC75-4D5B-A3F5-6039B5A58F2B}" destId="{5401ADD4-0EA8-4BC3-9B6A-37D430F36526}" srcOrd="0" destOrd="0" presId="urn:microsoft.com/office/officeart/2005/8/layout/matrix1"/>
    <dgm:cxn modelId="{BA364CD4-9094-45A3-AFF0-D03012977720}" type="presOf" srcId="{1FFF27A4-2930-4B0A-90C0-1E88F854D120}" destId="{DD9CCC61-51FF-4731-991C-BBCE81488D73}" srcOrd="0" destOrd="0" presId="urn:microsoft.com/office/officeart/2005/8/layout/matrix1"/>
    <dgm:cxn modelId="{1234ADAE-9111-4713-B1CE-C132E666490C}" type="presOf" srcId="{B36764F7-C468-4FA4-8C76-036F7BCC2D1F}" destId="{68757B2C-C83A-4FC8-9AA4-294D3323A387}" srcOrd="1" destOrd="0" presId="urn:microsoft.com/office/officeart/2005/8/layout/matrix1"/>
    <dgm:cxn modelId="{F2F4B1E6-904B-40BB-A9AE-E0B0B6BF0294}" srcId="{49B5BA2E-96DC-4F90-A911-9D32FE5BFF41}" destId="{7AA72C1E-EC75-4D5B-A3F5-6039B5A58F2B}" srcOrd="1" destOrd="0" parTransId="{FA6879D9-4FBA-4D12-BF5C-D60031049E2C}" sibTransId="{544A8197-4275-4535-8DE9-3D6C1FFDCD71}"/>
    <dgm:cxn modelId="{CD77805B-ED3E-4200-9F91-925D6567CCC5}" srcId="{49B5BA2E-96DC-4F90-A911-9D32FE5BFF41}" destId="{ABEEFEF6-8BEC-4C84-B975-3DDC4BEFA2CB}" srcOrd="2" destOrd="0" parTransId="{BF89C055-3C50-446C-BEDF-341C6CF2EDE6}" sibTransId="{A5AB9B85-4440-42CE-8F89-5D075B4000FD}"/>
    <dgm:cxn modelId="{2BBDA10B-593C-4B2F-B480-587DB2F2B124}" type="presOf" srcId="{83F5DF1E-F7E8-44E3-BEE4-63A0327C5FE5}" destId="{29495755-918E-48F1-9B24-C06A36F3EE06}" srcOrd="0" destOrd="0" presId="urn:microsoft.com/office/officeart/2005/8/layout/matrix1"/>
    <dgm:cxn modelId="{73384CB5-EF8A-4A77-BE4A-7377FA846617}" type="presParOf" srcId="{DD9CCC61-51FF-4731-991C-BBCE81488D73}" destId="{AA3ADD03-F86A-4BE6-9607-D552F2F3495A}" srcOrd="0" destOrd="0" presId="urn:microsoft.com/office/officeart/2005/8/layout/matrix1"/>
    <dgm:cxn modelId="{16764800-EC67-43CC-B858-0EA43E3D5512}" type="presParOf" srcId="{AA3ADD03-F86A-4BE6-9607-D552F2F3495A}" destId="{2EA7130D-2EA3-4AC3-92A5-B7E84789544E}" srcOrd="0" destOrd="0" presId="urn:microsoft.com/office/officeart/2005/8/layout/matrix1"/>
    <dgm:cxn modelId="{E562BF0A-FAC4-485F-B6FB-1DD5BCC8E197}" type="presParOf" srcId="{AA3ADD03-F86A-4BE6-9607-D552F2F3495A}" destId="{68757B2C-C83A-4FC8-9AA4-294D3323A387}" srcOrd="1" destOrd="0" presId="urn:microsoft.com/office/officeart/2005/8/layout/matrix1"/>
    <dgm:cxn modelId="{CD6A5732-BAE7-4001-8CC2-E8AC5CA3DD79}" type="presParOf" srcId="{AA3ADD03-F86A-4BE6-9607-D552F2F3495A}" destId="{5401ADD4-0EA8-4BC3-9B6A-37D430F36526}" srcOrd="2" destOrd="0" presId="urn:microsoft.com/office/officeart/2005/8/layout/matrix1"/>
    <dgm:cxn modelId="{8253CD0C-F336-4A2C-BED8-02BA469E3C0A}" type="presParOf" srcId="{AA3ADD03-F86A-4BE6-9607-D552F2F3495A}" destId="{7B7BE54D-D784-4DCD-876B-666ED3E63711}" srcOrd="3" destOrd="0" presId="urn:microsoft.com/office/officeart/2005/8/layout/matrix1"/>
    <dgm:cxn modelId="{AB813EDC-6792-405A-BCC4-1547FCB9090C}" type="presParOf" srcId="{AA3ADD03-F86A-4BE6-9607-D552F2F3495A}" destId="{F4F62C5A-48C4-45C1-B2AF-CF324E10F9BB}" srcOrd="4" destOrd="0" presId="urn:microsoft.com/office/officeart/2005/8/layout/matrix1"/>
    <dgm:cxn modelId="{06A302C6-CCCB-4944-A076-70FB3D46B825}" type="presParOf" srcId="{AA3ADD03-F86A-4BE6-9607-D552F2F3495A}" destId="{AE0E9502-F64B-43DC-A347-7ED0D3C36BCC}" srcOrd="5" destOrd="0" presId="urn:microsoft.com/office/officeart/2005/8/layout/matrix1"/>
    <dgm:cxn modelId="{E3D7D37B-DCE1-421A-A019-604A04C2DE62}" type="presParOf" srcId="{AA3ADD03-F86A-4BE6-9607-D552F2F3495A}" destId="{29495755-918E-48F1-9B24-C06A36F3EE06}" srcOrd="6" destOrd="0" presId="urn:microsoft.com/office/officeart/2005/8/layout/matrix1"/>
    <dgm:cxn modelId="{B56890FF-9A5F-4B9B-B9AA-CD58B8E5F2D1}" type="presParOf" srcId="{AA3ADD03-F86A-4BE6-9607-D552F2F3495A}" destId="{FBC94F78-DEB3-4327-9061-CAC3E6DF278A}" srcOrd="7" destOrd="0" presId="urn:microsoft.com/office/officeart/2005/8/layout/matrix1"/>
    <dgm:cxn modelId="{9062D343-82D2-4E4D-AE2F-A3CA2C856997}" type="presParOf" srcId="{DD9CCC61-51FF-4731-991C-BBCE81488D73}" destId="{0BEFE413-4A03-4049-A63B-7F4533EB1D0C}"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747070-9172-4C64-AF3B-079B4C2B16C0}"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2C2D95AA-3DE2-4415-996B-2051A877CC57}">
      <dgm:prSet/>
      <dgm:spPr>
        <a:solidFill>
          <a:srgbClr val="263F6A"/>
        </a:solidFill>
      </dgm:spPr>
      <dgm:t>
        <a:bodyPr/>
        <a:lstStyle/>
        <a:p>
          <a:pPr rtl="0"/>
          <a:r>
            <a:rPr lang="en-US" dirty="0" smtClean="0"/>
            <a:t>Short term memory</a:t>
          </a:r>
          <a:endParaRPr lang="en-US" dirty="0"/>
        </a:p>
      </dgm:t>
    </dgm:pt>
    <dgm:pt modelId="{51D8E5DA-7250-43CD-AB80-659B66BD710D}" type="parTrans" cxnId="{045948C7-E73A-4B8E-8EEE-E32DA5B887FF}">
      <dgm:prSet/>
      <dgm:spPr/>
      <dgm:t>
        <a:bodyPr/>
        <a:lstStyle/>
        <a:p>
          <a:endParaRPr lang="en-US"/>
        </a:p>
      </dgm:t>
    </dgm:pt>
    <dgm:pt modelId="{B7662FB3-668A-427A-BDA4-84973AF245C4}" type="sibTrans" cxnId="{045948C7-E73A-4B8E-8EEE-E32DA5B887FF}">
      <dgm:prSet/>
      <dgm:spPr/>
      <dgm:t>
        <a:bodyPr/>
        <a:lstStyle/>
        <a:p>
          <a:endParaRPr lang="en-US"/>
        </a:p>
      </dgm:t>
    </dgm:pt>
    <dgm:pt modelId="{7E1B8796-1DCC-4673-8137-BF8564D5008F}">
      <dgm:prSet custT="1"/>
      <dgm:spPr>
        <a:solidFill>
          <a:srgbClr val="263F6A"/>
        </a:solidFill>
      </dgm:spPr>
      <dgm:t>
        <a:bodyPr/>
        <a:lstStyle/>
        <a:p>
          <a:pPr rtl="0"/>
          <a:r>
            <a:rPr lang="en-US" sz="3600" dirty="0" smtClean="0"/>
            <a:t>Words</a:t>
          </a:r>
          <a:endParaRPr lang="en-US" sz="3600" dirty="0"/>
        </a:p>
      </dgm:t>
    </dgm:pt>
    <dgm:pt modelId="{2FA7B70A-7442-4D6E-B033-E5B452EC2363}" type="parTrans" cxnId="{BDCBBD18-C851-4835-9433-FDA2C8456C0C}">
      <dgm:prSet/>
      <dgm:spPr/>
      <dgm:t>
        <a:bodyPr/>
        <a:lstStyle/>
        <a:p>
          <a:endParaRPr lang="en-US"/>
        </a:p>
      </dgm:t>
    </dgm:pt>
    <dgm:pt modelId="{0BF62263-1BC1-4567-85FF-C76E834BD0A9}" type="sibTrans" cxnId="{BDCBBD18-C851-4835-9433-FDA2C8456C0C}">
      <dgm:prSet/>
      <dgm:spPr/>
      <dgm:t>
        <a:bodyPr/>
        <a:lstStyle/>
        <a:p>
          <a:endParaRPr lang="en-US"/>
        </a:p>
      </dgm:t>
    </dgm:pt>
    <dgm:pt modelId="{EF614671-889A-444E-82C7-511EB76E4468}">
      <dgm:prSet custT="1"/>
      <dgm:spPr>
        <a:solidFill>
          <a:srgbClr val="263F6A"/>
        </a:solidFill>
      </dgm:spPr>
      <dgm:t>
        <a:bodyPr/>
        <a:lstStyle/>
        <a:p>
          <a:pPr rtl="0"/>
          <a:r>
            <a:rPr lang="en-US" sz="2800" dirty="0" smtClean="0"/>
            <a:t>Judgment</a:t>
          </a:r>
          <a:endParaRPr lang="en-US" sz="2800" dirty="0"/>
        </a:p>
      </dgm:t>
    </dgm:pt>
    <dgm:pt modelId="{83AE05E1-2F72-4945-B837-F5E011ED822D}" type="parTrans" cxnId="{D96637AA-5219-4FF1-9F9A-73727629DE4A}">
      <dgm:prSet/>
      <dgm:spPr/>
      <dgm:t>
        <a:bodyPr/>
        <a:lstStyle/>
        <a:p>
          <a:endParaRPr lang="en-US"/>
        </a:p>
      </dgm:t>
    </dgm:pt>
    <dgm:pt modelId="{A48BDAD1-2555-42D9-AEBA-09D1E77AB795}" type="sibTrans" cxnId="{D96637AA-5219-4FF1-9F9A-73727629DE4A}">
      <dgm:prSet/>
      <dgm:spPr/>
      <dgm:t>
        <a:bodyPr/>
        <a:lstStyle/>
        <a:p>
          <a:endParaRPr lang="en-US"/>
        </a:p>
      </dgm:t>
    </dgm:pt>
    <dgm:pt modelId="{75BC3E86-B0A0-4F1B-AD98-C6E08C72B21C}" type="pres">
      <dgm:prSet presAssocID="{38747070-9172-4C64-AF3B-079B4C2B16C0}" presName="CompostProcess" presStyleCnt="0">
        <dgm:presLayoutVars>
          <dgm:dir/>
          <dgm:resizeHandles val="exact"/>
        </dgm:presLayoutVars>
      </dgm:prSet>
      <dgm:spPr/>
      <dgm:t>
        <a:bodyPr/>
        <a:lstStyle/>
        <a:p>
          <a:endParaRPr lang="en-US"/>
        </a:p>
      </dgm:t>
    </dgm:pt>
    <dgm:pt modelId="{5BF4661D-6670-4972-9FB9-8DF30435E72E}" type="pres">
      <dgm:prSet presAssocID="{38747070-9172-4C64-AF3B-079B4C2B16C0}" presName="arrow" presStyleLbl="bgShp" presStyleIdx="0" presStyleCnt="1" custAng="10800000" custScaleX="117647" custLinFactNeighborX="0" custLinFactNeighborY="-8238"/>
      <dgm:spPr/>
    </dgm:pt>
    <dgm:pt modelId="{4BAD0DAF-B041-4C12-8A6B-E9552C6D4432}" type="pres">
      <dgm:prSet presAssocID="{38747070-9172-4C64-AF3B-079B4C2B16C0}" presName="linearProcess" presStyleCnt="0"/>
      <dgm:spPr/>
    </dgm:pt>
    <dgm:pt modelId="{24533E40-98B9-4CB4-92E6-0DFB22231793}" type="pres">
      <dgm:prSet presAssocID="{2C2D95AA-3DE2-4415-996B-2051A877CC57}" presName="textNode" presStyleLbl="node1" presStyleIdx="0" presStyleCnt="3" custScaleX="105238" custScaleY="86270" custLinFactX="14510" custLinFactNeighborX="100000" custLinFactNeighborY="515">
        <dgm:presLayoutVars>
          <dgm:bulletEnabled val="1"/>
        </dgm:presLayoutVars>
      </dgm:prSet>
      <dgm:spPr/>
      <dgm:t>
        <a:bodyPr/>
        <a:lstStyle/>
        <a:p>
          <a:endParaRPr lang="en-US"/>
        </a:p>
      </dgm:t>
    </dgm:pt>
    <dgm:pt modelId="{8C30B36D-D7B0-48B2-A7A5-0117F7A88EE4}" type="pres">
      <dgm:prSet presAssocID="{B7662FB3-668A-427A-BDA4-84973AF245C4}" presName="sibTrans" presStyleCnt="0"/>
      <dgm:spPr/>
    </dgm:pt>
    <dgm:pt modelId="{A13AB490-945D-4DDF-B779-C6504055804E}" type="pres">
      <dgm:prSet presAssocID="{7E1B8796-1DCC-4673-8137-BF8564D5008F}" presName="textNode" presStyleLbl="node1" presStyleIdx="1" presStyleCnt="3" custScaleX="93201" custScaleY="86270" custLinFactX="5926" custLinFactNeighborX="100000" custLinFactNeighborY="515">
        <dgm:presLayoutVars>
          <dgm:bulletEnabled val="1"/>
        </dgm:presLayoutVars>
      </dgm:prSet>
      <dgm:spPr/>
      <dgm:t>
        <a:bodyPr/>
        <a:lstStyle/>
        <a:p>
          <a:endParaRPr lang="en-US"/>
        </a:p>
      </dgm:t>
    </dgm:pt>
    <dgm:pt modelId="{ED21F2BB-8315-4BC4-979A-C82A3CD1AC47}" type="pres">
      <dgm:prSet presAssocID="{0BF62263-1BC1-4567-85FF-C76E834BD0A9}" presName="sibTrans" presStyleCnt="0"/>
      <dgm:spPr/>
    </dgm:pt>
    <dgm:pt modelId="{820A7853-92B2-461D-886C-95BF051690D4}" type="pres">
      <dgm:prSet presAssocID="{EF614671-889A-444E-82C7-511EB76E4468}" presName="textNode" presStyleLbl="node1" presStyleIdx="2" presStyleCnt="3" custScaleX="94650" custScaleY="85240" custLinFactNeighborX="29108" custLinFactNeighborY="0">
        <dgm:presLayoutVars>
          <dgm:bulletEnabled val="1"/>
        </dgm:presLayoutVars>
      </dgm:prSet>
      <dgm:spPr/>
      <dgm:t>
        <a:bodyPr/>
        <a:lstStyle/>
        <a:p>
          <a:endParaRPr lang="en-US"/>
        </a:p>
      </dgm:t>
    </dgm:pt>
  </dgm:ptLst>
  <dgm:cxnLst>
    <dgm:cxn modelId="{BDCBBD18-C851-4835-9433-FDA2C8456C0C}" srcId="{38747070-9172-4C64-AF3B-079B4C2B16C0}" destId="{7E1B8796-1DCC-4673-8137-BF8564D5008F}" srcOrd="1" destOrd="0" parTransId="{2FA7B70A-7442-4D6E-B033-E5B452EC2363}" sibTransId="{0BF62263-1BC1-4567-85FF-C76E834BD0A9}"/>
    <dgm:cxn modelId="{69E6B577-E527-4FD3-9572-E51BF08318E4}" type="presOf" srcId="{7E1B8796-1DCC-4673-8137-BF8564D5008F}" destId="{A13AB490-945D-4DDF-B779-C6504055804E}" srcOrd="0" destOrd="0" presId="urn:microsoft.com/office/officeart/2005/8/layout/hProcess9"/>
    <dgm:cxn modelId="{D96637AA-5219-4FF1-9F9A-73727629DE4A}" srcId="{38747070-9172-4C64-AF3B-079B4C2B16C0}" destId="{EF614671-889A-444E-82C7-511EB76E4468}" srcOrd="2" destOrd="0" parTransId="{83AE05E1-2F72-4945-B837-F5E011ED822D}" sibTransId="{A48BDAD1-2555-42D9-AEBA-09D1E77AB795}"/>
    <dgm:cxn modelId="{470EA029-E5C5-4D28-B9F2-0E0635DB4E43}" type="presOf" srcId="{EF614671-889A-444E-82C7-511EB76E4468}" destId="{820A7853-92B2-461D-886C-95BF051690D4}" srcOrd="0" destOrd="0" presId="urn:microsoft.com/office/officeart/2005/8/layout/hProcess9"/>
    <dgm:cxn modelId="{045948C7-E73A-4B8E-8EEE-E32DA5B887FF}" srcId="{38747070-9172-4C64-AF3B-079B4C2B16C0}" destId="{2C2D95AA-3DE2-4415-996B-2051A877CC57}" srcOrd="0" destOrd="0" parTransId="{51D8E5DA-7250-43CD-AB80-659B66BD710D}" sibTransId="{B7662FB3-668A-427A-BDA4-84973AF245C4}"/>
    <dgm:cxn modelId="{386628CC-EB9A-4047-A14C-EEECCA33875E}" type="presOf" srcId="{38747070-9172-4C64-AF3B-079B4C2B16C0}" destId="{75BC3E86-B0A0-4F1B-AD98-C6E08C72B21C}" srcOrd="0" destOrd="0" presId="urn:microsoft.com/office/officeart/2005/8/layout/hProcess9"/>
    <dgm:cxn modelId="{FC2C5203-6267-4228-AE8B-7AAEC39EA460}" type="presOf" srcId="{2C2D95AA-3DE2-4415-996B-2051A877CC57}" destId="{24533E40-98B9-4CB4-92E6-0DFB22231793}" srcOrd="0" destOrd="0" presId="urn:microsoft.com/office/officeart/2005/8/layout/hProcess9"/>
    <dgm:cxn modelId="{6F4E3F16-98BE-4A00-AC54-153A767A26CA}" type="presParOf" srcId="{75BC3E86-B0A0-4F1B-AD98-C6E08C72B21C}" destId="{5BF4661D-6670-4972-9FB9-8DF30435E72E}" srcOrd="0" destOrd="0" presId="urn:microsoft.com/office/officeart/2005/8/layout/hProcess9"/>
    <dgm:cxn modelId="{E9085E3B-F024-4E86-BF52-C78E692D5C59}" type="presParOf" srcId="{75BC3E86-B0A0-4F1B-AD98-C6E08C72B21C}" destId="{4BAD0DAF-B041-4C12-8A6B-E9552C6D4432}" srcOrd="1" destOrd="0" presId="urn:microsoft.com/office/officeart/2005/8/layout/hProcess9"/>
    <dgm:cxn modelId="{7A9E3DBF-E6CD-4046-B78E-5A82A5DFB203}" type="presParOf" srcId="{4BAD0DAF-B041-4C12-8A6B-E9552C6D4432}" destId="{24533E40-98B9-4CB4-92E6-0DFB22231793}" srcOrd="0" destOrd="0" presId="urn:microsoft.com/office/officeart/2005/8/layout/hProcess9"/>
    <dgm:cxn modelId="{89EFF8D3-169D-40D8-952F-CA91EF2B066F}" type="presParOf" srcId="{4BAD0DAF-B041-4C12-8A6B-E9552C6D4432}" destId="{8C30B36D-D7B0-48B2-A7A5-0117F7A88EE4}" srcOrd="1" destOrd="0" presId="urn:microsoft.com/office/officeart/2005/8/layout/hProcess9"/>
    <dgm:cxn modelId="{F0EB5150-6AED-4381-8E70-0B8BCA9A1493}" type="presParOf" srcId="{4BAD0DAF-B041-4C12-8A6B-E9552C6D4432}" destId="{A13AB490-945D-4DDF-B779-C6504055804E}" srcOrd="2" destOrd="0" presId="urn:microsoft.com/office/officeart/2005/8/layout/hProcess9"/>
    <dgm:cxn modelId="{21737FB8-28B4-4996-A186-37CFCE51A1E1}" type="presParOf" srcId="{4BAD0DAF-B041-4C12-8A6B-E9552C6D4432}" destId="{ED21F2BB-8315-4BC4-979A-C82A3CD1AC47}" srcOrd="3" destOrd="0" presId="urn:microsoft.com/office/officeart/2005/8/layout/hProcess9"/>
    <dgm:cxn modelId="{68015424-DC0E-4644-B3DD-8F75D2C30DAB}" type="presParOf" srcId="{4BAD0DAF-B041-4C12-8A6B-E9552C6D4432}" destId="{820A7853-92B2-461D-886C-95BF051690D4}"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747070-9172-4C64-AF3B-079B4C2B16C0}"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2C2D95AA-3DE2-4415-996B-2051A877CC57}">
      <dgm:prSet/>
      <dgm:spPr>
        <a:solidFill>
          <a:srgbClr val="263F6A"/>
        </a:solidFill>
      </dgm:spPr>
      <dgm:t>
        <a:bodyPr/>
        <a:lstStyle/>
        <a:p>
          <a:pPr rtl="0"/>
          <a:r>
            <a:rPr lang="en-US" dirty="0" smtClean="0"/>
            <a:t>Behavior</a:t>
          </a:r>
          <a:endParaRPr lang="en-US" dirty="0"/>
        </a:p>
      </dgm:t>
    </dgm:pt>
    <dgm:pt modelId="{51D8E5DA-7250-43CD-AB80-659B66BD710D}" type="parTrans" cxnId="{045948C7-E73A-4B8E-8EEE-E32DA5B887FF}">
      <dgm:prSet/>
      <dgm:spPr/>
      <dgm:t>
        <a:bodyPr/>
        <a:lstStyle/>
        <a:p>
          <a:endParaRPr lang="en-US"/>
        </a:p>
      </dgm:t>
    </dgm:pt>
    <dgm:pt modelId="{B7662FB3-668A-427A-BDA4-84973AF245C4}" type="sibTrans" cxnId="{045948C7-E73A-4B8E-8EEE-E32DA5B887FF}">
      <dgm:prSet/>
      <dgm:spPr/>
      <dgm:t>
        <a:bodyPr/>
        <a:lstStyle/>
        <a:p>
          <a:endParaRPr lang="en-US"/>
        </a:p>
      </dgm:t>
    </dgm:pt>
    <dgm:pt modelId="{7E1B8796-1DCC-4673-8137-BF8564D5008F}">
      <dgm:prSet custT="1"/>
      <dgm:spPr>
        <a:solidFill>
          <a:srgbClr val="263F6A"/>
        </a:solidFill>
      </dgm:spPr>
      <dgm:t>
        <a:bodyPr/>
        <a:lstStyle/>
        <a:p>
          <a:pPr rtl="0"/>
          <a:r>
            <a:rPr lang="en-US" sz="3200" dirty="0" smtClean="0"/>
            <a:t>Dressing</a:t>
          </a:r>
          <a:endParaRPr lang="en-US" sz="3200" dirty="0"/>
        </a:p>
      </dgm:t>
    </dgm:pt>
    <dgm:pt modelId="{2FA7B70A-7442-4D6E-B033-E5B452EC2363}" type="parTrans" cxnId="{BDCBBD18-C851-4835-9433-FDA2C8456C0C}">
      <dgm:prSet/>
      <dgm:spPr/>
      <dgm:t>
        <a:bodyPr/>
        <a:lstStyle/>
        <a:p>
          <a:endParaRPr lang="en-US"/>
        </a:p>
      </dgm:t>
    </dgm:pt>
    <dgm:pt modelId="{0BF62263-1BC1-4567-85FF-C76E834BD0A9}" type="sibTrans" cxnId="{BDCBBD18-C851-4835-9433-FDA2C8456C0C}">
      <dgm:prSet/>
      <dgm:spPr/>
      <dgm:t>
        <a:bodyPr/>
        <a:lstStyle/>
        <a:p>
          <a:endParaRPr lang="en-US"/>
        </a:p>
      </dgm:t>
    </dgm:pt>
    <dgm:pt modelId="{EF614671-889A-444E-82C7-511EB76E4468}">
      <dgm:prSet custT="1"/>
      <dgm:spPr>
        <a:solidFill>
          <a:srgbClr val="263F6A"/>
        </a:solidFill>
      </dgm:spPr>
      <dgm:t>
        <a:bodyPr/>
        <a:lstStyle/>
        <a:p>
          <a:pPr rtl="0"/>
          <a:r>
            <a:rPr lang="en-US" sz="3200" dirty="0" smtClean="0"/>
            <a:t>Insight</a:t>
          </a:r>
          <a:endParaRPr lang="en-US" sz="3200" dirty="0"/>
        </a:p>
      </dgm:t>
    </dgm:pt>
    <dgm:pt modelId="{83AE05E1-2F72-4945-B837-F5E011ED822D}" type="parTrans" cxnId="{D96637AA-5219-4FF1-9F9A-73727629DE4A}">
      <dgm:prSet/>
      <dgm:spPr/>
      <dgm:t>
        <a:bodyPr/>
        <a:lstStyle/>
        <a:p>
          <a:endParaRPr lang="en-US"/>
        </a:p>
      </dgm:t>
    </dgm:pt>
    <dgm:pt modelId="{A48BDAD1-2555-42D9-AEBA-09D1E77AB795}" type="sibTrans" cxnId="{D96637AA-5219-4FF1-9F9A-73727629DE4A}">
      <dgm:prSet/>
      <dgm:spPr/>
      <dgm:t>
        <a:bodyPr/>
        <a:lstStyle/>
        <a:p>
          <a:endParaRPr lang="en-US"/>
        </a:p>
      </dgm:t>
    </dgm:pt>
    <dgm:pt modelId="{75BC3E86-B0A0-4F1B-AD98-C6E08C72B21C}" type="pres">
      <dgm:prSet presAssocID="{38747070-9172-4C64-AF3B-079B4C2B16C0}" presName="CompostProcess" presStyleCnt="0">
        <dgm:presLayoutVars>
          <dgm:dir/>
          <dgm:resizeHandles val="exact"/>
        </dgm:presLayoutVars>
      </dgm:prSet>
      <dgm:spPr/>
      <dgm:t>
        <a:bodyPr/>
        <a:lstStyle/>
        <a:p>
          <a:endParaRPr lang="en-US"/>
        </a:p>
      </dgm:t>
    </dgm:pt>
    <dgm:pt modelId="{5BF4661D-6670-4972-9FB9-8DF30435E72E}" type="pres">
      <dgm:prSet presAssocID="{38747070-9172-4C64-AF3B-079B4C2B16C0}" presName="arrow" presStyleLbl="bgShp" presStyleIdx="0" presStyleCnt="1" custAng="10800000" custScaleX="117647" custLinFactNeighborX="0" custLinFactNeighborY="-8238"/>
      <dgm:spPr/>
    </dgm:pt>
    <dgm:pt modelId="{4BAD0DAF-B041-4C12-8A6B-E9552C6D4432}" type="pres">
      <dgm:prSet presAssocID="{38747070-9172-4C64-AF3B-079B4C2B16C0}" presName="linearProcess" presStyleCnt="0"/>
      <dgm:spPr/>
    </dgm:pt>
    <dgm:pt modelId="{24533E40-98B9-4CB4-92E6-0DFB22231793}" type="pres">
      <dgm:prSet presAssocID="{2C2D95AA-3DE2-4415-996B-2051A877CC57}" presName="textNode" presStyleLbl="node1" presStyleIdx="0" presStyleCnt="3" custScaleX="105238" custScaleY="86270" custLinFactX="14510" custLinFactNeighborX="100000" custLinFactNeighborY="515">
        <dgm:presLayoutVars>
          <dgm:bulletEnabled val="1"/>
        </dgm:presLayoutVars>
      </dgm:prSet>
      <dgm:spPr/>
      <dgm:t>
        <a:bodyPr/>
        <a:lstStyle/>
        <a:p>
          <a:endParaRPr lang="en-US"/>
        </a:p>
      </dgm:t>
    </dgm:pt>
    <dgm:pt modelId="{8C30B36D-D7B0-48B2-A7A5-0117F7A88EE4}" type="pres">
      <dgm:prSet presAssocID="{B7662FB3-668A-427A-BDA4-84973AF245C4}" presName="sibTrans" presStyleCnt="0"/>
      <dgm:spPr/>
    </dgm:pt>
    <dgm:pt modelId="{A13AB490-945D-4DDF-B779-C6504055804E}" type="pres">
      <dgm:prSet presAssocID="{7E1B8796-1DCC-4673-8137-BF8564D5008F}" presName="textNode" presStyleLbl="node1" presStyleIdx="1" presStyleCnt="3" custScaleX="93201" custScaleY="86270" custLinFactX="5926" custLinFactNeighborX="100000" custLinFactNeighborY="515">
        <dgm:presLayoutVars>
          <dgm:bulletEnabled val="1"/>
        </dgm:presLayoutVars>
      </dgm:prSet>
      <dgm:spPr/>
      <dgm:t>
        <a:bodyPr/>
        <a:lstStyle/>
        <a:p>
          <a:endParaRPr lang="en-US"/>
        </a:p>
      </dgm:t>
    </dgm:pt>
    <dgm:pt modelId="{ED21F2BB-8315-4BC4-979A-C82A3CD1AC47}" type="pres">
      <dgm:prSet presAssocID="{0BF62263-1BC1-4567-85FF-C76E834BD0A9}" presName="sibTrans" presStyleCnt="0"/>
      <dgm:spPr/>
    </dgm:pt>
    <dgm:pt modelId="{820A7853-92B2-461D-886C-95BF051690D4}" type="pres">
      <dgm:prSet presAssocID="{EF614671-889A-444E-82C7-511EB76E4468}" presName="textNode" presStyleLbl="node1" presStyleIdx="2" presStyleCnt="3" custScaleX="94650" custScaleY="85240" custLinFactNeighborX="29108" custLinFactNeighborY="0">
        <dgm:presLayoutVars>
          <dgm:bulletEnabled val="1"/>
        </dgm:presLayoutVars>
      </dgm:prSet>
      <dgm:spPr/>
      <dgm:t>
        <a:bodyPr/>
        <a:lstStyle/>
        <a:p>
          <a:endParaRPr lang="en-US"/>
        </a:p>
      </dgm:t>
    </dgm:pt>
  </dgm:ptLst>
  <dgm:cxnLst>
    <dgm:cxn modelId="{BDCBBD18-C851-4835-9433-FDA2C8456C0C}" srcId="{38747070-9172-4C64-AF3B-079B4C2B16C0}" destId="{7E1B8796-1DCC-4673-8137-BF8564D5008F}" srcOrd="1" destOrd="0" parTransId="{2FA7B70A-7442-4D6E-B033-E5B452EC2363}" sibTransId="{0BF62263-1BC1-4567-85FF-C76E834BD0A9}"/>
    <dgm:cxn modelId="{D96637AA-5219-4FF1-9F9A-73727629DE4A}" srcId="{38747070-9172-4C64-AF3B-079B4C2B16C0}" destId="{EF614671-889A-444E-82C7-511EB76E4468}" srcOrd="2" destOrd="0" parTransId="{83AE05E1-2F72-4945-B837-F5E011ED822D}" sibTransId="{A48BDAD1-2555-42D9-AEBA-09D1E77AB795}"/>
    <dgm:cxn modelId="{F6EF8F7E-A5CE-45F2-A66B-C73912E58343}" type="presOf" srcId="{2C2D95AA-3DE2-4415-996B-2051A877CC57}" destId="{24533E40-98B9-4CB4-92E6-0DFB22231793}" srcOrd="0" destOrd="0" presId="urn:microsoft.com/office/officeart/2005/8/layout/hProcess9"/>
    <dgm:cxn modelId="{513A43A0-B419-4F42-B355-196C5D3892D3}" type="presOf" srcId="{38747070-9172-4C64-AF3B-079B4C2B16C0}" destId="{75BC3E86-B0A0-4F1B-AD98-C6E08C72B21C}" srcOrd="0" destOrd="0" presId="urn:microsoft.com/office/officeart/2005/8/layout/hProcess9"/>
    <dgm:cxn modelId="{045948C7-E73A-4B8E-8EEE-E32DA5B887FF}" srcId="{38747070-9172-4C64-AF3B-079B4C2B16C0}" destId="{2C2D95AA-3DE2-4415-996B-2051A877CC57}" srcOrd="0" destOrd="0" parTransId="{51D8E5DA-7250-43CD-AB80-659B66BD710D}" sibTransId="{B7662FB3-668A-427A-BDA4-84973AF245C4}"/>
    <dgm:cxn modelId="{7FD774F0-7901-4F64-93B5-A384A07506FE}" type="presOf" srcId="{EF614671-889A-444E-82C7-511EB76E4468}" destId="{820A7853-92B2-461D-886C-95BF051690D4}" srcOrd="0" destOrd="0" presId="urn:microsoft.com/office/officeart/2005/8/layout/hProcess9"/>
    <dgm:cxn modelId="{3A132DD8-0A98-488F-902D-B331E44F020A}" type="presOf" srcId="{7E1B8796-1DCC-4673-8137-BF8564D5008F}" destId="{A13AB490-945D-4DDF-B779-C6504055804E}" srcOrd="0" destOrd="0" presId="urn:microsoft.com/office/officeart/2005/8/layout/hProcess9"/>
    <dgm:cxn modelId="{36CC4005-6651-41EB-B977-37DCF7CBA4C4}" type="presParOf" srcId="{75BC3E86-B0A0-4F1B-AD98-C6E08C72B21C}" destId="{5BF4661D-6670-4972-9FB9-8DF30435E72E}" srcOrd="0" destOrd="0" presId="urn:microsoft.com/office/officeart/2005/8/layout/hProcess9"/>
    <dgm:cxn modelId="{347E343E-AFD4-4FE3-BE64-66FF0A6D1C36}" type="presParOf" srcId="{75BC3E86-B0A0-4F1B-AD98-C6E08C72B21C}" destId="{4BAD0DAF-B041-4C12-8A6B-E9552C6D4432}" srcOrd="1" destOrd="0" presId="urn:microsoft.com/office/officeart/2005/8/layout/hProcess9"/>
    <dgm:cxn modelId="{02F1D10A-6CE1-488E-89A4-D7F9EF8B8B79}" type="presParOf" srcId="{4BAD0DAF-B041-4C12-8A6B-E9552C6D4432}" destId="{24533E40-98B9-4CB4-92E6-0DFB22231793}" srcOrd="0" destOrd="0" presId="urn:microsoft.com/office/officeart/2005/8/layout/hProcess9"/>
    <dgm:cxn modelId="{6C411006-2BFB-472E-B92B-81B1A82E3D7D}" type="presParOf" srcId="{4BAD0DAF-B041-4C12-8A6B-E9552C6D4432}" destId="{8C30B36D-D7B0-48B2-A7A5-0117F7A88EE4}" srcOrd="1" destOrd="0" presId="urn:microsoft.com/office/officeart/2005/8/layout/hProcess9"/>
    <dgm:cxn modelId="{6499C07E-8919-4C87-BD11-14ECEE8D7347}" type="presParOf" srcId="{4BAD0DAF-B041-4C12-8A6B-E9552C6D4432}" destId="{A13AB490-945D-4DDF-B779-C6504055804E}" srcOrd="2" destOrd="0" presId="urn:microsoft.com/office/officeart/2005/8/layout/hProcess9"/>
    <dgm:cxn modelId="{D9B6C09A-9D1D-4B0A-880A-68039DD457DF}" type="presParOf" srcId="{4BAD0DAF-B041-4C12-8A6B-E9552C6D4432}" destId="{ED21F2BB-8315-4BC4-979A-C82A3CD1AC47}" srcOrd="3" destOrd="0" presId="urn:microsoft.com/office/officeart/2005/8/layout/hProcess9"/>
    <dgm:cxn modelId="{F552B786-E235-44FE-A4CD-E7A5E27190CB}" type="presParOf" srcId="{4BAD0DAF-B041-4C12-8A6B-E9552C6D4432}" destId="{820A7853-92B2-461D-886C-95BF051690D4}"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747070-9172-4C64-AF3B-079B4C2B16C0}"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2C2D95AA-3DE2-4415-996B-2051A877CC57}">
      <dgm:prSet/>
      <dgm:spPr>
        <a:solidFill>
          <a:srgbClr val="263F6A"/>
        </a:solidFill>
      </dgm:spPr>
      <dgm:t>
        <a:bodyPr/>
        <a:lstStyle/>
        <a:p>
          <a:pPr rtl="0"/>
          <a:r>
            <a:rPr lang="en-US" dirty="0" smtClean="0"/>
            <a:t>Communication</a:t>
          </a:r>
          <a:endParaRPr lang="en-US" dirty="0"/>
        </a:p>
      </dgm:t>
    </dgm:pt>
    <dgm:pt modelId="{51D8E5DA-7250-43CD-AB80-659B66BD710D}" type="parTrans" cxnId="{045948C7-E73A-4B8E-8EEE-E32DA5B887FF}">
      <dgm:prSet/>
      <dgm:spPr/>
      <dgm:t>
        <a:bodyPr/>
        <a:lstStyle/>
        <a:p>
          <a:endParaRPr lang="en-US"/>
        </a:p>
      </dgm:t>
    </dgm:pt>
    <dgm:pt modelId="{B7662FB3-668A-427A-BDA4-84973AF245C4}" type="sibTrans" cxnId="{045948C7-E73A-4B8E-8EEE-E32DA5B887FF}">
      <dgm:prSet/>
      <dgm:spPr/>
      <dgm:t>
        <a:bodyPr/>
        <a:lstStyle/>
        <a:p>
          <a:endParaRPr lang="en-US"/>
        </a:p>
      </dgm:t>
    </dgm:pt>
    <dgm:pt modelId="{7E1B8796-1DCC-4673-8137-BF8564D5008F}">
      <dgm:prSet custT="1"/>
      <dgm:spPr>
        <a:solidFill>
          <a:srgbClr val="263F6A"/>
        </a:solidFill>
      </dgm:spPr>
      <dgm:t>
        <a:bodyPr/>
        <a:lstStyle/>
        <a:p>
          <a:pPr rtl="0"/>
          <a:r>
            <a:rPr lang="en-US" sz="3200" dirty="0" smtClean="0"/>
            <a:t>Mobility</a:t>
          </a:r>
          <a:endParaRPr lang="en-US" sz="3200" dirty="0"/>
        </a:p>
      </dgm:t>
    </dgm:pt>
    <dgm:pt modelId="{2FA7B70A-7442-4D6E-B033-E5B452EC2363}" type="parTrans" cxnId="{BDCBBD18-C851-4835-9433-FDA2C8456C0C}">
      <dgm:prSet/>
      <dgm:spPr/>
      <dgm:t>
        <a:bodyPr/>
        <a:lstStyle/>
        <a:p>
          <a:endParaRPr lang="en-US"/>
        </a:p>
      </dgm:t>
    </dgm:pt>
    <dgm:pt modelId="{0BF62263-1BC1-4567-85FF-C76E834BD0A9}" type="sibTrans" cxnId="{BDCBBD18-C851-4835-9433-FDA2C8456C0C}">
      <dgm:prSet/>
      <dgm:spPr/>
      <dgm:t>
        <a:bodyPr/>
        <a:lstStyle/>
        <a:p>
          <a:endParaRPr lang="en-US"/>
        </a:p>
      </dgm:t>
    </dgm:pt>
    <dgm:pt modelId="{EF614671-889A-444E-82C7-511EB76E4468}">
      <dgm:prSet custT="1"/>
      <dgm:spPr>
        <a:solidFill>
          <a:srgbClr val="263F6A"/>
        </a:solidFill>
      </dgm:spPr>
      <dgm:t>
        <a:bodyPr/>
        <a:lstStyle/>
        <a:p>
          <a:pPr rtl="0"/>
          <a:r>
            <a:rPr lang="en-US" sz="2600" dirty="0" smtClean="0"/>
            <a:t>Swallowing</a:t>
          </a:r>
          <a:endParaRPr lang="en-US" sz="2600" dirty="0"/>
        </a:p>
      </dgm:t>
    </dgm:pt>
    <dgm:pt modelId="{83AE05E1-2F72-4945-B837-F5E011ED822D}" type="parTrans" cxnId="{D96637AA-5219-4FF1-9F9A-73727629DE4A}">
      <dgm:prSet/>
      <dgm:spPr/>
      <dgm:t>
        <a:bodyPr/>
        <a:lstStyle/>
        <a:p>
          <a:endParaRPr lang="en-US"/>
        </a:p>
      </dgm:t>
    </dgm:pt>
    <dgm:pt modelId="{A48BDAD1-2555-42D9-AEBA-09D1E77AB795}" type="sibTrans" cxnId="{D96637AA-5219-4FF1-9F9A-73727629DE4A}">
      <dgm:prSet/>
      <dgm:spPr/>
      <dgm:t>
        <a:bodyPr/>
        <a:lstStyle/>
        <a:p>
          <a:endParaRPr lang="en-US"/>
        </a:p>
      </dgm:t>
    </dgm:pt>
    <dgm:pt modelId="{75BC3E86-B0A0-4F1B-AD98-C6E08C72B21C}" type="pres">
      <dgm:prSet presAssocID="{38747070-9172-4C64-AF3B-079B4C2B16C0}" presName="CompostProcess" presStyleCnt="0">
        <dgm:presLayoutVars>
          <dgm:dir/>
          <dgm:resizeHandles val="exact"/>
        </dgm:presLayoutVars>
      </dgm:prSet>
      <dgm:spPr/>
      <dgm:t>
        <a:bodyPr/>
        <a:lstStyle/>
        <a:p>
          <a:endParaRPr lang="en-US"/>
        </a:p>
      </dgm:t>
    </dgm:pt>
    <dgm:pt modelId="{5BF4661D-6670-4972-9FB9-8DF30435E72E}" type="pres">
      <dgm:prSet presAssocID="{38747070-9172-4C64-AF3B-079B4C2B16C0}" presName="arrow" presStyleLbl="bgShp" presStyleIdx="0" presStyleCnt="1" custAng="10800000" custScaleX="117647" custLinFactNeighborX="0" custLinFactNeighborY="-8238"/>
      <dgm:spPr/>
    </dgm:pt>
    <dgm:pt modelId="{4BAD0DAF-B041-4C12-8A6B-E9552C6D4432}" type="pres">
      <dgm:prSet presAssocID="{38747070-9172-4C64-AF3B-079B4C2B16C0}" presName="linearProcess" presStyleCnt="0"/>
      <dgm:spPr/>
    </dgm:pt>
    <dgm:pt modelId="{24533E40-98B9-4CB4-92E6-0DFB22231793}" type="pres">
      <dgm:prSet presAssocID="{2C2D95AA-3DE2-4415-996B-2051A877CC57}" presName="textNode" presStyleLbl="node1" presStyleIdx="0" presStyleCnt="3" custScaleX="105238" custScaleY="86270" custLinFactX="14510" custLinFactNeighborX="100000" custLinFactNeighborY="515">
        <dgm:presLayoutVars>
          <dgm:bulletEnabled val="1"/>
        </dgm:presLayoutVars>
      </dgm:prSet>
      <dgm:spPr/>
      <dgm:t>
        <a:bodyPr/>
        <a:lstStyle/>
        <a:p>
          <a:endParaRPr lang="en-US"/>
        </a:p>
      </dgm:t>
    </dgm:pt>
    <dgm:pt modelId="{8C30B36D-D7B0-48B2-A7A5-0117F7A88EE4}" type="pres">
      <dgm:prSet presAssocID="{B7662FB3-668A-427A-BDA4-84973AF245C4}" presName="sibTrans" presStyleCnt="0"/>
      <dgm:spPr/>
    </dgm:pt>
    <dgm:pt modelId="{A13AB490-945D-4DDF-B779-C6504055804E}" type="pres">
      <dgm:prSet presAssocID="{7E1B8796-1DCC-4673-8137-BF8564D5008F}" presName="textNode" presStyleLbl="node1" presStyleIdx="1" presStyleCnt="3" custScaleX="93201" custScaleY="86270" custLinFactX="5926" custLinFactNeighborX="100000" custLinFactNeighborY="515">
        <dgm:presLayoutVars>
          <dgm:bulletEnabled val="1"/>
        </dgm:presLayoutVars>
      </dgm:prSet>
      <dgm:spPr/>
      <dgm:t>
        <a:bodyPr/>
        <a:lstStyle/>
        <a:p>
          <a:endParaRPr lang="en-US"/>
        </a:p>
      </dgm:t>
    </dgm:pt>
    <dgm:pt modelId="{ED21F2BB-8315-4BC4-979A-C82A3CD1AC47}" type="pres">
      <dgm:prSet presAssocID="{0BF62263-1BC1-4567-85FF-C76E834BD0A9}" presName="sibTrans" presStyleCnt="0"/>
      <dgm:spPr/>
    </dgm:pt>
    <dgm:pt modelId="{820A7853-92B2-461D-886C-95BF051690D4}" type="pres">
      <dgm:prSet presAssocID="{EF614671-889A-444E-82C7-511EB76E4468}" presName="textNode" presStyleLbl="node1" presStyleIdx="2" presStyleCnt="3" custScaleX="94650" custScaleY="85240" custLinFactNeighborX="29108" custLinFactNeighborY="0">
        <dgm:presLayoutVars>
          <dgm:bulletEnabled val="1"/>
        </dgm:presLayoutVars>
      </dgm:prSet>
      <dgm:spPr/>
      <dgm:t>
        <a:bodyPr/>
        <a:lstStyle/>
        <a:p>
          <a:endParaRPr lang="en-US"/>
        </a:p>
      </dgm:t>
    </dgm:pt>
  </dgm:ptLst>
  <dgm:cxnLst>
    <dgm:cxn modelId="{BDCBBD18-C851-4835-9433-FDA2C8456C0C}" srcId="{38747070-9172-4C64-AF3B-079B4C2B16C0}" destId="{7E1B8796-1DCC-4673-8137-BF8564D5008F}" srcOrd="1" destOrd="0" parTransId="{2FA7B70A-7442-4D6E-B033-E5B452EC2363}" sibTransId="{0BF62263-1BC1-4567-85FF-C76E834BD0A9}"/>
    <dgm:cxn modelId="{6F29EBBC-4C41-49FA-8D80-B81904E116D7}" type="presOf" srcId="{7E1B8796-1DCC-4673-8137-BF8564D5008F}" destId="{A13AB490-945D-4DDF-B779-C6504055804E}" srcOrd="0" destOrd="0" presId="urn:microsoft.com/office/officeart/2005/8/layout/hProcess9"/>
    <dgm:cxn modelId="{D96637AA-5219-4FF1-9F9A-73727629DE4A}" srcId="{38747070-9172-4C64-AF3B-079B4C2B16C0}" destId="{EF614671-889A-444E-82C7-511EB76E4468}" srcOrd="2" destOrd="0" parTransId="{83AE05E1-2F72-4945-B837-F5E011ED822D}" sibTransId="{A48BDAD1-2555-42D9-AEBA-09D1E77AB795}"/>
    <dgm:cxn modelId="{65734510-1944-4459-938D-6E26EC70E847}" type="presOf" srcId="{2C2D95AA-3DE2-4415-996B-2051A877CC57}" destId="{24533E40-98B9-4CB4-92E6-0DFB22231793}" srcOrd="0" destOrd="0" presId="urn:microsoft.com/office/officeart/2005/8/layout/hProcess9"/>
    <dgm:cxn modelId="{5890FBA3-E3E4-4BD8-BFF6-72697114AB84}" type="presOf" srcId="{38747070-9172-4C64-AF3B-079B4C2B16C0}" destId="{75BC3E86-B0A0-4F1B-AD98-C6E08C72B21C}" srcOrd="0" destOrd="0" presId="urn:microsoft.com/office/officeart/2005/8/layout/hProcess9"/>
    <dgm:cxn modelId="{045948C7-E73A-4B8E-8EEE-E32DA5B887FF}" srcId="{38747070-9172-4C64-AF3B-079B4C2B16C0}" destId="{2C2D95AA-3DE2-4415-996B-2051A877CC57}" srcOrd="0" destOrd="0" parTransId="{51D8E5DA-7250-43CD-AB80-659B66BD710D}" sibTransId="{B7662FB3-668A-427A-BDA4-84973AF245C4}"/>
    <dgm:cxn modelId="{99A6B650-B556-46DB-BCD0-9F91943472D8}" type="presOf" srcId="{EF614671-889A-444E-82C7-511EB76E4468}" destId="{820A7853-92B2-461D-886C-95BF051690D4}" srcOrd="0" destOrd="0" presId="urn:microsoft.com/office/officeart/2005/8/layout/hProcess9"/>
    <dgm:cxn modelId="{1AE8A0F7-C9AA-4865-8D84-1FE74294D2DF}" type="presParOf" srcId="{75BC3E86-B0A0-4F1B-AD98-C6E08C72B21C}" destId="{5BF4661D-6670-4972-9FB9-8DF30435E72E}" srcOrd="0" destOrd="0" presId="urn:microsoft.com/office/officeart/2005/8/layout/hProcess9"/>
    <dgm:cxn modelId="{AE782131-D438-4E54-82F8-34CD79665560}" type="presParOf" srcId="{75BC3E86-B0A0-4F1B-AD98-C6E08C72B21C}" destId="{4BAD0DAF-B041-4C12-8A6B-E9552C6D4432}" srcOrd="1" destOrd="0" presId="urn:microsoft.com/office/officeart/2005/8/layout/hProcess9"/>
    <dgm:cxn modelId="{A805A1B4-513E-4796-A7B4-880A85CD821C}" type="presParOf" srcId="{4BAD0DAF-B041-4C12-8A6B-E9552C6D4432}" destId="{24533E40-98B9-4CB4-92E6-0DFB22231793}" srcOrd="0" destOrd="0" presId="urn:microsoft.com/office/officeart/2005/8/layout/hProcess9"/>
    <dgm:cxn modelId="{EC2EC8E9-EB7E-4FD9-9C3E-F543282DEE73}" type="presParOf" srcId="{4BAD0DAF-B041-4C12-8A6B-E9552C6D4432}" destId="{8C30B36D-D7B0-48B2-A7A5-0117F7A88EE4}" srcOrd="1" destOrd="0" presId="urn:microsoft.com/office/officeart/2005/8/layout/hProcess9"/>
    <dgm:cxn modelId="{312D7E11-8FE0-4614-AE7E-C1CB96934D6B}" type="presParOf" srcId="{4BAD0DAF-B041-4C12-8A6B-E9552C6D4432}" destId="{A13AB490-945D-4DDF-B779-C6504055804E}" srcOrd="2" destOrd="0" presId="urn:microsoft.com/office/officeart/2005/8/layout/hProcess9"/>
    <dgm:cxn modelId="{1B85B89E-44AC-4345-A600-98622FEF98D1}" type="presParOf" srcId="{4BAD0DAF-B041-4C12-8A6B-E9552C6D4432}" destId="{ED21F2BB-8315-4BC4-979A-C82A3CD1AC47}" srcOrd="3" destOrd="0" presId="urn:microsoft.com/office/officeart/2005/8/layout/hProcess9"/>
    <dgm:cxn modelId="{4147C833-D0A8-4587-A78F-3CD206582899}" type="presParOf" srcId="{4BAD0DAF-B041-4C12-8A6B-E9552C6D4432}" destId="{820A7853-92B2-461D-886C-95BF051690D4}"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22F78-A6E8-4333-8E4B-599A0F85E776}" type="doc">
      <dgm:prSet loTypeId="urn:microsoft.com/office/officeart/2005/8/layout/vList4" loCatId="list" qsTypeId="urn:microsoft.com/office/officeart/2005/8/quickstyle/simple5" qsCatId="simple" csTypeId="urn:microsoft.com/office/officeart/2005/8/colors/accent1_2" csCatId="accent1" phldr="1"/>
      <dgm:spPr/>
      <dgm:t>
        <a:bodyPr/>
        <a:lstStyle/>
        <a:p>
          <a:endParaRPr lang="en-US"/>
        </a:p>
      </dgm:t>
    </dgm:pt>
    <dgm:pt modelId="{D1D772A8-973C-4A7C-ADD1-2637D948DEE3}">
      <dgm:prSet custT="1"/>
      <dgm:spPr>
        <a:solidFill>
          <a:srgbClr val="263F6A"/>
        </a:solidFill>
        <a:ln>
          <a:solidFill>
            <a:srgbClr val="263F6A"/>
          </a:solidFill>
        </a:ln>
      </dgm:spPr>
      <dgm:t>
        <a:bodyPr/>
        <a:lstStyle/>
        <a:p>
          <a:pPr algn="l" rtl="0"/>
          <a:r>
            <a:rPr lang="en-US" sz="2400" dirty="0" smtClean="0"/>
            <a:t>Women’s longer life expectancies mean that a disproportionate number of elders are women. </a:t>
          </a:r>
          <a:endParaRPr lang="en-US" sz="2400" dirty="0"/>
        </a:p>
      </dgm:t>
    </dgm:pt>
    <dgm:pt modelId="{C7857417-E1AE-4A9A-BD87-2CC31BD54AB6}" type="parTrans" cxnId="{B36EC219-A88E-4128-A30B-8978979DEC6E}">
      <dgm:prSet/>
      <dgm:spPr/>
      <dgm:t>
        <a:bodyPr/>
        <a:lstStyle/>
        <a:p>
          <a:endParaRPr lang="en-US"/>
        </a:p>
      </dgm:t>
    </dgm:pt>
    <dgm:pt modelId="{265847DB-8122-4BA6-9175-585ECE4DB1BF}" type="sibTrans" cxnId="{B36EC219-A88E-4128-A30B-8978979DEC6E}">
      <dgm:prSet/>
      <dgm:spPr/>
      <dgm:t>
        <a:bodyPr/>
        <a:lstStyle/>
        <a:p>
          <a:endParaRPr lang="en-US"/>
        </a:p>
      </dgm:t>
    </dgm:pt>
    <dgm:pt modelId="{1F8D635C-BB33-44C1-9244-F156C43191A7}">
      <dgm:prSet custT="1"/>
      <dgm:spPr>
        <a:solidFill>
          <a:srgbClr val="263F6A"/>
        </a:solidFill>
      </dgm:spPr>
      <dgm:t>
        <a:bodyPr/>
        <a:lstStyle/>
        <a:p>
          <a:pPr rtl="0"/>
          <a:r>
            <a:rPr lang="en-US" sz="2400" dirty="0" smtClean="0"/>
            <a:t>Elderly women are more likely than men to be widowed or divorced and living alone. </a:t>
          </a:r>
          <a:endParaRPr lang="en-US" sz="2400" dirty="0"/>
        </a:p>
      </dgm:t>
    </dgm:pt>
    <dgm:pt modelId="{87AF9229-65B9-4DC4-BF3E-9296D6DED617}" type="parTrans" cxnId="{C29A1092-0BE6-4517-B60A-2C422EFB70B0}">
      <dgm:prSet/>
      <dgm:spPr/>
      <dgm:t>
        <a:bodyPr/>
        <a:lstStyle/>
        <a:p>
          <a:endParaRPr lang="en-US"/>
        </a:p>
      </dgm:t>
    </dgm:pt>
    <dgm:pt modelId="{4FF6E9DE-46E0-4C70-ADAF-95D9CAA79E62}" type="sibTrans" cxnId="{C29A1092-0BE6-4517-B60A-2C422EFB70B0}">
      <dgm:prSet/>
      <dgm:spPr/>
      <dgm:t>
        <a:bodyPr/>
        <a:lstStyle/>
        <a:p>
          <a:endParaRPr lang="en-US"/>
        </a:p>
      </dgm:t>
    </dgm:pt>
    <dgm:pt modelId="{48818B61-2F78-449B-B107-0D05B784A22C}">
      <dgm:prSet custT="1"/>
      <dgm:spPr>
        <a:solidFill>
          <a:srgbClr val="263F6A"/>
        </a:solidFill>
      </dgm:spPr>
      <dgm:t>
        <a:bodyPr/>
        <a:lstStyle/>
        <a:p>
          <a:pPr rtl="0"/>
          <a:r>
            <a:rPr lang="en-US" sz="2400" dirty="0" smtClean="0"/>
            <a:t>Women’s incomes are significantly lower than men’s for every age group over 50.</a:t>
          </a:r>
          <a:endParaRPr lang="en-US" sz="2400" dirty="0"/>
        </a:p>
      </dgm:t>
    </dgm:pt>
    <dgm:pt modelId="{309EEB5E-779E-4C0E-BF6D-C666A7E20DA8}" type="parTrans" cxnId="{598995AA-253C-47D9-AC3A-77B21A684E50}">
      <dgm:prSet/>
      <dgm:spPr/>
      <dgm:t>
        <a:bodyPr/>
        <a:lstStyle/>
        <a:p>
          <a:endParaRPr lang="en-US"/>
        </a:p>
      </dgm:t>
    </dgm:pt>
    <dgm:pt modelId="{1F4F717B-EC64-4FBE-9705-D7DB73CDEA25}" type="sibTrans" cxnId="{598995AA-253C-47D9-AC3A-77B21A684E50}">
      <dgm:prSet/>
      <dgm:spPr/>
      <dgm:t>
        <a:bodyPr/>
        <a:lstStyle/>
        <a:p>
          <a:endParaRPr lang="en-US"/>
        </a:p>
      </dgm:t>
    </dgm:pt>
    <dgm:pt modelId="{B10C4D91-3985-4DDA-8702-04C30232296B}" type="pres">
      <dgm:prSet presAssocID="{33722F78-A6E8-4333-8E4B-599A0F85E776}" presName="linear" presStyleCnt="0">
        <dgm:presLayoutVars>
          <dgm:dir/>
          <dgm:resizeHandles val="exact"/>
        </dgm:presLayoutVars>
      </dgm:prSet>
      <dgm:spPr/>
      <dgm:t>
        <a:bodyPr/>
        <a:lstStyle/>
        <a:p>
          <a:endParaRPr lang="en-US"/>
        </a:p>
      </dgm:t>
    </dgm:pt>
    <dgm:pt modelId="{BF681E3A-136C-42CC-A35C-5EB878FFFCC5}" type="pres">
      <dgm:prSet presAssocID="{D1D772A8-973C-4A7C-ADD1-2637D948DEE3}" presName="comp" presStyleCnt="0"/>
      <dgm:spPr/>
    </dgm:pt>
    <dgm:pt modelId="{BD2EDD2B-DB38-4BF6-9AA9-DB0C9FA28DF7}" type="pres">
      <dgm:prSet presAssocID="{D1D772A8-973C-4A7C-ADD1-2637D948DEE3}" presName="box" presStyleLbl="node1" presStyleIdx="0" presStyleCnt="3"/>
      <dgm:spPr/>
      <dgm:t>
        <a:bodyPr/>
        <a:lstStyle/>
        <a:p>
          <a:endParaRPr lang="en-US"/>
        </a:p>
      </dgm:t>
    </dgm:pt>
    <dgm:pt modelId="{1988976F-0DA6-4D08-9115-F557DB84AF9A}" type="pres">
      <dgm:prSet presAssocID="{D1D772A8-973C-4A7C-ADD1-2637D948DEE3}" presName="img" presStyleLbl="fgImgPlace1" presStyleIdx="0" presStyleCnt="3" custScaleX="101808" custScaleY="105421" custLinFactNeighborX="-22115" custLinFactNeighborY="0"/>
      <dgm:spPr>
        <a:blipFill rotWithShape="0">
          <a:blip xmlns:r="http://schemas.openxmlformats.org/officeDocument/2006/relationships" r:embed="rId1"/>
          <a:stretch>
            <a:fillRect/>
          </a:stretch>
        </a:blipFill>
      </dgm:spPr>
    </dgm:pt>
    <dgm:pt modelId="{A5D8ED1B-B944-48AE-A006-7D1B3B89EBCD}" type="pres">
      <dgm:prSet presAssocID="{D1D772A8-973C-4A7C-ADD1-2637D948DEE3}" presName="text" presStyleLbl="node1" presStyleIdx="0" presStyleCnt="3">
        <dgm:presLayoutVars>
          <dgm:bulletEnabled val="1"/>
        </dgm:presLayoutVars>
      </dgm:prSet>
      <dgm:spPr/>
      <dgm:t>
        <a:bodyPr/>
        <a:lstStyle/>
        <a:p>
          <a:endParaRPr lang="en-US"/>
        </a:p>
      </dgm:t>
    </dgm:pt>
    <dgm:pt modelId="{E1AEB24B-9278-43E4-82EB-898967261F18}" type="pres">
      <dgm:prSet presAssocID="{265847DB-8122-4BA6-9175-585ECE4DB1BF}" presName="spacer" presStyleCnt="0"/>
      <dgm:spPr/>
    </dgm:pt>
    <dgm:pt modelId="{2A88AFF1-98EA-4ADC-A581-BA9A029DAD3B}" type="pres">
      <dgm:prSet presAssocID="{1F8D635C-BB33-44C1-9244-F156C43191A7}" presName="comp" presStyleCnt="0"/>
      <dgm:spPr/>
    </dgm:pt>
    <dgm:pt modelId="{1DEBDF83-4235-4173-ABC2-B6193ACD0034}" type="pres">
      <dgm:prSet presAssocID="{1F8D635C-BB33-44C1-9244-F156C43191A7}" presName="box" presStyleLbl="node1" presStyleIdx="1" presStyleCnt="3"/>
      <dgm:spPr/>
      <dgm:t>
        <a:bodyPr/>
        <a:lstStyle/>
        <a:p>
          <a:endParaRPr lang="en-US"/>
        </a:p>
      </dgm:t>
    </dgm:pt>
    <dgm:pt modelId="{F18FA056-242A-4C5B-ABC6-22FE932A3F0D}" type="pres">
      <dgm:prSet presAssocID="{1F8D635C-BB33-44C1-9244-F156C43191A7}" presName="img" presStyleLbl="fgImgPlace1" presStyleIdx="1" presStyleCnt="3" custScaleX="101808" custScaleY="106321" custLinFactNeighborX="-22115" custLinFactNeighborY="0"/>
      <dgm:spPr>
        <a:blipFill rotWithShape="0">
          <a:blip xmlns:r="http://schemas.openxmlformats.org/officeDocument/2006/relationships" r:embed="rId2"/>
          <a:stretch>
            <a:fillRect/>
          </a:stretch>
        </a:blipFill>
      </dgm:spPr>
      <dgm:t>
        <a:bodyPr/>
        <a:lstStyle/>
        <a:p>
          <a:endParaRPr lang="en-US"/>
        </a:p>
      </dgm:t>
    </dgm:pt>
    <dgm:pt modelId="{095C202A-AEE8-456A-ADF1-A79535F7507B}" type="pres">
      <dgm:prSet presAssocID="{1F8D635C-BB33-44C1-9244-F156C43191A7}" presName="text" presStyleLbl="node1" presStyleIdx="1" presStyleCnt="3">
        <dgm:presLayoutVars>
          <dgm:bulletEnabled val="1"/>
        </dgm:presLayoutVars>
      </dgm:prSet>
      <dgm:spPr/>
      <dgm:t>
        <a:bodyPr/>
        <a:lstStyle/>
        <a:p>
          <a:endParaRPr lang="en-US"/>
        </a:p>
      </dgm:t>
    </dgm:pt>
    <dgm:pt modelId="{48E45927-E5C5-423C-B826-65BB97441C68}" type="pres">
      <dgm:prSet presAssocID="{4FF6E9DE-46E0-4C70-ADAF-95D9CAA79E62}" presName="spacer" presStyleCnt="0"/>
      <dgm:spPr/>
    </dgm:pt>
    <dgm:pt modelId="{12F5E3F4-B92F-46CE-87DD-504090EDA622}" type="pres">
      <dgm:prSet presAssocID="{48818B61-2F78-449B-B107-0D05B784A22C}" presName="comp" presStyleCnt="0"/>
      <dgm:spPr/>
    </dgm:pt>
    <dgm:pt modelId="{865A2B8B-BBC5-45A2-9E27-42BB7B6D3766}" type="pres">
      <dgm:prSet presAssocID="{48818B61-2F78-449B-B107-0D05B784A22C}" presName="box" presStyleLbl="node1" presStyleIdx="2" presStyleCnt="3"/>
      <dgm:spPr/>
      <dgm:t>
        <a:bodyPr/>
        <a:lstStyle/>
        <a:p>
          <a:endParaRPr lang="en-US"/>
        </a:p>
      </dgm:t>
    </dgm:pt>
    <dgm:pt modelId="{EAEB8AF7-EB6D-44F3-A187-13E687A45C1E}" type="pres">
      <dgm:prSet presAssocID="{48818B61-2F78-449B-B107-0D05B784A22C}" presName="img" presStyleLbl="fgImgPlace1" presStyleIdx="2" presStyleCnt="3" custScaleX="101396" custScaleY="108144" custLinFactNeighborX="-22321" custLinFactNeighborY="462"/>
      <dgm:spPr>
        <a:blipFill rotWithShape="0">
          <a:blip xmlns:r="http://schemas.openxmlformats.org/officeDocument/2006/relationships" r:embed="rId3"/>
          <a:stretch>
            <a:fillRect/>
          </a:stretch>
        </a:blipFill>
      </dgm:spPr>
      <dgm:t>
        <a:bodyPr/>
        <a:lstStyle/>
        <a:p>
          <a:endParaRPr lang="en-US"/>
        </a:p>
      </dgm:t>
    </dgm:pt>
    <dgm:pt modelId="{66AC388D-1583-475F-8986-E8D4D0879FA2}" type="pres">
      <dgm:prSet presAssocID="{48818B61-2F78-449B-B107-0D05B784A22C}" presName="text" presStyleLbl="node1" presStyleIdx="2" presStyleCnt="3">
        <dgm:presLayoutVars>
          <dgm:bulletEnabled val="1"/>
        </dgm:presLayoutVars>
      </dgm:prSet>
      <dgm:spPr/>
      <dgm:t>
        <a:bodyPr/>
        <a:lstStyle/>
        <a:p>
          <a:endParaRPr lang="en-US"/>
        </a:p>
      </dgm:t>
    </dgm:pt>
  </dgm:ptLst>
  <dgm:cxnLst>
    <dgm:cxn modelId="{A5C7D192-37D4-48DE-8274-2F885507451C}" type="presOf" srcId="{D1D772A8-973C-4A7C-ADD1-2637D948DEE3}" destId="{BD2EDD2B-DB38-4BF6-9AA9-DB0C9FA28DF7}" srcOrd="0" destOrd="0" presId="urn:microsoft.com/office/officeart/2005/8/layout/vList4"/>
    <dgm:cxn modelId="{5B4940C6-C27E-472F-B9E8-5D199F39AEF3}" type="presOf" srcId="{D1D772A8-973C-4A7C-ADD1-2637D948DEE3}" destId="{A5D8ED1B-B944-48AE-A006-7D1B3B89EBCD}" srcOrd="1" destOrd="0" presId="urn:microsoft.com/office/officeart/2005/8/layout/vList4"/>
    <dgm:cxn modelId="{C29A1092-0BE6-4517-B60A-2C422EFB70B0}" srcId="{33722F78-A6E8-4333-8E4B-599A0F85E776}" destId="{1F8D635C-BB33-44C1-9244-F156C43191A7}" srcOrd="1" destOrd="0" parTransId="{87AF9229-65B9-4DC4-BF3E-9296D6DED617}" sibTransId="{4FF6E9DE-46E0-4C70-ADAF-95D9CAA79E62}"/>
    <dgm:cxn modelId="{5A07F492-1A5B-4867-B47A-C3F1C08A3184}" type="presOf" srcId="{48818B61-2F78-449B-B107-0D05B784A22C}" destId="{66AC388D-1583-475F-8986-E8D4D0879FA2}" srcOrd="1" destOrd="0" presId="urn:microsoft.com/office/officeart/2005/8/layout/vList4"/>
    <dgm:cxn modelId="{B36EC219-A88E-4128-A30B-8978979DEC6E}" srcId="{33722F78-A6E8-4333-8E4B-599A0F85E776}" destId="{D1D772A8-973C-4A7C-ADD1-2637D948DEE3}" srcOrd="0" destOrd="0" parTransId="{C7857417-E1AE-4A9A-BD87-2CC31BD54AB6}" sibTransId="{265847DB-8122-4BA6-9175-585ECE4DB1BF}"/>
    <dgm:cxn modelId="{2B7F7F2D-053F-4C1E-848F-4E82471193DE}" type="presOf" srcId="{48818B61-2F78-449B-B107-0D05B784A22C}" destId="{865A2B8B-BBC5-45A2-9E27-42BB7B6D3766}" srcOrd="0" destOrd="0" presId="urn:microsoft.com/office/officeart/2005/8/layout/vList4"/>
    <dgm:cxn modelId="{6D0BE836-9F2F-4239-8241-CA5C2DC56390}" type="presOf" srcId="{1F8D635C-BB33-44C1-9244-F156C43191A7}" destId="{095C202A-AEE8-456A-ADF1-A79535F7507B}" srcOrd="1" destOrd="0" presId="urn:microsoft.com/office/officeart/2005/8/layout/vList4"/>
    <dgm:cxn modelId="{CF972686-75EA-4DB3-BF6F-517175BFF8B3}" type="presOf" srcId="{1F8D635C-BB33-44C1-9244-F156C43191A7}" destId="{1DEBDF83-4235-4173-ABC2-B6193ACD0034}" srcOrd="0" destOrd="0" presId="urn:microsoft.com/office/officeart/2005/8/layout/vList4"/>
    <dgm:cxn modelId="{598995AA-253C-47D9-AC3A-77B21A684E50}" srcId="{33722F78-A6E8-4333-8E4B-599A0F85E776}" destId="{48818B61-2F78-449B-B107-0D05B784A22C}" srcOrd="2" destOrd="0" parTransId="{309EEB5E-779E-4C0E-BF6D-C666A7E20DA8}" sibTransId="{1F4F717B-EC64-4FBE-9705-D7DB73CDEA25}"/>
    <dgm:cxn modelId="{E541F98F-EC4C-4C26-BE4D-E4384657AFBD}" type="presOf" srcId="{33722F78-A6E8-4333-8E4B-599A0F85E776}" destId="{B10C4D91-3985-4DDA-8702-04C30232296B}" srcOrd="0" destOrd="0" presId="urn:microsoft.com/office/officeart/2005/8/layout/vList4"/>
    <dgm:cxn modelId="{74B85CEA-6D1E-425B-B03A-59A8121FD1FD}" type="presParOf" srcId="{B10C4D91-3985-4DDA-8702-04C30232296B}" destId="{BF681E3A-136C-42CC-A35C-5EB878FFFCC5}" srcOrd="0" destOrd="0" presId="urn:microsoft.com/office/officeart/2005/8/layout/vList4"/>
    <dgm:cxn modelId="{D00DA460-C90E-433E-9D93-9D9D11EA0BC6}" type="presParOf" srcId="{BF681E3A-136C-42CC-A35C-5EB878FFFCC5}" destId="{BD2EDD2B-DB38-4BF6-9AA9-DB0C9FA28DF7}" srcOrd="0" destOrd="0" presId="urn:microsoft.com/office/officeart/2005/8/layout/vList4"/>
    <dgm:cxn modelId="{001F7B01-2A18-4F84-9A8C-40E48572729A}" type="presParOf" srcId="{BF681E3A-136C-42CC-A35C-5EB878FFFCC5}" destId="{1988976F-0DA6-4D08-9115-F557DB84AF9A}" srcOrd="1" destOrd="0" presId="urn:microsoft.com/office/officeart/2005/8/layout/vList4"/>
    <dgm:cxn modelId="{97752C5C-2EE1-4932-8B5B-3FC3931269B1}" type="presParOf" srcId="{BF681E3A-136C-42CC-A35C-5EB878FFFCC5}" destId="{A5D8ED1B-B944-48AE-A006-7D1B3B89EBCD}" srcOrd="2" destOrd="0" presId="urn:microsoft.com/office/officeart/2005/8/layout/vList4"/>
    <dgm:cxn modelId="{EBD59F12-4BCA-4A4B-9072-FDDE62C58BD7}" type="presParOf" srcId="{B10C4D91-3985-4DDA-8702-04C30232296B}" destId="{E1AEB24B-9278-43E4-82EB-898967261F18}" srcOrd="1" destOrd="0" presId="urn:microsoft.com/office/officeart/2005/8/layout/vList4"/>
    <dgm:cxn modelId="{FDE097DE-8633-4E50-A819-142592914A22}" type="presParOf" srcId="{B10C4D91-3985-4DDA-8702-04C30232296B}" destId="{2A88AFF1-98EA-4ADC-A581-BA9A029DAD3B}" srcOrd="2" destOrd="0" presId="urn:microsoft.com/office/officeart/2005/8/layout/vList4"/>
    <dgm:cxn modelId="{CD31BB06-1B97-4C5D-BCEC-5623C6A94173}" type="presParOf" srcId="{2A88AFF1-98EA-4ADC-A581-BA9A029DAD3B}" destId="{1DEBDF83-4235-4173-ABC2-B6193ACD0034}" srcOrd="0" destOrd="0" presId="urn:microsoft.com/office/officeart/2005/8/layout/vList4"/>
    <dgm:cxn modelId="{4B131EA1-78EF-49B9-9B80-B7F9653991ED}" type="presParOf" srcId="{2A88AFF1-98EA-4ADC-A581-BA9A029DAD3B}" destId="{F18FA056-242A-4C5B-ABC6-22FE932A3F0D}" srcOrd="1" destOrd="0" presId="urn:microsoft.com/office/officeart/2005/8/layout/vList4"/>
    <dgm:cxn modelId="{E834D70D-64EA-456E-B62A-76F16C80122C}" type="presParOf" srcId="{2A88AFF1-98EA-4ADC-A581-BA9A029DAD3B}" destId="{095C202A-AEE8-456A-ADF1-A79535F7507B}" srcOrd="2" destOrd="0" presId="urn:microsoft.com/office/officeart/2005/8/layout/vList4"/>
    <dgm:cxn modelId="{4DDE2F99-F48A-47A2-9722-D59B8F24BAF8}" type="presParOf" srcId="{B10C4D91-3985-4DDA-8702-04C30232296B}" destId="{48E45927-E5C5-423C-B826-65BB97441C68}" srcOrd="3" destOrd="0" presId="urn:microsoft.com/office/officeart/2005/8/layout/vList4"/>
    <dgm:cxn modelId="{2661FDFC-049B-4697-8443-CB6A71E1A171}" type="presParOf" srcId="{B10C4D91-3985-4DDA-8702-04C30232296B}" destId="{12F5E3F4-B92F-46CE-87DD-504090EDA622}" srcOrd="4" destOrd="0" presId="urn:microsoft.com/office/officeart/2005/8/layout/vList4"/>
    <dgm:cxn modelId="{A67280AA-E2B4-4753-86FA-B050F1919C84}" type="presParOf" srcId="{12F5E3F4-B92F-46CE-87DD-504090EDA622}" destId="{865A2B8B-BBC5-45A2-9E27-42BB7B6D3766}" srcOrd="0" destOrd="0" presId="urn:microsoft.com/office/officeart/2005/8/layout/vList4"/>
    <dgm:cxn modelId="{48B2FA0A-B644-4249-A860-91EAAD4BEFAE}" type="presParOf" srcId="{12F5E3F4-B92F-46CE-87DD-504090EDA622}" destId="{EAEB8AF7-EB6D-44F3-A187-13E687A45C1E}" srcOrd="1" destOrd="0" presId="urn:microsoft.com/office/officeart/2005/8/layout/vList4"/>
    <dgm:cxn modelId="{5C428596-6211-4B09-BDE6-F17B98A5E3F9}" type="presParOf" srcId="{12F5E3F4-B92F-46CE-87DD-504090EDA622}" destId="{66AC388D-1583-475F-8986-E8D4D0879FA2}"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A17F40-51C6-4B29-8F83-1D0F3135860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545C8E28-3893-416F-927E-F1E80C775D76}">
      <dgm:prSet phldrT="[Text]" custT="1"/>
      <dgm:spPr/>
      <dgm:t>
        <a:bodyPr/>
        <a:lstStyle/>
        <a:p>
          <a:r>
            <a:rPr lang="en-US" sz="4000" b="1" dirty="0" smtClean="0"/>
            <a:t>Myth: </a:t>
          </a:r>
          <a:r>
            <a:rPr lang="en-US" sz="2400" dirty="0" smtClean="0"/>
            <a:t>Due to failing memories and confusion, older people make poor witnesses</a:t>
          </a:r>
          <a:endParaRPr lang="en-US" sz="2400" b="1" dirty="0"/>
        </a:p>
      </dgm:t>
    </dgm:pt>
    <dgm:pt modelId="{7FCA4A78-E623-4E2B-B6CD-6683A6F28C1B}" type="parTrans" cxnId="{6606582A-EA44-41BF-9AF7-3FC2EE40D231}">
      <dgm:prSet/>
      <dgm:spPr/>
      <dgm:t>
        <a:bodyPr/>
        <a:lstStyle/>
        <a:p>
          <a:endParaRPr lang="en-US"/>
        </a:p>
      </dgm:t>
    </dgm:pt>
    <dgm:pt modelId="{07902A39-BF12-4CD3-BBC8-653F52332B08}" type="sibTrans" cxnId="{6606582A-EA44-41BF-9AF7-3FC2EE40D231}">
      <dgm:prSet/>
      <dgm:spPr/>
      <dgm:t>
        <a:bodyPr/>
        <a:lstStyle/>
        <a:p>
          <a:endParaRPr lang="en-US"/>
        </a:p>
      </dgm:t>
    </dgm:pt>
    <dgm:pt modelId="{1FD6BC2D-AA7C-4550-9E67-446CDDED25BC}">
      <dgm:prSet phldrT="[Text]" custT="1"/>
      <dgm:spPr/>
      <dgm:t>
        <a:bodyPr/>
        <a:lstStyle/>
        <a:p>
          <a:r>
            <a:rPr lang="en-US" sz="4000" b="1" dirty="0" smtClean="0"/>
            <a:t>Fact: </a:t>
          </a:r>
          <a:r>
            <a:rPr lang="en-US" sz="2400" dirty="0" smtClean="0"/>
            <a:t>Age alone does not affect a person’s credibility</a:t>
          </a:r>
          <a:endParaRPr lang="en-US" sz="2400" b="1" dirty="0"/>
        </a:p>
      </dgm:t>
    </dgm:pt>
    <dgm:pt modelId="{9DC7B0B6-F1CB-4F68-BB58-2B2CC38706A3}" type="parTrans" cxnId="{F8964198-2CAC-41E8-8516-F46CBFB4A80F}">
      <dgm:prSet/>
      <dgm:spPr/>
      <dgm:t>
        <a:bodyPr/>
        <a:lstStyle/>
        <a:p>
          <a:endParaRPr lang="en-US"/>
        </a:p>
      </dgm:t>
    </dgm:pt>
    <dgm:pt modelId="{FD392A57-7748-4CC1-BBD2-464B67043905}" type="sibTrans" cxnId="{F8964198-2CAC-41E8-8516-F46CBFB4A80F}">
      <dgm:prSet/>
      <dgm:spPr/>
      <dgm:t>
        <a:bodyPr/>
        <a:lstStyle/>
        <a:p>
          <a:endParaRPr lang="en-US"/>
        </a:p>
      </dgm:t>
    </dgm:pt>
    <dgm:pt modelId="{B65D3835-3ED0-4884-A884-F52FCB9E2E08}" type="pres">
      <dgm:prSet presAssocID="{72A17F40-51C6-4B29-8F83-1D0F31358602}" presName="diagram" presStyleCnt="0">
        <dgm:presLayoutVars>
          <dgm:dir/>
          <dgm:resizeHandles val="exact"/>
        </dgm:presLayoutVars>
      </dgm:prSet>
      <dgm:spPr/>
      <dgm:t>
        <a:bodyPr/>
        <a:lstStyle/>
        <a:p>
          <a:endParaRPr lang="en-US"/>
        </a:p>
      </dgm:t>
    </dgm:pt>
    <dgm:pt modelId="{B8B78525-C96E-4EA7-80B3-741860712C2B}" type="pres">
      <dgm:prSet presAssocID="{545C8E28-3893-416F-927E-F1E80C775D76}" presName="arrow" presStyleLbl="node1" presStyleIdx="0" presStyleCnt="2" custRadScaleRad="100755" custRadScaleInc="-3899">
        <dgm:presLayoutVars>
          <dgm:bulletEnabled val="1"/>
        </dgm:presLayoutVars>
      </dgm:prSet>
      <dgm:spPr/>
      <dgm:t>
        <a:bodyPr/>
        <a:lstStyle/>
        <a:p>
          <a:endParaRPr lang="en-US"/>
        </a:p>
      </dgm:t>
    </dgm:pt>
    <dgm:pt modelId="{9613ABA8-253A-4C34-9439-6B55634B59EC}" type="pres">
      <dgm:prSet presAssocID="{1FD6BC2D-AA7C-4550-9E67-446CDDED25BC}" presName="arrow" presStyleLbl="node1" presStyleIdx="1" presStyleCnt="2" custRadScaleRad="100755" custRadScaleInc="3899">
        <dgm:presLayoutVars>
          <dgm:bulletEnabled val="1"/>
        </dgm:presLayoutVars>
      </dgm:prSet>
      <dgm:spPr/>
      <dgm:t>
        <a:bodyPr/>
        <a:lstStyle/>
        <a:p>
          <a:endParaRPr lang="en-US"/>
        </a:p>
      </dgm:t>
    </dgm:pt>
  </dgm:ptLst>
  <dgm:cxnLst>
    <dgm:cxn modelId="{F8964198-2CAC-41E8-8516-F46CBFB4A80F}" srcId="{72A17F40-51C6-4B29-8F83-1D0F31358602}" destId="{1FD6BC2D-AA7C-4550-9E67-446CDDED25BC}" srcOrd="1" destOrd="0" parTransId="{9DC7B0B6-F1CB-4F68-BB58-2B2CC38706A3}" sibTransId="{FD392A57-7748-4CC1-BBD2-464B67043905}"/>
    <dgm:cxn modelId="{8C6AC84C-5365-4F60-87EA-463261189FC7}" type="presOf" srcId="{72A17F40-51C6-4B29-8F83-1D0F31358602}" destId="{B65D3835-3ED0-4884-A884-F52FCB9E2E08}" srcOrd="0" destOrd="0" presId="urn:microsoft.com/office/officeart/2005/8/layout/arrow5"/>
    <dgm:cxn modelId="{2DB14F72-A470-4374-972E-FB4E57E015AF}" type="presOf" srcId="{1FD6BC2D-AA7C-4550-9E67-446CDDED25BC}" destId="{9613ABA8-253A-4C34-9439-6B55634B59EC}" srcOrd="0" destOrd="0" presId="urn:microsoft.com/office/officeart/2005/8/layout/arrow5"/>
    <dgm:cxn modelId="{79BDF112-9A4F-4576-8C8A-1B7746F7F9C3}" type="presOf" srcId="{545C8E28-3893-416F-927E-F1E80C775D76}" destId="{B8B78525-C96E-4EA7-80B3-741860712C2B}" srcOrd="0" destOrd="0" presId="urn:microsoft.com/office/officeart/2005/8/layout/arrow5"/>
    <dgm:cxn modelId="{6606582A-EA44-41BF-9AF7-3FC2EE40D231}" srcId="{72A17F40-51C6-4B29-8F83-1D0F31358602}" destId="{545C8E28-3893-416F-927E-F1E80C775D76}" srcOrd="0" destOrd="0" parTransId="{7FCA4A78-E623-4E2B-B6CD-6683A6F28C1B}" sibTransId="{07902A39-BF12-4CD3-BBC8-653F52332B08}"/>
    <dgm:cxn modelId="{1CCF6EF3-3FE0-41D5-83DC-685A1757CB5B}" type="presParOf" srcId="{B65D3835-3ED0-4884-A884-F52FCB9E2E08}" destId="{B8B78525-C96E-4EA7-80B3-741860712C2B}" srcOrd="0" destOrd="0" presId="urn:microsoft.com/office/officeart/2005/8/layout/arrow5"/>
    <dgm:cxn modelId="{3BB30DF4-AFA1-40EF-9494-0A028E13EA56}" type="presParOf" srcId="{B65D3835-3ED0-4884-A884-F52FCB9E2E08}" destId="{9613ABA8-253A-4C34-9439-6B55634B59EC}"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A17F40-51C6-4B29-8F83-1D0F3135860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545C8E28-3893-416F-927E-F1E80C775D76}">
      <dgm:prSet phldrT="[Text]" custT="1"/>
      <dgm:spPr/>
      <dgm:t>
        <a:bodyPr/>
        <a:lstStyle/>
        <a:p>
          <a:r>
            <a:rPr lang="en-US" sz="4000" b="1" dirty="0" smtClean="0"/>
            <a:t>Myth: </a:t>
          </a:r>
          <a:r>
            <a:rPr lang="en-US" sz="2400" dirty="0" smtClean="0"/>
            <a:t>As people age, they  will eventually be fully incapacitated</a:t>
          </a:r>
          <a:endParaRPr lang="en-US" sz="2400" b="1" dirty="0"/>
        </a:p>
      </dgm:t>
    </dgm:pt>
    <dgm:pt modelId="{7FCA4A78-E623-4E2B-B6CD-6683A6F28C1B}" type="parTrans" cxnId="{6606582A-EA44-41BF-9AF7-3FC2EE40D231}">
      <dgm:prSet/>
      <dgm:spPr/>
      <dgm:t>
        <a:bodyPr/>
        <a:lstStyle/>
        <a:p>
          <a:endParaRPr lang="en-US"/>
        </a:p>
      </dgm:t>
    </dgm:pt>
    <dgm:pt modelId="{07902A39-BF12-4CD3-BBC8-653F52332B08}" type="sibTrans" cxnId="{6606582A-EA44-41BF-9AF7-3FC2EE40D231}">
      <dgm:prSet/>
      <dgm:spPr/>
      <dgm:t>
        <a:bodyPr/>
        <a:lstStyle/>
        <a:p>
          <a:endParaRPr lang="en-US"/>
        </a:p>
      </dgm:t>
    </dgm:pt>
    <dgm:pt modelId="{1FD6BC2D-AA7C-4550-9E67-446CDDED25BC}">
      <dgm:prSet phldrT="[Text]" custT="1"/>
      <dgm:spPr/>
      <dgm:t>
        <a:bodyPr/>
        <a:lstStyle/>
        <a:p>
          <a:r>
            <a:rPr lang="en-US" sz="4000" b="1" dirty="0" smtClean="0"/>
            <a:t>Fact: </a:t>
          </a:r>
          <a:r>
            <a:rPr lang="en-US" sz="2400" dirty="0" smtClean="0"/>
            <a:t>Incapacity is not part of the normal aging process </a:t>
          </a:r>
          <a:r>
            <a:rPr lang="en-US" sz="2400" smtClean="0"/>
            <a:t>and fluctuates </a:t>
          </a:r>
          <a:r>
            <a:rPr lang="en-US" sz="2400" dirty="0" smtClean="0"/>
            <a:t>when it does occur</a:t>
          </a:r>
          <a:endParaRPr lang="en-US" sz="2400" b="1" dirty="0"/>
        </a:p>
      </dgm:t>
    </dgm:pt>
    <dgm:pt modelId="{9DC7B0B6-F1CB-4F68-BB58-2B2CC38706A3}" type="parTrans" cxnId="{F8964198-2CAC-41E8-8516-F46CBFB4A80F}">
      <dgm:prSet/>
      <dgm:spPr/>
      <dgm:t>
        <a:bodyPr/>
        <a:lstStyle/>
        <a:p>
          <a:endParaRPr lang="en-US"/>
        </a:p>
      </dgm:t>
    </dgm:pt>
    <dgm:pt modelId="{FD392A57-7748-4CC1-BBD2-464B67043905}" type="sibTrans" cxnId="{F8964198-2CAC-41E8-8516-F46CBFB4A80F}">
      <dgm:prSet/>
      <dgm:spPr/>
      <dgm:t>
        <a:bodyPr/>
        <a:lstStyle/>
        <a:p>
          <a:endParaRPr lang="en-US"/>
        </a:p>
      </dgm:t>
    </dgm:pt>
    <dgm:pt modelId="{B65D3835-3ED0-4884-A884-F52FCB9E2E08}" type="pres">
      <dgm:prSet presAssocID="{72A17F40-51C6-4B29-8F83-1D0F31358602}" presName="diagram" presStyleCnt="0">
        <dgm:presLayoutVars>
          <dgm:dir/>
          <dgm:resizeHandles val="exact"/>
        </dgm:presLayoutVars>
      </dgm:prSet>
      <dgm:spPr/>
      <dgm:t>
        <a:bodyPr/>
        <a:lstStyle/>
        <a:p>
          <a:endParaRPr lang="en-US"/>
        </a:p>
      </dgm:t>
    </dgm:pt>
    <dgm:pt modelId="{B8B78525-C96E-4EA7-80B3-741860712C2B}" type="pres">
      <dgm:prSet presAssocID="{545C8E28-3893-416F-927E-F1E80C775D76}" presName="arrow" presStyleLbl="node1" presStyleIdx="0" presStyleCnt="2" custRadScaleRad="100755" custRadScaleInc="-3899">
        <dgm:presLayoutVars>
          <dgm:bulletEnabled val="1"/>
        </dgm:presLayoutVars>
      </dgm:prSet>
      <dgm:spPr/>
      <dgm:t>
        <a:bodyPr/>
        <a:lstStyle/>
        <a:p>
          <a:endParaRPr lang="en-US"/>
        </a:p>
      </dgm:t>
    </dgm:pt>
    <dgm:pt modelId="{9613ABA8-253A-4C34-9439-6B55634B59EC}" type="pres">
      <dgm:prSet presAssocID="{1FD6BC2D-AA7C-4550-9E67-446CDDED25BC}" presName="arrow" presStyleLbl="node1" presStyleIdx="1" presStyleCnt="2" custRadScaleRad="100755" custRadScaleInc="3899">
        <dgm:presLayoutVars>
          <dgm:bulletEnabled val="1"/>
        </dgm:presLayoutVars>
      </dgm:prSet>
      <dgm:spPr/>
      <dgm:t>
        <a:bodyPr/>
        <a:lstStyle/>
        <a:p>
          <a:endParaRPr lang="en-US"/>
        </a:p>
      </dgm:t>
    </dgm:pt>
  </dgm:ptLst>
  <dgm:cxnLst>
    <dgm:cxn modelId="{AA5EF163-C2BD-49A5-8759-EEA05248E1BF}" type="presOf" srcId="{545C8E28-3893-416F-927E-F1E80C775D76}" destId="{B8B78525-C96E-4EA7-80B3-741860712C2B}" srcOrd="0" destOrd="0" presId="urn:microsoft.com/office/officeart/2005/8/layout/arrow5"/>
    <dgm:cxn modelId="{AFDCF5B1-1F0D-4B1B-BC45-66CE345824B5}" type="presOf" srcId="{1FD6BC2D-AA7C-4550-9E67-446CDDED25BC}" destId="{9613ABA8-253A-4C34-9439-6B55634B59EC}" srcOrd="0" destOrd="0" presId="urn:microsoft.com/office/officeart/2005/8/layout/arrow5"/>
    <dgm:cxn modelId="{6606582A-EA44-41BF-9AF7-3FC2EE40D231}" srcId="{72A17F40-51C6-4B29-8F83-1D0F31358602}" destId="{545C8E28-3893-416F-927E-F1E80C775D76}" srcOrd="0" destOrd="0" parTransId="{7FCA4A78-E623-4E2B-B6CD-6683A6F28C1B}" sibTransId="{07902A39-BF12-4CD3-BBC8-653F52332B08}"/>
    <dgm:cxn modelId="{70752E61-63B2-474A-9FC3-63F649B579E3}" type="presOf" srcId="{72A17F40-51C6-4B29-8F83-1D0F31358602}" destId="{B65D3835-3ED0-4884-A884-F52FCB9E2E08}" srcOrd="0" destOrd="0" presId="urn:microsoft.com/office/officeart/2005/8/layout/arrow5"/>
    <dgm:cxn modelId="{F8964198-2CAC-41E8-8516-F46CBFB4A80F}" srcId="{72A17F40-51C6-4B29-8F83-1D0F31358602}" destId="{1FD6BC2D-AA7C-4550-9E67-446CDDED25BC}" srcOrd="1" destOrd="0" parTransId="{9DC7B0B6-F1CB-4F68-BB58-2B2CC38706A3}" sibTransId="{FD392A57-7748-4CC1-BBD2-464B67043905}"/>
    <dgm:cxn modelId="{4D34C8D9-C43A-4BE3-9C4C-414085B5D168}" type="presParOf" srcId="{B65D3835-3ED0-4884-A884-F52FCB9E2E08}" destId="{B8B78525-C96E-4EA7-80B3-741860712C2B}" srcOrd="0" destOrd="0" presId="urn:microsoft.com/office/officeart/2005/8/layout/arrow5"/>
    <dgm:cxn modelId="{8A5279D8-677C-4C12-820E-95DCBCC9948A}" type="presParOf" srcId="{B65D3835-3ED0-4884-A884-F52FCB9E2E08}" destId="{9613ABA8-253A-4C34-9439-6B55634B59EC}"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6D1651-7078-4CAC-A8B0-1A20421777AA}" type="doc">
      <dgm:prSet loTypeId="urn:microsoft.com/office/officeart/2005/8/layout/hList7" loCatId="list" qsTypeId="urn:microsoft.com/office/officeart/2005/8/quickstyle/3d1" qsCatId="3D" csTypeId="urn:microsoft.com/office/officeart/2005/8/colors/accent0_3" csCatId="mainScheme"/>
      <dgm:spPr/>
      <dgm:t>
        <a:bodyPr/>
        <a:lstStyle/>
        <a:p>
          <a:endParaRPr lang="en-US"/>
        </a:p>
      </dgm:t>
    </dgm:pt>
    <dgm:pt modelId="{DCA5233F-75EA-4318-8165-B9D4E331CA8C}">
      <dgm:prSet/>
      <dgm:spPr/>
      <dgm:t>
        <a:bodyPr/>
        <a:lstStyle/>
        <a:p>
          <a:pPr rtl="0"/>
          <a:r>
            <a:rPr lang="en-US" dirty="0" smtClean="0"/>
            <a:t>Physical Impairments</a:t>
          </a:r>
          <a:endParaRPr lang="en-US" dirty="0"/>
        </a:p>
      </dgm:t>
    </dgm:pt>
    <dgm:pt modelId="{B4DA4DE3-9932-47E7-B916-2C92482AE705}" type="parTrans" cxnId="{3C07BD38-D78B-48C3-9789-7BCB03A808FA}">
      <dgm:prSet/>
      <dgm:spPr/>
      <dgm:t>
        <a:bodyPr/>
        <a:lstStyle/>
        <a:p>
          <a:endParaRPr lang="en-US"/>
        </a:p>
      </dgm:t>
    </dgm:pt>
    <dgm:pt modelId="{412256CB-6A3D-42D6-9D0B-AC474CEFAE5C}" type="sibTrans" cxnId="{3C07BD38-D78B-48C3-9789-7BCB03A808FA}">
      <dgm:prSet/>
      <dgm:spPr/>
      <dgm:t>
        <a:bodyPr/>
        <a:lstStyle/>
        <a:p>
          <a:endParaRPr lang="en-US"/>
        </a:p>
      </dgm:t>
    </dgm:pt>
    <dgm:pt modelId="{8648062D-DECF-4233-9D95-AC1F7E773646}">
      <dgm:prSet/>
      <dgm:spPr/>
      <dgm:t>
        <a:bodyPr/>
        <a:lstStyle/>
        <a:p>
          <a:pPr rtl="0"/>
          <a:r>
            <a:rPr lang="en-US" dirty="0" smtClean="0"/>
            <a:t>Emotional  Issues</a:t>
          </a:r>
          <a:endParaRPr lang="en-US" dirty="0"/>
        </a:p>
      </dgm:t>
    </dgm:pt>
    <dgm:pt modelId="{EC3F8B1E-B5CB-4572-BA2C-FB1522DCD326}" type="parTrans" cxnId="{EF183DFD-2CE8-4ABB-848A-87B734A8EECA}">
      <dgm:prSet/>
      <dgm:spPr/>
      <dgm:t>
        <a:bodyPr/>
        <a:lstStyle/>
        <a:p>
          <a:endParaRPr lang="en-US"/>
        </a:p>
      </dgm:t>
    </dgm:pt>
    <dgm:pt modelId="{862CFC07-8807-4398-B852-D197EDA13611}" type="sibTrans" cxnId="{EF183DFD-2CE8-4ABB-848A-87B734A8EECA}">
      <dgm:prSet/>
      <dgm:spPr/>
      <dgm:t>
        <a:bodyPr/>
        <a:lstStyle/>
        <a:p>
          <a:endParaRPr lang="en-US"/>
        </a:p>
      </dgm:t>
    </dgm:pt>
    <dgm:pt modelId="{12C04AB7-D68D-43F8-9593-F2162450C0AB}">
      <dgm:prSet/>
      <dgm:spPr/>
      <dgm:t>
        <a:bodyPr/>
        <a:lstStyle/>
        <a:p>
          <a:pPr rtl="0"/>
          <a:r>
            <a:rPr lang="en-US" dirty="0" smtClean="0"/>
            <a:t>Cognitive Impairments</a:t>
          </a:r>
          <a:endParaRPr lang="en-US" dirty="0"/>
        </a:p>
      </dgm:t>
    </dgm:pt>
    <dgm:pt modelId="{E659E4DA-2B15-40F7-BBC8-0243A9FA65A4}" type="parTrans" cxnId="{53C6B4DF-249D-4A1B-B853-370F9A43D01D}">
      <dgm:prSet/>
      <dgm:spPr/>
      <dgm:t>
        <a:bodyPr/>
        <a:lstStyle/>
        <a:p>
          <a:endParaRPr lang="en-US"/>
        </a:p>
      </dgm:t>
    </dgm:pt>
    <dgm:pt modelId="{9C494D14-3FD2-4B6B-B9C0-03CB0F2EBBA1}" type="sibTrans" cxnId="{53C6B4DF-249D-4A1B-B853-370F9A43D01D}">
      <dgm:prSet/>
      <dgm:spPr/>
      <dgm:t>
        <a:bodyPr/>
        <a:lstStyle/>
        <a:p>
          <a:endParaRPr lang="en-US"/>
        </a:p>
      </dgm:t>
    </dgm:pt>
    <dgm:pt modelId="{C7B40B11-101E-4645-8102-898E832C7420}" type="pres">
      <dgm:prSet presAssocID="{CE6D1651-7078-4CAC-A8B0-1A20421777AA}" presName="Name0" presStyleCnt="0">
        <dgm:presLayoutVars>
          <dgm:dir/>
          <dgm:resizeHandles val="exact"/>
        </dgm:presLayoutVars>
      </dgm:prSet>
      <dgm:spPr/>
      <dgm:t>
        <a:bodyPr/>
        <a:lstStyle/>
        <a:p>
          <a:endParaRPr lang="en-US"/>
        </a:p>
      </dgm:t>
    </dgm:pt>
    <dgm:pt modelId="{9ED25C54-5273-469F-83A4-48CFDC857EF1}" type="pres">
      <dgm:prSet presAssocID="{CE6D1651-7078-4CAC-A8B0-1A20421777AA}" presName="fgShape" presStyleLbl="fgShp" presStyleIdx="0" presStyleCnt="1"/>
      <dgm:spPr/>
    </dgm:pt>
    <dgm:pt modelId="{FE06D48D-CDA4-4086-A173-95EDEE6CE353}" type="pres">
      <dgm:prSet presAssocID="{CE6D1651-7078-4CAC-A8B0-1A20421777AA}" presName="linComp" presStyleCnt="0"/>
      <dgm:spPr/>
    </dgm:pt>
    <dgm:pt modelId="{F16D4708-087D-446B-8984-26D26D49B1EF}" type="pres">
      <dgm:prSet presAssocID="{DCA5233F-75EA-4318-8165-B9D4E331CA8C}" presName="compNode" presStyleCnt="0"/>
      <dgm:spPr/>
    </dgm:pt>
    <dgm:pt modelId="{7D613131-5183-4700-87BC-1714B795D53E}" type="pres">
      <dgm:prSet presAssocID="{DCA5233F-75EA-4318-8165-B9D4E331CA8C}" presName="bkgdShape" presStyleLbl="node1" presStyleIdx="0" presStyleCnt="3"/>
      <dgm:spPr/>
      <dgm:t>
        <a:bodyPr/>
        <a:lstStyle/>
        <a:p>
          <a:endParaRPr lang="en-US"/>
        </a:p>
      </dgm:t>
    </dgm:pt>
    <dgm:pt modelId="{CFDDAF88-4662-4FC3-8CC7-93FA4399468E}" type="pres">
      <dgm:prSet presAssocID="{DCA5233F-75EA-4318-8165-B9D4E331CA8C}" presName="nodeTx" presStyleLbl="node1" presStyleIdx="0" presStyleCnt="3">
        <dgm:presLayoutVars>
          <dgm:bulletEnabled val="1"/>
        </dgm:presLayoutVars>
      </dgm:prSet>
      <dgm:spPr/>
      <dgm:t>
        <a:bodyPr/>
        <a:lstStyle/>
        <a:p>
          <a:endParaRPr lang="en-US"/>
        </a:p>
      </dgm:t>
    </dgm:pt>
    <dgm:pt modelId="{B7E35DEF-DBB8-41C7-931D-E41F77B2B975}" type="pres">
      <dgm:prSet presAssocID="{DCA5233F-75EA-4318-8165-B9D4E331CA8C}" presName="invisiNode" presStyleLbl="node1" presStyleIdx="0" presStyleCnt="3"/>
      <dgm:spPr/>
    </dgm:pt>
    <dgm:pt modelId="{448C4B94-2219-4152-ADE2-40E1050F3280}" type="pres">
      <dgm:prSet presAssocID="{DCA5233F-75EA-4318-8165-B9D4E331CA8C}" presName="imagNode" presStyleLbl="fgImgPlace1" presStyleIdx="0" presStyleCnt="3"/>
      <dgm:spPr>
        <a:blipFill rotWithShape="0">
          <a:blip xmlns:r="http://schemas.openxmlformats.org/officeDocument/2006/relationships" r:embed="rId1"/>
          <a:stretch>
            <a:fillRect/>
          </a:stretch>
        </a:blipFill>
      </dgm:spPr>
    </dgm:pt>
    <dgm:pt modelId="{476A006D-A765-4468-AFD7-F7E596110FE7}" type="pres">
      <dgm:prSet presAssocID="{412256CB-6A3D-42D6-9D0B-AC474CEFAE5C}" presName="sibTrans" presStyleLbl="sibTrans2D1" presStyleIdx="0" presStyleCnt="0"/>
      <dgm:spPr/>
      <dgm:t>
        <a:bodyPr/>
        <a:lstStyle/>
        <a:p>
          <a:endParaRPr lang="en-US"/>
        </a:p>
      </dgm:t>
    </dgm:pt>
    <dgm:pt modelId="{17657FCB-D272-4539-9B42-F0D2C3B44706}" type="pres">
      <dgm:prSet presAssocID="{8648062D-DECF-4233-9D95-AC1F7E773646}" presName="compNode" presStyleCnt="0"/>
      <dgm:spPr/>
    </dgm:pt>
    <dgm:pt modelId="{3718A869-68CA-45D5-8D43-F9D15B363B94}" type="pres">
      <dgm:prSet presAssocID="{8648062D-DECF-4233-9D95-AC1F7E773646}" presName="bkgdShape" presStyleLbl="node1" presStyleIdx="1" presStyleCnt="3"/>
      <dgm:spPr/>
      <dgm:t>
        <a:bodyPr/>
        <a:lstStyle/>
        <a:p>
          <a:endParaRPr lang="en-US"/>
        </a:p>
      </dgm:t>
    </dgm:pt>
    <dgm:pt modelId="{FBD42F6C-C463-48C0-9369-17E8861359C8}" type="pres">
      <dgm:prSet presAssocID="{8648062D-DECF-4233-9D95-AC1F7E773646}" presName="nodeTx" presStyleLbl="node1" presStyleIdx="1" presStyleCnt="3">
        <dgm:presLayoutVars>
          <dgm:bulletEnabled val="1"/>
        </dgm:presLayoutVars>
      </dgm:prSet>
      <dgm:spPr/>
      <dgm:t>
        <a:bodyPr/>
        <a:lstStyle/>
        <a:p>
          <a:endParaRPr lang="en-US"/>
        </a:p>
      </dgm:t>
    </dgm:pt>
    <dgm:pt modelId="{3B50D52F-857F-4A1B-9C49-222D15BB0408}" type="pres">
      <dgm:prSet presAssocID="{8648062D-DECF-4233-9D95-AC1F7E773646}" presName="invisiNode" presStyleLbl="node1" presStyleIdx="1" presStyleCnt="3"/>
      <dgm:spPr/>
    </dgm:pt>
    <dgm:pt modelId="{ACAC4613-6FD3-4F9A-9BD7-2E1D9C9558F1}" type="pres">
      <dgm:prSet presAssocID="{8648062D-DECF-4233-9D95-AC1F7E773646}" presName="imagNode" presStyleLbl="fgImgPlace1" presStyleIdx="1" presStyleCnt="3"/>
      <dgm:spPr>
        <a:blipFill rotWithShape="0">
          <a:blip xmlns:r="http://schemas.openxmlformats.org/officeDocument/2006/relationships" r:embed="rId2"/>
          <a:stretch>
            <a:fillRect/>
          </a:stretch>
        </a:blipFill>
      </dgm:spPr>
    </dgm:pt>
    <dgm:pt modelId="{FF2229B4-46AC-4D55-B628-959B4E4153AC}" type="pres">
      <dgm:prSet presAssocID="{862CFC07-8807-4398-B852-D197EDA13611}" presName="sibTrans" presStyleLbl="sibTrans2D1" presStyleIdx="0" presStyleCnt="0"/>
      <dgm:spPr/>
      <dgm:t>
        <a:bodyPr/>
        <a:lstStyle/>
        <a:p>
          <a:endParaRPr lang="en-US"/>
        </a:p>
      </dgm:t>
    </dgm:pt>
    <dgm:pt modelId="{009A3E58-4631-466F-A208-190CE0E2B96E}" type="pres">
      <dgm:prSet presAssocID="{12C04AB7-D68D-43F8-9593-F2162450C0AB}" presName="compNode" presStyleCnt="0"/>
      <dgm:spPr/>
    </dgm:pt>
    <dgm:pt modelId="{F3A254B0-5B65-406E-AC32-6E112DD08DA0}" type="pres">
      <dgm:prSet presAssocID="{12C04AB7-D68D-43F8-9593-F2162450C0AB}" presName="bkgdShape" presStyleLbl="node1" presStyleIdx="2" presStyleCnt="3"/>
      <dgm:spPr/>
      <dgm:t>
        <a:bodyPr/>
        <a:lstStyle/>
        <a:p>
          <a:endParaRPr lang="en-US"/>
        </a:p>
      </dgm:t>
    </dgm:pt>
    <dgm:pt modelId="{9430D24A-160C-4C0D-9243-050FF0E83087}" type="pres">
      <dgm:prSet presAssocID="{12C04AB7-D68D-43F8-9593-F2162450C0AB}" presName="nodeTx" presStyleLbl="node1" presStyleIdx="2" presStyleCnt="3">
        <dgm:presLayoutVars>
          <dgm:bulletEnabled val="1"/>
        </dgm:presLayoutVars>
      </dgm:prSet>
      <dgm:spPr/>
      <dgm:t>
        <a:bodyPr/>
        <a:lstStyle/>
        <a:p>
          <a:endParaRPr lang="en-US"/>
        </a:p>
      </dgm:t>
    </dgm:pt>
    <dgm:pt modelId="{8D90930D-6CAD-4A91-A586-30686E8A1AE8}" type="pres">
      <dgm:prSet presAssocID="{12C04AB7-D68D-43F8-9593-F2162450C0AB}" presName="invisiNode" presStyleLbl="node1" presStyleIdx="2" presStyleCnt="3"/>
      <dgm:spPr/>
    </dgm:pt>
    <dgm:pt modelId="{9AA4ADFE-2EFA-4006-B751-D6AF2E81B845}" type="pres">
      <dgm:prSet presAssocID="{12C04AB7-D68D-43F8-9593-F2162450C0AB}" presName="imagNode" presStyleLbl="fgImgPlace1" presStyleIdx="2" presStyleCnt="3"/>
      <dgm:spPr>
        <a:blipFill rotWithShape="0">
          <a:blip xmlns:r="http://schemas.openxmlformats.org/officeDocument/2006/relationships" r:embed="rId3"/>
          <a:stretch>
            <a:fillRect/>
          </a:stretch>
        </a:blipFill>
      </dgm:spPr>
    </dgm:pt>
  </dgm:ptLst>
  <dgm:cxnLst>
    <dgm:cxn modelId="{651B1D9C-6EC4-497A-B897-DACC41C44B23}" type="presOf" srcId="{8648062D-DECF-4233-9D95-AC1F7E773646}" destId="{FBD42F6C-C463-48C0-9369-17E8861359C8}" srcOrd="1" destOrd="0" presId="urn:microsoft.com/office/officeart/2005/8/layout/hList7"/>
    <dgm:cxn modelId="{9CE4704F-D143-4A2A-8C04-8F4E3FB74638}" type="presOf" srcId="{412256CB-6A3D-42D6-9D0B-AC474CEFAE5C}" destId="{476A006D-A765-4468-AFD7-F7E596110FE7}" srcOrd="0" destOrd="0" presId="urn:microsoft.com/office/officeart/2005/8/layout/hList7"/>
    <dgm:cxn modelId="{B1EFCD12-6A97-47D5-91CD-7CE03597D53E}" type="presOf" srcId="{8648062D-DECF-4233-9D95-AC1F7E773646}" destId="{3718A869-68CA-45D5-8D43-F9D15B363B94}" srcOrd="0" destOrd="0" presId="urn:microsoft.com/office/officeart/2005/8/layout/hList7"/>
    <dgm:cxn modelId="{5D486B8F-2458-4A52-AEBF-931B89022218}" type="presOf" srcId="{862CFC07-8807-4398-B852-D197EDA13611}" destId="{FF2229B4-46AC-4D55-B628-959B4E4153AC}" srcOrd="0" destOrd="0" presId="urn:microsoft.com/office/officeart/2005/8/layout/hList7"/>
    <dgm:cxn modelId="{F7BCFD25-42CC-431F-A10F-6371311B841A}" type="presOf" srcId="{DCA5233F-75EA-4318-8165-B9D4E331CA8C}" destId="{CFDDAF88-4662-4FC3-8CC7-93FA4399468E}" srcOrd="1" destOrd="0" presId="urn:microsoft.com/office/officeart/2005/8/layout/hList7"/>
    <dgm:cxn modelId="{92EEB699-C340-42E3-8BAB-E02C9B72C998}" type="presOf" srcId="{DCA5233F-75EA-4318-8165-B9D4E331CA8C}" destId="{7D613131-5183-4700-87BC-1714B795D53E}" srcOrd="0" destOrd="0" presId="urn:microsoft.com/office/officeart/2005/8/layout/hList7"/>
    <dgm:cxn modelId="{53C6B4DF-249D-4A1B-B853-370F9A43D01D}" srcId="{CE6D1651-7078-4CAC-A8B0-1A20421777AA}" destId="{12C04AB7-D68D-43F8-9593-F2162450C0AB}" srcOrd="2" destOrd="0" parTransId="{E659E4DA-2B15-40F7-BBC8-0243A9FA65A4}" sibTransId="{9C494D14-3FD2-4B6B-B9C0-03CB0F2EBBA1}"/>
    <dgm:cxn modelId="{6E6E2846-18D3-412D-B2C5-12A3EE1AB682}" type="presOf" srcId="{CE6D1651-7078-4CAC-A8B0-1A20421777AA}" destId="{C7B40B11-101E-4645-8102-898E832C7420}" srcOrd="0" destOrd="0" presId="urn:microsoft.com/office/officeart/2005/8/layout/hList7"/>
    <dgm:cxn modelId="{AEC77FBC-EB85-4986-AEC6-C742E8FEF3A7}" type="presOf" srcId="{12C04AB7-D68D-43F8-9593-F2162450C0AB}" destId="{9430D24A-160C-4C0D-9243-050FF0E83087}" srcOrd="1" destOrd="0" presId="urn:microsoft.com/office/officeart/2005/8/layout/hList7"/>
    <dgm:cxn modelId="{EF183DFD-2CE8-4ABB-848A-87B734A8EECA}" srcId="{CE6D1651-7078-4CAC-A8B0-1A20421777AA}" destId="{8648062D-DECF-4233-9D95-AC1F7E773646}" srcOrd="1" destOrd="0" parTransId="{EC3F8B1E-B5CB-4572-BA2C-FB1522DCD326}" sibTransId="{862CFC07-8807-4398-B852-D197EDA13611}"/>
    <dgm:cxn modelId="{623629F4-8A4C-4A28-8DD2-AF2C9D8AFB2B}" type="presOf" srcId="{12C04AB7-D68D-43F8-9593-F2162450C0AB}" destId="{F3A254B0-5B65-406E-AC32-6E112DD08DA0}" srcOrd="0" destOrd="0" presId="urn:microsoft.com/office/officeart/2005/8/layout/hList7"/>
    <dgm:cxn modelId="{3C07BD38-D78B-48C3-9789-7BCB03A808FA}" srcId="{CE6D1651-7078-4CAC-A8B0-1A20421777AA}" destId="{DCA5233F-75EA-4318-8165-B9D4E331CA8C}" srcOrd="0" destOrd="0" parTransId="{B4DA4DE3-9932-47E7-B916-2C92482AE705}" sibTransId="{412256CB-6A3D-42D6-9D0B-AC474CEFAE5C}"/>
    <dgm:cxn modelId="{B6538EFD-E80C-4767-8C34-B593CED9CB0A}" type="presParOf" srcId="{C7B40B11-101E-4645-8102-898E832C7420}" destId="{9ED25C54-5273-469F-83A4-48CFDC857EF1}" srcOrd="0" destOrd="0" presId="urn:microsoft.com/office/officeart/2005/8/layout/hList7"/>
    <dgm:cxn modelId="{FCE79118-B674-464F-A2B7-EABCE62FAA9C}" type="presParOf" srcId="{C7B40B11-101E-4645-8102-898E832C7420}" destId="{FE06D48D-CDA4-4086-A173-95EDEE6CE353}" srcOrd="1" destOrd="0" presId="urn:microsoft.com/office/officeart/2005/8/layout/hList7"/>
    <dgm:cxn modelId="{B7A318A2-BDB5-4EBE-A23B-C7E5D05A988E}" type="presParOf" srcId="{FE06D48D-CDA4-4086-A173-95EDEE6CE353}" destId="{F16D4708-087D-446B-8984-26D26D49B1EF}" srcOrd="0" destOrd="0" presId="urn:microsoft.com/office/officeart/2005/8/layout/hList7"/>
    <dgm:cxn modelId="{5130AB1D-0521-4AC0-B319-EFA6440E86F4}" type="presParOf" srcId="{F16D4708-087D-446B-8984-26D26D49B1EF}" destId="{7D613131-5183-4700-87BC-1714B795D53E}" srcOrd="0" destOrd="0" presId="urn:microsoft.com/office/officeart/2005/8/layout/hList7"/>
    <dgm:cxn modelId="{D4332D6E-AC02-4C57-98D6-57434A406B52}" type="presParOf" srcId="{F16D4708-087D-446B-8984-26D26D49B1EF}" destId="{CFDDAF88-4662-4FC3-8CC7-93FA4399468E}" srcOrd="1" destOrd="0" presId="urn:microsoft.com/office/officeart/2005/8/layout/hList7"/>
    <dgm:cxn modelId="{0E4444C2-1633-44CD-A545-45DD7ACE5065}" type="presParOf" srcId="{F16D4708-087D-446B-8984-26D26D49B1EF}" destId="{B7E35DEF-DBB8-41C7-931D-E41F77B2B975}" srcOrd="2" destOrd="0" presId="urn:microsoft.com/office/officeart/2005/8/layout/hList7"/>
    <dgm:cxn modelId="{26971131-52CE-4FF9-922B-0C360AF04CCE}" type="presParOf" srcId="{F16D4708-087D-446B-8984-26D26D49B1EF}" destId="{448C4B94-2219-4152-ADE2-40E1050F3280}" srcOrd="3" destOrd="0" presId="urn:microsoft.com/office/officeart/2005/8/layout/hList7"/>
    <dgm:cxn modelId="{5F3B66B2-BF9A-49E5-B922-9845F20B344F}" type="presParOf" srcId="{FE06D48D-CDA4-4086-A173-95EDEE6CE353}" destId="{476A006D-A765-4468-AFD7-F7E596110FE7}" srcOrd="1" destOrd="0" presId="urn:microsoft.com/office/officeart/2005/8/layout/hList7"/>
    <dgm:cxn modelId="{CBF1BD3E-8B19-4C30-9B37-BE3BAA0C4255}" type="presParOf" srcId="{FE06D48D-CDA4-4086-A173-95EDEE6CE353}" destId="{17657FCB-D272-4539-9B42-F0D2C3B44706}" srcOrd="2" destOrd="0" presId="urn:microsoft.com/office/officeart/2005/8/layout/hList7"/>
    <dgm:cxn modelId="{F56385EC-3CA7-4D59-BE15-E77F3FE1D168}" type="presParOf" srcId="{17657FCB-D272-4539-9B42-F0D2C3B44706}" destId="{3718A869-68CA-45D5-8D43-F9D15B363B94}" srcOrd="0" destOrd="0" presId="urn:microsoft.com/office/officeart/2005/8/layout/hList7"/>
    <dgm:cxn modelId="{F9AE2AB9-563D-44E9-91E4-E5CF16BD3490}" type="presParOf" srcId="{17657FCB-D272-4539-9B42-F0D2C3B44706}" destId="{FBD42F6C-C463-48C0-9369-17E8861359C8}" srcOrd="1" destOrd="0" presId="urn:microsoft.com/office/officeart/2005/8/layout/hList7"/>
    <dgm:cxn modelId="{54BA49C1-6410-439C-9074-3A29B1BABD48}" type="presParOf" srcId="{17657FCB-D272-4539-9B42-F0D2C3B44706}" destId="{3B50D52F-857F-4A1B-9C49-222D15BB0408}" srcOrd="2" destOrd="0" presId="urn:microsoft.com/office/officeart/2005/8/layout/hList7"/>
    <dgm:cxn modelId="{5BC3948D-AEBC-4435-9F60-22827CBFC76C}" type="presParOf" srcId="{17657FCB-D272-4539-9B42-F0D2C3B44706}" destId="{ACAC4613-6FD3-4F9A-9BD7-2E1D9C9558F1}" srcOrd="3" destOrd="0" presId="urn:microsoft.com/office/officeart/2005/8/layout/hList7"/>
    <dgm:cxn modelId="{4579FC80-F986-4D35-AB34-8C487BC39D41}" type="presParOf" srcId="{FE06D48D-CDA4-4086-A173-95EDEE6CE353}" destId="{FF2229B4-46AC-4D55-B628-959B4E4153AC}" srcOrd="3" destOrd="0" presId="urn:microsoft.com/office/officeart/2005/8/layout/hList7"/>
    <dgm:cxn modelId="{47EE49F1-171E-4636-BA38-4EEB0F222FA4}" type="presParOf" srcId="{FE06D48D-CDA4-4086-A173-95EDEE6CE353}" destId="{009A3E58-4631-466F-A208-190CE0E2B96E}" srcOrd="4" destOrd="0" presId="urn:microsoft.com/office/officeart/2005/8/layout/hList7"/>
    <dgm:cxn modelId="{F6B5AE15-50D8-4340-932B-DCC7C47BA5FE}" type="presParOf" srcId="{009A3E58-4631-466F-A208-190CE0E2B96E}" destId="{F3A254B0-5B65-406E-AC32-6E112DD08DA0}" srcOrd="0" destOrd="0" presId="urn:microsoft.com/office/officeart/2005/8/layout/hList7"/>
    <dgm:cxn modelId="{A3DC9530-51E6-401C-B2D1-CA6EC87C6BB4}" type="presParOf" srcId="{009A3E58-4631-466F-A208-190CE0E2B96E}" destId="{9430D24A-160C-4C0D-9243-050FF0E83087}" srcOrd="1" destOrd="0" presId="urn:microsoft.com/office/officeart/2005/8/layout/hList7"/>
    <dgm:cxn modelId="{B116CC49-DD42-4715-90B0-6AC949F94378}" type="presParOf" srcId="{009A3E58-4631-466F-A208-190CE0E2B96E}" destId="{8D90930D-6CAD-4A91-A586-30686E8A1AE8}" srcOrd="2" destOrd="0" presId="urn:microsoft.com/office/officeart/2005/8/layout/hList7"/>
    <dgm:cxn modelId="{8EDF3F27-58FE-4DBE-A939-7D7897FAC51C}" type="presParOf" srcId="{009A3E58-4631-466F-A208-190CE0E2B96E}" destId="{9AA4ADFE-2EFA-4006-B751-D6AF2E81B845}"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D7AECD-87E1-4844-923B-CAFAF51C32E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4F88B2B-C4C6-4100-B59F-6E1B1B0870EB}">
      <dgm:prSet custT="1"/>
      <dgm:spPr>
        <a:solidFill>
          <a:schemeClr val="tx1">
            <a:lumMod val="75000"/>
            <a:lumOff val="25000"/>
          </a:schemeClr>
        </a:solidFill>
      </dgm:spPr>
      <dgm:t>
        <a:bodyPr/>
        <a:lstStyle/>
        <a:p>
          <a:pPr rtl="0"/>
          <a:r>
            <a:rPr lang="en-US" sz="2400" b="1" dirty="0" smtClean="0"/>
            <a:t>Sensory changes—hearing loss, vision disorders</a:t>
          </a:r>
          <a:endParaRPr lang="en-US" sz="2400" b="1" dirty="0"/>
        </a:p>
      </dgm:t>
    </dgm:pt>
    <dgm:pt modelId="{F726123D-03C5-4F39-B532-3C910A1865D9}" type="parTrans" cxnId="{FC6F7372-5AF4-4F1A-AE19-5DA315D6369C}">
      <dgm:prSet/>
      <dgm:spPr/>
      <dgm:t>
        <a:bodyPr/>
        <a:lstStyle/>
        <a:p>
          <a:endParaRPr lang="en-US" b="1"/>
        </a:p>
      </dgm:t>
    </dgm:pt>
    <dgm:pt modelId="{6B7A37E6-054A-47DA-B78A-4B3A6C38CADF}" type="sibTrans" cxnId="{FC6F7372-5AF4-4F1A-AE19-5DA315D6369C}">
      <dgm:prSet/>
      <dgm:spPr/>
      <dgm:t>
        <a:bodyPr/>
        <a:lstStyle/>
        <a:p>
          <a:endParaRPr lang="en-US" b="1"/>
        </a:p>
      </dgm:t>
    </dgm:pt>
    <dgm:pt modelId="{FC2D2626-6D2F-4E8D-ACE5-32C2BAEEFEC8}">
      <dgm:prSet custT="1"/>
      <dgm:spPr>
        <a:solidFill>
          <a:schemeClr val="tx1">
            <a:lumMod val="75000"/>
            <a:lumOff val="25000"/>
          </a:schemeClr>
        </a:solidFill>
      </dgm:spPr>
      <dgm:t>
        <a:bodyPr/>
        <a:lstStyle/>
        <a:p>
          <a:pPr rtl="0"/>
          <a:r>
            <a:rPr lang="en-US" sz="2400" b="1" dirty="0" smtClean="0"/>
            <a:t>Cardiovascular changes—higher blood pressure</a:t>
          </a:r>
          <a:endParaRPr lang="en-US" sz="2400" b="1" dirty="0"/>
        </a:p>
      </dgm:t>
    </dgm:pt>
    <dgm:pt modelId="{5018076F-61D8-4342-879A-2FB451E30E9D}" type="parTrans" cxnId="{89958DA7-8785-432F-BBD7-3514048563B5}">
      <dgm:prSet/>
      <dgm:spPr/>
      <dgm:t>
        <a:bodyPr/>
        <a:lstStyle/>
        <a:p>
          <a:endParaRPr lang="en-US" b="1"/>
        </a:p>
      </dgm:t>
    </dgm:pt>
    <dgm:pt modelId="{E6748B17-2AE6-4E4D-8F40-2BC9B7B0A725}" type="sibTrans" cxnId="{89958DA7-8785-432F-BBD7-3514048563B5}">
      <dgm:prSet/>
      <dgm:spPr/>
      <dgm:t>
        <a:bodyPr/>
        <a:lstStyle/>
        <a:p>
          <a:endParaRPr lang="en-US" b="1"/>
        </a:p>
      </dgm:t>
    </dgm:pt>
    <dgm:pt modelId="{B2EC0660-90CF-4524-9ABF-480D5F154D10}">
      <dgm:prSet custT="1"/>
      <dgm:spPr>
        <a:solidFill>
          <a:schemeClr val="tx1">
            <a:lumMod val="75000"/>
            <a:lumOff val="25000"/>
          </a:schemeClr>
        </a:solidFill>
      </dgm:spPr>
      <dgm:t>
        <a:bodyPr/>
        <a:lstStyle/>
        <a:p>
          <a:r>
            <a:rPr lang="en-US" sz="2300" b="1" dirty="0" smtClean="0"/>
            <a:t>Musculoskeletal changes—bone density, arthritis</a:t>
          </a:r>
          <a:endParaRPr lang="en-US" sz="2300" b="1" dirty="0"/>
        </a:p>
      </dgm:t>
    </dgm:pt>
    <dgm:pt modelId="{7F59E6CB-9A27-4D53-A918-1911FAB97934}" type="parTrans" cxnId="{68FDB212-0DEF-419E-8239-0F0DBA0B5B1D}">
      <dgm:prSet/>
      <dgm:spPr/>
      <dgm:t>
        <a:bodyPr/>
        <a:lstStyle/>
        <a:p>
          <a:endParaRPr lang="en-US"/>
        </a:p>
      </dgm:t>
    </dgm:pt>
    <dgm:pt modelId="{AB7B7830-5845-41A0-81BC-ECDB72A24D85}" type="sibTrans" cxnId="{68FDB212-0DEF-419E-8239-0F0DBA0B5B1D}">
      <dgm:prSet/>
      <dgm:spPr/>
      <dgm:t>
        <a:bodyPr/>
        <a:lstStyle/>
        <a:p>
          <a:endParaRPr lang="en-US"/>
        </a:p>
      </dgm:t>
    </dgm:pt>
    <dgm:pt modelId="{39830054-10F3-4FA0-8F29-E1A00B12C15A}">
      <dgm:prSet custT="1"/>
      <dgm:spPr>
        <a:solidFill>
          <a:schemeClr val="tx1">
            <a:lumMod val="75000"/>
            <a:lumOff val="25000"/>
          </a:schemeClr>
        </a:solidFill>
      </dgm:spPr>
      <dgm:t>
        <a:bodyPr/>
        <a:lstStyle/>
        <a:p>
          <a:r>
            <a:rPr lang="en-US" sz="2400" b="1" dirty="0" smtClean="0"/>
            <a:t>Neurological changes—decreased reaction time</a:t>
          </a:r>
          <a:endParaRPr lang="en-US" sz="2400" b="1" dirty="0"/>
        </a:p>
      </dgm:t>
    </dgm:pt>
    <dgm:pt modelId="{7F5A420E-3697-4D0B-B0A9-6A0E41B36746}" type="parTrans" cxnId="{9D687994-FB4D-4857-8A53-F36936D1F1B6}">
      <dgm:prSet/>
      <dgm:spPr/>
      <dgm:t>
        <a:bodyPr/>
        <a:lstStyle/>
        <a:p>
          <a:endParaRPr lang="en-US"/>
        </a:p>
      </dgm:t>
    </dgm:pt>
    <dgm:pt modelId="{F40C3BF2-FD84-4BC1-AFBA-A44250430C53}" type="sibTrans" cxnId="{9D687994-FB4D-4857-8A53-F36936D1F1B6}">
      <dgm:prSet/>
      <dgm:spPr/>
      <dgm:t>
        <a:bodyPr/>
        <a:lstStyle/>
        <a:p>
          <a:endParaRPr lang="en-US"/>
        </a:p>
      </dgm:t>
    </dgm:pt>
    <dgm:pt modelId="{F2607414-FDF4-447F-849B-FFAD29E212EB}" type="pres">
      <dgm:prSet presAssocID="{07D7AECD-87E1-4844-923B-CAFAF51C32E1}" presName="linear" presStyleCnt="0">
        <dgm:presLayoutVars>
          <dgm:dir/>
          <dgm:animLvl val="lvl"/>
          <dgm:resizeHandles val="exact"/>
        </dgm:presLayoutVars>
      </dgm:prSet>
      <dgm:spPr/>
      <dgm:t>
        <a:bodyPr/>
        <a:lstStyle/>
        <a:p>
          <a:endParaRPr lang="en-US"/>
        </a:p>
      </dgm:t>
    </dgm:pt>
    <dgm:pt modelId="{332C048D-E275-42BE-A365-114D3E8C50F4}" type="pres">
      <dgm:prSet presAssocID="{64F88B2B-C4C6-4100-B59F-6E1B1B0870EB}" presName="parentLin" presStyleCnt="0"/>
      <dgm:spPr/>
    </dgm:pt>
    <dgm:pt modelId="{0EB4A164-3603-409B-B20B-9E570084F4FC}" type="pres">
      <dgm:prSet presAssocID="{64F88B2B-C4C6-4100-B59F-6E1B1B0870EB}" presName="parentLeftMargin" presStyleLbl="node1" presStyleIdx="0" presStyleCnt="4"/>
      <dgm:spPr/>
      <dgm:t>
        <a:bodyPr/>
        <a:lstStyle/>
        <a:p>
          <a:endParaRPr lang="en-US"/>
        </a:p>
      </dgm:t>
    </dgm:pt>
    <dgm:pt modelId="{E2CA3466-F572-4F2C-BF89-26230C183BDA}" type="pres">
      <dgm:prSet presAssocID="{64F88B2B-C4C6-4100-B59F-6E1B1B0870EB}" presName="parentText" presStyleLbl="node1" presStyleIdx="0" presStyleCnt="4" custScaleX="123726" custLinFactNeighborX="11111" custLinFactNeighborY="4188">
        <dgm:presLayoutVars>
          <dgm:chMax val="0"/>
          <dgm:bulletEnabled val="1"/>
        </dgm:presLayoutVars>
      </dgm:prSet>
      <dgm:spPr/>
      <dgm:t>
        <a:bodyPr/>
        <a:lstStyle/>
        <a:p>
          <a:endParaRPr lang="en-US"/>
        </a:p>
      </dgm:t>
    </dgm:pt>
    <dgm:pt modelId="{8A0F7713-312C-4A8E-B12B-99A9BF5C23BA}" type="pres">
      <dgm:prSet presAssocID="{64F88B2B-C4C6-4100-B59F-6E1B1B0870EB}" presName="negativeSpace" presStyleCnt="0"/>
      <dgm:spPr/>
    </dgm:pt>
    <dgm:pt modelId="{B51BDDE1-1665-448F-9CCF-84D9A5F3B102}" type="pres">
      <dgm:prSet presAssocID="{64F88B2B-C4C6-4100-B59F-6E1B1B0870EB}" presName="childText" presStyleLbl="conFgAcc1" presStyleIdx="0" presStyleCnt="4">
        <dgm:presLayoutVars>
          <dgm:bulletEnabled val="1"/>
        </dgm:presLayoutVars>
      </dgm:prSet>
      <dgm:spPr>
        <a:ln>
          <a:solidFill>
            <a:schemeClr val="tx1">
              <a:lumMod val="95000"/>
              <a:lumOff val="5000"/>
            </a:schemeClr>
          </a:solidFill>
        </a:ln>
      </dgm:spPr>
      <dgm:t>
        <a:bodyPr/>
        <a:lstStyle/>
        <a:p>
          <a:endParaRPr lang="en-US"/>
        </a:p>
      </dgm:t>
    </dgm:pt>
    <dgm:pt modelId="{ED5303BA-A9F5-4228-8B86-46060E08E510}" type="pres">
      <dgm:prSet presAssocID="{6B7A37E6-054A-47DA-B78A-4B3A6C38CADF}" presName="spaceBetweenRectangles" presStyleCnt="0"/>
      <dgm:spPr/>
    </dgm:pt>
    <dgm:pt modelId="{ACD2E04F-BF9C-49EA-BC3F-E98FCC3C65B3}" type="pres">
      <dgm:prSet presAssocID="{FC2D2626-6D2F-4E8D-ACE5-32C2BAEEFEC8}" presName="parentLin" presStyleCnt="0"/>
      <dgm:spPr/>
    </dgm:pt>
    <dgm:pt modelId="{C50E9DAF-66DF-452A-B986-A7B31B671BF7}" type="pres">
      <dgm:prSet presAssocID="{FC2D2626-6D2F-4E8D-ACE5-32C2BAEEFEC8}" presName="parentLeftMargin" presStyleLbl="node1" presStyleIdx="0" presStyleCnt="4"/>
      <dgm:spPr/>
      <dgm:t>
        <a:bodyPr/>
        <a:lstStyle/>
        <a:p>
          <a:endParaRPr lang="en-US"/>
        </a:p>
      </dgm:t>
    </dgm:pt>
    <dgm:pt modelId="{5FC3230A-F346-4DA9-B7E1-0A71026FFB22}" type="pres">
      <dgm:prSet presAssocID="{FC2D2626-6D2F-4E8D-ACE5-32C2BAEEFEC8}" presName="parentText" presStyleLbl="node1" presStyleIdx="1" presStyleCnt="4" custScaleX="123869" custLinFactNeighborX="11111" custLinFactNeighborY="8879">
        <dgm:presLayoutVars>
          <dgm:chMax val="0"/>
          <dgm:bulletEnabled val="1"/>
        </dgm:presLayoutVars>
      </dgm:prSet>
      <dgm:spPr/>
      <dgm:t>
        <a:bodyPr/>
        <a:lstStyle/>
        <a:p>
          <a:endParaRPr lang="en-US"/>
        </a:p>
      </dgm:t>
    </dgm:pt>
    <dgm:pt modelId="{B5D21411-CF05-41E2-BDE9-084550858F81}" type="pres">
      <dgm:prSet presAssocID="{FC2D2626-6D2F-4E8D-ACE5-32C2BAEEFEC8}" presName="negativeSpace" presStyleCnt="0"/>
      <dgm:spPr/>
    </dgm:pt>
    <dgm:pt modelId="{B06F9609-4801-4295-9769-51559FC8C6CA}" type="pres">
      <dgm:prSet presAssocID="{FC2D2626-6D2F-4E8D-ACE5-32C2BAEEFEC8}" presName="childText" presStyleLbl="conFgAcc1" presStyleIdx="1" presStyleCnt="4">
        <dgm:presLayoutVars>
          <dgm:bulletEnabled val="1"/>
        </dgm:presLayoutVars>
      </dgm:prSet>
      <dgm:spPr>
        <a:ln>
          <a:solidFill>
            <a:schemeClr val="tx1">
              <a:lumMod val="95000"/>
              <a:lumOff val="5000"/>
            </a:schemeClr>
          </a:solidFill>
        </a:ln>
      </dgm:spPr>
      <dgm:t>
        <a:bodyPr/>
        <a:lstStyle/>
        <a:p>
          <a:endParaRPr lang="en-US"/>
        </a:p>
      </dgm:t>
    </dgm:pt>
    <dgm:pt modelId="{87289FEE-1299-4830-8335-CFCBE303E978}" type="pres">
      <dgm:prSet presAssocID="{E6748B17-2AE6-4E4D-8F40-2BC9B7B0A725}" presName="spaceBetweenRectangles" presStyleCnt="0"/>
      <dgm:spPr/>
    </dgm:pt>
    <dgm:pt modelId="{1016C1EA-F7CA-4B90-B5A3-95B0C9EDC004}" type="pres">
      <dgm:prSet presAssocID="{B2EC0660-90CF-4524-9ABF-480D5F154D10}" presName="parentLin" presStyleCnt="0"/>
      <dgm:spPr/>
    </dgm:pt>
    <dgm:pt modelId="{4BAFFFCE-8F46-4621-9331-7CA7F4F4E841}" type="pres">
      <dgm:prSet presAssocID="{B2EC0660-90CF-4524-9ABF-480D5F154D10}" presName="parentLeftMargin" presStyleLbl="node1" presStyleIdx="1" presStyleCnt="4"/>
      <dgm:spPr/>
      <dgm:t>
        <a:bodyPr/>
        <a:lstStyle/>
        <a:p>
          <a:endParaRPr lang="en-US"/>
        </a:p>
      </dgm:t>
    </dgm:pt>
    <dgm:pt modelId="{162A329C-E927-4D1C-88BE-664C654CD985}" type="pres">
      <dgm:prSet presAssocID="{B2EC0660-90CF-4524-9ABF-480D5F154D10}" presName="parentText" presStyleLbl="node1" presStyleIdx="2" presStyleCnt="4" custScaleX="123869">
        <dgm:presLayoutVars>
          <dgm:chMax val="0"/>
          <dgm:bulletEnabled val="1"/>
        </dgm:presLayoutVars>
      </dgm:prSet>
      <dgm:spPr/>
      <dgm:t>
        <a:bodyPr/>
        <a:lstStyle/>
        <a:p>
          <a:endParaRPr lang="en-US"/>
        </a:p>
      </dgm:t>
    </dgm:pt>
    <dgm:pt modelId="{DA394F82-E446-4709-9515-EEB52641A873}" type="pres">
      <dgm:prSet presAssocID="{B2EC0660-90CF-4524-9ABF-480D5F154D10}" presName="negativeSpace" presStyleCnt="0"/>
      <dgm:spPr/>
    </dgm:pt>
    <dgm:pt modelId="{F3D3AA5C-34C3-44C4-A395-E15EF407E88E}" type="pres">
      <dgm:prSet presAssocID="{B2EC0660-90CF-4524-9ABF-480D5F154D10}" presName="childText" presStyleLbl="conFgAcc1" presStyleIdx="2" presStyleCnt="4">
        <dgm:presLayoutVars>
          <dgm:bulletEnabled val="1"/>
        </dgm:presLayoutVars>
      </dgm:prSet>
      <dgm:spPr>
        <a:ln>
          <a:solidFill>
            <a:schemeClr val="tx1">
              <a:lumMod val="95000"/>
              <a:lumOff val="5000"/>
            </a:schemeClr>
          </a:solidFill>
        </a:ln>
      </dgm:spPr>
      <dgm:t>
        <a:bodyPr/>
        <a:lstStyle/>
        <a:p>
          <a:endParaRPr lang="en-US"/>
        </a:p>
      </dgm:t>
    </dgm:pt>
    <dgm:pt modelId="{2C9150B3-FEA7-48A3-B61B-41BC703D60F4}" type="pres">
      <dgm:prSet presAssocID="{AB7B7830-5845-41A0-81BC-ECDB72A24D85}" presName="spaceBetweenRectangles" presStyleCnt="0"/>
      <dgm:spPr/>
    </dgm:pt>
    <dgm:pt modelId="{6119E5E6-8287-493F-BC9B-1B04B4E5744D}" type="pres">
      <dgm:prSet presAssocID="{39830054-10F3-4FA0-8F29-E1A00B12C15A}" presName="parentLin" presStyleCnt="0"/>
      <dgm:spPr/>
    </dgm:pt>
    <dgm:pt modelId="{9570AC83-1C0C-403F-ABEF-7D3F07B01CE2}" type="pres">
      <dgm:prSet presAssocID="{39830054-10F3-4FA0-8F29-E1A00B12C15A}" presName="parentLeftMargin" presStyleLbl="node1" presStyleIdx="2" presStyleCnt="4"/>
      <dgm:spPr/>
      <dgm:t>
        <a:bodyPr/>
        <a:lstStyle/>
        <a:p>
          <a:endParaRPr lang="en-US"/>
        </a:p>
      </dgm:t>
    </dgm:pt>
    <dgm:pt modelId="{CC8206CB-CF79-49D8-A78F-D2D52F0FDAF5}" type="pres">
      <dgm:prSet presAssocID="{39830054-10F3-4FA0-8F29-E1A00B12C15A}" presName="parentText" presStyleLbl="node1" presStyleIdx="3" presStyleCnt="4" custScaleX="123809">
        <dgm:presLayoutVars>
          <dgm:chMax val="0"/>
          <dgm:bulletEnabled val="1"/>
        </dgm:presLayoutVars>
      </dgm:prSet>
      <dgm:spPr/>
      <dgm:t>
        <a:bodyPr/>
        <a:lstStyle/>
        <a:p>
          <a:endParaRPr lang="en-US"/>
        </a:p>
      </dgm:t>
    </dgm:pt>
    <dgm:pt modelId="{5FB4F7E7-9FD0-4F7B-B5B1-A0339F494CB7}" type="pres">
      <dgm:prSet presAssocID="{39830054-10F3-4FA0-8F29-E1A00B12C15A}" presName="negativeSpace" presStyleCnt="0"/>
      <dgm:spPr/>
    </dgm:pt>
    <dgm:pt modelId="{F96B07EC-DD63-478F-9E05-B7462B18DC73}" type="pres">
      <dgm:prSet presAssocID="{39830054-10F3-4FA0-8F29-E1A00B12C15A}" presName="childText" presStyleLbl="conFgAcc1" presStyleIdx="3" presStyleCnt="4">
        <dgm:presLayoutVars>
          <dgm:bulletEnabled val="1"/>
        </dgm:presLayoutVars>
      </dgm:prSet>
      <dgm:spPr>
        <a:ln>
          <a:solidFill>
            <a:schemeClr val="tx1">
              <a:lumMod val="95000"/>
              <a:lumOff val="5000"/>
            </a:schemeClr>
          </a:solidFill>
        </a:ln>
      </dgm:spPr>
      <dgm:t>
        <a:bodyPr/>
        <a:lstStyle/>
        <a:p>
          <a:endParaRPr lang="en-US"/>
        </a:p>
      </dgm:t>
    </dgm:pt>
  </dgm:ptLst>
  <dgm:cxnLst>
    <dgm:cxn modelId="{09F7849E-8A0A-465C-AEC2-78CBFED58FAD}" type="presOf" srcId="{B2EC0660-90CF-4524-9ABF-480D5F154D10}" destId="{4BAFFFCE-8F46-4621-9331-7CA7F4F4E841}" srcOrd="0" destOrd="0" presId="urn:microsoft.com/office/officeart/2005/8/layout/list1"/>
    <dgm:cxn modelId="{9D687994-FB4D-4857-8A53-F36936D1F1B6}" srcId="{07D7AECD-87E1-4844-923B-CAFAF51C32E1}" destId="{39830054-10F3-4FA0-8F29-E1A00B12C15A}" srcOrd="3" destOrd="0" parTransId="{7F5A420E-3697-4D0B-B0A9-6A0E41B36746}" sibTransId="{F40C3BF2-FD84-4BC1-AFBA-A44250430C53}"/>
    <dgm:cxn modelId="{280DBA3B-A5DB-4237-9C0F-06706794956E}" type="presOf" srcId="{64F88B2B-C4C6-4100-B59F-6E1B1B0870EB}" destId="{0EB4A164-3603-409B-B20B-9E570084F4FC}" srcOrd="0" destOrd="0" presId="urn:microsoft.com/office/officeart/2005/8/layout/list1"/>
    <dgm:cxn modelId="{89958DA7-8785-432F-BBD7-3514048563B5}" srcId="{07D7AECD-87E1-4844-923B-CAFAF51C32E1}" destId="{FC2D2626-6D2F-4E8D-ACE5-32C2BAEEFEC8}" srcOrd="1" destOrd="0" parTransId="{5018076F-61D8-4342-879A-2FB451E30E9D}" sibTransId="{E6748B17-2AE6-4E4D-8F40-2BC9B7B0A725}"/>
    <dgm:cxn modelId="{68FDB212-0DEF-419E-8239-0F0DBA0B5B1D}" srcId="{07D7AECD-87E1-4844-923B-CAFAF51C32E1}" destId="{B2EC0660-90CF-4524-9ABF-480D5F154D10}" srcOrd="2" destOrd="0" parTransId="{7F59E6CB-9A27-4D53-A918-1911FAB97934}" sibTransId="{AB7B7830-5845-41A0-81BC-ECDB72A24D85}"/>
    <dgm:cxn modelId="{4091E086-758B-4A2C-9268-366CC2167FA3}" type="presOf" srcId="{B2EC0660-90CF-4524-9ABF-480D5F154D10}" destId="{162A329C-E927-4D1C-88BE-664C654CD985}" srcOrd="1" destOrd="0" presId="urn:microsoft.com/office/officeart/2005/8/layout/list1"/>
    <dgm:cxn modelId="{563B95EF-2626-4A96-88BF-95BEAD39DBA7}" type="presOf" srcId="{07D7AECD-87E1-4844-923B-CAFAF51C32E1}" destId="{F2607414-FDF4-447F-849B-FFAD29E212EB}" srcOrd="0" destOrd="0" presId="urn:microsoft.com/office/officeart/2005/8/layout/list1"/>
    <dgm:cxn modelId="{0B39DF51-7409-4D55-BB43-A23742199362}" type="presOf" srcId="{FC2D2626-6D2F-4E8D-ACE5-32C2BAEEFEC8}" destId="{5FC3230A-F346-4DA9-B7E1-0A71026FFB22}" srcOrd="1" destOrd="0" presId="urn:microsoft.com/office/officeart/2005/8/layout/list1"/>
    <dgm:cxn modelId="{AACA4245-400D-47F5-AF23-29FE218EE81A}" type="presOf" srcId="{64F88B2B-C4C6-4100-B59F-6E1B1B0870EB}" destId="{E2CA3466-F572-4F2C-BF89-26230C183BDA}" srcOrd="1" destOrd="0" presId="urn:microsoft.com/office/officeart/2005/8/layout/list1"/>
    <dgm:cxn modelId="{5871858F-4D24-4CF8-BC4F-758EB0FAE7D5}" type="presOf" srcId="{39830054-10F3-4FA0-8F29-E1A00B12C15A}" destId="{CC8206CB-CF79-49D8-A78F-D2D52F0FDAF5}" srcOrd="1" destOrd="0" presId="urn:microsoft.com/office/officeart/2005/8/layout/list1"/>
    <dgm:cxn modelId="{FC6F7372-5AF4-4F1A-AE19-5DA315D6369C}" srcId="{07D7AECD-87E1-4844-923B-CAFAF51C32E1}" destId="{64F88B2B-C4C6-4100-B59F-6E1B1B0870EB}" srcOrd="0" destOrd="0" parTransId="{F726123D-03C5-4F39-B532-3C910A1865D9}" sibTransId="{6B7A37E6-054A-47DA-B78A-4B3A6C38CADF}"/>
    <dgm:cxn modelId="{A0107EC1-29CE-423D-886C-8C47AE625646}" type="presOf" srcId="{FC2D2626-6D2F-4E8D-ACE5-32C2BAEEFEC8}" destId="{C50E9DAF-66DF-452A-B986-A7B31B671BF7}" srcOrd="0" destOrd="0" presId="urn:microsoft.com/office/officeart/2005/8/layout/list1"/>
    <dgm:cxn modelId="{C711049F-CC88-4EE0-8F59-BA7CE7EA8514}" type="presOf" srcId="{39830054-10F3-4FA0-8F29-E1A00B12C15A}" destId="{9570AC83-1C0C-403F-ABEF-7D3F07B01CE2}" srcOrd="0" destOrd="0" presId="urn:microsoft.com/office/officeart/2005/8/layout/list1"/>
    <dgm:cxn modelId="{A6CECC7F-15BA-4744-8937-F0A98F5F9B1B}" type="presParOf" srcId="{F2607414-FDF4-447F-849B-FFAD29E212EB}" destId="{332C048D-E275-42BE-A365-114D3E8C50F4}" srcOrd="0" destOrd="0" presId="urn:microsoft.com/office/officeart/2005/8/layout/list1"/>
    <dgm:cxn modelId="{90228EBD-1276-4392-B235-65B4CB768760}" type="presParOf" srcId="{332C048D-E275-42BE-A365-114D3E8C50F4}" destId="{0EB4A164-3603-409B-B20B-9E570084F4FC}" srcOrd="0" destOrd="0" presId="urn:microsoft.com/office/officeart/2005/8/layout/list1"/>
    <dgm:cxn modelId="{71C547AF-019A-4723-8FC7-87EAD5CE0C3D}" type="presParOf" srcId="{332C048D-E275-42BE-A365-114D3E8C50F4}" destId="{E2CA3466-F572-4F2C-BF89-26230C183BDA}" srcOrd="1" destOrd="0" presId="urn:microsoft.com/office/officeart/2005/8/layout/list1"/>
    <dgm:cxn modelId="{8BD26861-8E8F-4DF5-8A16-75C84A9982F5}" type="presParOf" srcId="{F2607414-FDF4-447F-849B-FFAD29E212EB}" destId="{8A0F7713-312C-4A8E-B12B-99A9BF5C23BA}" srcOrd="1" destOrd="0" presId="urn:microsoft.com/office/officeart/2005/8/layout/list1"/>
    <dgm:cxn modelId="{97B748EB-ADAC-4C8C-B319-5D960E8B4CEC}" type="presParOf" srcId="{F2607414-FDF4-447F-849B-FFAD29E212EB}" destId="{B51BDDE1-1665-448F-9CCF-84D9A5F3B102}" srcOrd="2" destOrd="0" presId="urn:microsoft.com/office/officeart/2005/8/layout/list1"/>
    <dgm:cxn modelId="{A0D21C48-0E0A-4E1B-BCBD-CE4F62E0ED71}" type="presParOf" srcId="{F2607414-FDF4-447F-849B-FFAD29E212EB}" destId="{ED5303BA-A9F5-4228-8B86-46060E08E510}" srcOrd="3" destOrd="0" presId="urn:microsoft.com/office/officeart/2005/8/layout/list1"/>
    <dgm:cxn modelId="{16A6990D-3336-439B-9B1B-CAED12A7E219}" type="presParOf" srcId="{F2607414-FDF4-447F-849B-FFAD29E212EB}" destId="{ACD2E04F-BF9C-49EA-BC3F-E98FCC3C65B3}" srcOrd="4" destOrd="0" presId="urn:microsoft.com/office/officeart/2005/8/layout/list1"/>
    <dgm:cxn modelId="{CAC188B5-275D-47A2-906D-54C2C1261F11}" type="presParOf" srcId="{ACD2E04F-BF9C-49EA-BC3F-E98FCC3C65B3}" destId="{C50E9DAF-66DF-452A-B986-A7B31B671BF7}" srcOrd="0" destOrd="0" presId="urn:microsoft.com/office/officeart/2005/8/layout/list1"/>
    <dgm:cxn modelId="{FB3066E8-484F-4F0C-8739-698EC440DFB9}" type="presParOf" srcId="{ACD2E04F-BF9C-49EA-BC3F-E98FCC3C65B3}" destId="{5FC3230A-F346-4DA9-B7E1-0A71026FFB22}" srcOrd="1" destOrd="0" presId="urn:microsoft.com/office/officeart/2005/8/layout/list1"/>
    <dgm:cxn modelId="{897A4207-4CC5-4696-955F-017F7EACE01E}" type="presParOf" srcId="{F2607414-FDF4-447F-849B-FFAD29E212EB}" destId="{B5D21411-CF05-41E2-BDE9-084550858F81}" srcOrd="5" destOrd="0" presId="urn:microsoft.com/office/officeart/2005/8/layout/list1"/>
    <dgm:cxn modelId="{CFD5B724-F619-4346-B9FF-0E08FAD1D76D}" type="presParOf" srcId="{F2607414-FDF4-447F-849B-FFAD29E212EB}" destId="{B06F9609-4801-4295-9769-51559FC8C6CA}" srcOrd="6" destOrd="0" presId="urn:microsoft.com/office/officeart/2005/8/layout/list1"/>
    <dgm:cxn modelId="{EE962C1D-0AFC-472D-85C8-D1AD11773D07}" type="presParOf" srcId="{F2607414-FDF4-447F-849B-FFAD29E212EB}" destId="{87289FEE-1299-4830-8335-CFCBE303E978}" srcOrd="7" destOrd="0" presId="urn:microsoft.com/office/officeart/2005/8/layout/list1"/>
    <dgm:cxn modelId="{12BE8A95-B246-4EB7-A70E-1672627FE289}" type="presParOf" srcId="{F2607414-FDF4-447F-849B-FFAD29E212EB}" destId="{1016C1EA-F7CA-4B90-B5A3-95B0C9EDC004}" srcOrd="8" destOrd="0" presId="urn:microsoft.com/office/officeart/2005/8/layout/list1"/>
    <dgm:cxn modelId="{7DE2D742-EC84-474B-87D8-01D286EF468C}" type="presParOf" srcId="{1016C1EA-F7CA-4B90-B5A3-95B0C9EDC004}" destId="{4BAFFFCE-8F46-4621-9331-7CA7F4F4E841}" srcOrd="0" destOrd="0" presId="urn:microsoft.com/office/officeart/2005/8/layout/list1"/>
    <dgm:cxn modelId="{0DC369B8-6DC5-4D54-8C35-3E11303E6C7D}" type="presParOf" srcId="{1016C1EA-F7CA-4B90-B5A3-95B0C9EDC004}" destId="{162A329C-E927-4D1C-88BE-664C654CD985}" srcOrd="1" destOrd="0" presId="urn:microsoft.com/office/officeart/2005/8/layout/list1"/>
    <dgm:cxn modelId="{E4BEA269-2B7A-4423-B213-08513D738471}" type="presParOf" srcId="{F2607414-FDF4-447F-849B-FFAD29E212EB}" destId="{DA394F82-E446-4709-9515-EEB52641A873}" srcOrd="9" destOrd="0" presId="urn:microsoft.com/office/officeart/2005/8/layout/list1"/>
    <dgm:cxn modelId="{DAA821E6-5914-47B1-93BA-89FA4E82D0A5}" type="presParOf" srcId="{F2607414-FDF4-447F-849B-FFAD29E212EB}" destId="{F3D3AA5C-34C3-44C4-A395-E15EF407E88E}" srcOrd="10" destOrd="0" presId="urn:microsoft.com/office/officeart/2005/8/layout/list1"/>
    <dgm:cxn modelId="{5103A514-A929-4DB1-AA6C-D688577CD241}" type="presParOf" srcId="{F2607414-FDF4-447F-849B-FFAD29E212EB}" destId="{2C9150B3-FEA7-48A3-B61B-41BC703D60F4}" srcOrd="11" destOrd="0" presId="urn:microsoft.com/office/officeart/2005/8/layout/list1"/>
    <dgm:cxn modelId="{1DB79C09-733D-43EF-B890-92EBA5517957}" type="presParOf" srcId="{F2607414-FDF4-447F-849B-FFAD29E212EB}" destId="{6119E5E6-8287-493F-BC9B-1B04B4E5744D}" srcOrd="12" destOrd="0" presId="urn:microsoft.com/office/officeart/2005/8/layout/list1"/>
    <dgm:cxn modelId="{249CF409-423B-45F0-9BFF-AD2883EA20C7}" type="presParOf" srcId="{6119E5E6-8287-493F-BC9B-1B04B4E5744D}" destId="{9570AC83-1C0C-403F-ABEF-7D3F07B01CE2}" srcOrd="0" destOrd="0" presId="urn:microsoft.com/office/officeart/2005/8/layout/list1"/>
    <dgm:cxn modelId="{40DBB71B-B77D-4AB9-8796-06F6B0A42DF9}" type="presParOf" srcId="{6119E5E6-8287-493F-BC9B-1B04B4E5744D}" destId="{CC8206CB-CF79-49D8-A78F-D2D52F0FDAF5}" srcOrd="1" destOrd="0" presId="urn:microsoft.com/office/officeart/2005/8/layout/list1"/>
    <dgm:cxn modelId="{866D9A51-2A39-4F89-A0BF-0047AD7BB531}" type="presParOf" srcId="{F2607414-FDF4-447F-849B-FFAD29E212EB}" destId="{5FB4F7E7-9FD0-4F7B-B5B1-A0339F494CB7}" srcOrd="13" destOrd="0" presId="urn:microsoft.com/office/officeart/2005/8/layout/list1"/>
    <dgm:cxn modelId="{C275AE60-1A9C-4875-8570-32523B92936F}" type="presParOf" srcId="{F2607414-FDF4-447F-849B-FFAD29E212EB}" destId="{F96B07EC-DD63-478F-9E05-B7462B18DC73}"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54E166-5501-4E89-8481-DF16D40479D9}" type="doc">
      <dgm:prSet loTypeId="urn:microsoft.com/office/officeart/2005/8/layout/pyramid2" loCatId="pyramid" qsTypeId="urn:microsoft.com/office/officeart/2005/8/quickstyle/simple5" qsCatId="simple" csTypeId="urn:microsoft.com/office/officeart/2005/8/colors/accent0_3" csCatId="mainScheme" phldr="1"/>
      <dgm:spPr/>
      <dgm:t>
        <a:bodyPr/>
        <a:lstStyle/>
        <a:p>
          <a:endParaRPr lang="en-US"/>
        </a:p>
      </dgm:t>
    </dgm:pt>
    <dgm:pt modelId="{4F5416DC-B067-411D-8742-40DD9374E464}">
      <dgm:prSet custT="1"/>
      <dgm:spPr/>
      <dgm:t>
        <a:bodyPr/>
        <a:lstStyle/>
        <a:p>
          <a:pPr algn="just" rtl="0"/>
          <a:r>
            <a:rPr lang="en-US" sz="2400" b="0" dirty="0" smtClean="0"/>
            <a:t>Normal changes, such as thinner skin and slower reaction times</a:t>
          </a:r>
          <a:endParaRPr lang="en-US" sz="2400" b="0" dirty="0"/>
        </a:p>
      </dgm:t>
    </dgm:pt>
    <dgm:pt modelId="{673273AC-F631-42F2-8DE7-B7B9710AA3A5}" type="parTrans" cxnId="{EC9CD0C6-897F-42DD-89E1-8DE0ED6E5E8F}">
      <dgm:prSet/>
      <dgm:spPr/>
      <dgm:t>
        <a:bodyPr/>
        <a:lstStyle/>
        <a:p>
          <a:endParaRPr lang="en-US"/>
        </a:p>
      </dgm:t>
    </dgm:pt>
    <dgm:pt modelId="{DF246CB7-BB8C-45B7-8E33-EDA1E739E57F}" type="sibTrans" cxnId="{EC9CD0C6-897F-42DD-89E1-8DE0ED6E5E8F}">
      <dgm:prSet/>
      <dgm:spPr/>
      <dgm:t>
        <a:bodyPr/>
        <a:lstStyle/>
        <a:p>
          <a:endParaRPr lang="en-US"/>
        </a:p>
      </dgm:t>
    </dgm:pt>
    <dgm:pt modelId="{903EE2B3-771F-4914-94CD-913DA2F61BD8}">
      <dgm:prSet custT="1"/>
      <dgm:spPr/>
      <dgm:t>
        <a:bodyPr/>
        <a:lstStyle/>
        <a:p>
          <a:pPr algn="just" rtl="0"/>
          <a:r>
            <a:rPr lang="en-US" sz="2400" b="0" dirty="0" smtClean="0"/>
            <a:t>Greater susceptibility to disease and illness</a:t>
          </a:r>
          <a:endParaRPr lang="en-US" sz="2400" b="0" dirty="0"/>
        </a:p>
      </dgm:t>
    </dgm:pt>
    <dgm:pt modelId="{CF66A956-769A-4792-8DD1-9EBAC0DF0225}" type="parTrans" cxnId="{AACD409C-7A74-41C0-ADFE-FC275AB92CE0}">
      <dgm:prSet/>
      <dgm:spPr/>
      <dgm:t>
        <a:bodyPr/>
        <a:lstStyle/>
        <a:p>
          <a:endParaRPr lang="en-US"/>
        </a:p>
      </dgm:t>
    </dgm:pt>
    <dgm:pt modelId="{C6A7443B-B556-49F6-9F2F-4C929A57521F}" type="sibTrans" cxnId="{AACD409C-7A74-41C0-ADFE-FC275AB92CE0}">
      <dgm:prSet/>
      <dgm:spPr/>
      <dgm:t>
        <a:bodyPr/>
        <a:lstStyle/>
        <a:p>
          <a:endParaRPr lang="en-US"/>
        </a:p>
      </dgm:t>
    </dgm:pt>
    <dgm:pt modelId="{E11CD3C7-C03B-4572-8956-E1202BE6B400}">
      <dgm:prSet custT="1"/>
      <dgm:spPr/>
      <dgm:t>
        <a:bodyPr/>
        <a:lstStyle/>
        <a:p>
          <a:pPr algn="just" rtl="0"/>
          <a:r>
            <a:rPr lang="en-US" sz="2400" b="0" dirty="0" smtClean="0"/>
            <a:t>Medications are generally not metabolized as rapidly</a:t>
          </a:r>
          <a:endParaRPr lang="en-US" sz="2400" b="0" dirty="0"/>
        </a:p>
      </dgm:t>
    </dgm:pt>
    <dgm:pt modelId="{ED0A88FC-1196-455A-A3CB-65203D4F2D3D}" type="parTrans" cxnId="{9C68E114-7982-418F-BC0E-3BD7162EFEE4}">
      <dgm:prSet/>
      <dgm:spPr/>
      <dgm:t>
        <a:bodyPr/>
        <a:lstStyle/>
        <a:p>
          <a:endParaRPr lang="en-US"/>
        </a:p>
      </dgm:t>
    </dgm:pt>
    <dgm:pt modelId="{EA90D23C-1677-4B08-B5DB-A6207315E972}" type="sibTrans" cxnId="{9C68E114-7982-418F-BC0E-3BD7162EFEE4}">
      <dgm:prSet/>
      <dgm:spPr/>
      <dgm:t>
        <a:bodyPr/>
        <a:lstStyle/>
        <a:p>
          <a:endParaRPr lang="en-US"/>
        </a:p>
      </dgm:t>
    </dgm:pt>
    <dgm:pt modelId="{C14D8B06-FD0E-4A11-BFFE-5F6513261D45}" type="pres">
      <dgm:prSet presAssocID="{F654E166-5501-4E89-8481-DF16D40479D9}" presName="compositeShape" presStyleCnt="0">
        <dgm:presLayoutVars>
          <dgm:dir/>
          <dgm:resizeHandles/>
        </dgm:presLayoutVars>
      </dgm:prSet>
      <dgm:spPr/>
      <dgm:t>
        <a:bodyPr/>
        <a:lstStyle/>
        <a:p>
          <a:endParaRPr lang="en-US"/>
        </a:p>
      </dgm:t>
    </dgm:pt>
    <dgm:pt modelId="{CBDA3663-43A3-4691-885A-896AA4EC9BC8}" type="pres">
      <dgm:prSet presAssocID="{F654E166-5501-4E89-8481-DF16D40479D9}" presName="pyramid" presStyleLbl="node1" presStyleIdx="0" presStyleCnt="1" custLinFactNeighborX="-35099" custLinFactNeighborY="4384"/>
      <dgm:spPr/>
    </dgm:pt>
    <dgm:pt modelId="{656572B7-A076-4C64-BC3C-45D66E097F59}" type="pres">
      <dgm:prSet presAssocID="{F654E166-5501-4E89-8481-DF16D40479D9}" presName="theList" presStyleCnt="0"/>
      <dgm:spPr/>
    </dgm:pt>
    <dgm:pt modelId="{E8D10B07-CDB0-4583-91F4-4B68403C227F}" type="pres">
      <dgm:prSet presAssocID="{4F5416DC-B067-411D-8742-40DD9374E464}" presName="aNode" presStyleLbl="fgAcc1" presStyleIdx="0" presStyleCnt="3" custScaleX="168821" custScaleY="74319" custLinFactY="13515" custLinFactNeighborX="-29310" custLinFactNeighborY="100000">
        <dgm:presLayoutVars>
          <dgm:bulletEnabled val="1"/>
        </dgm:presLayoutVars>
      </dgm:prSet>
      <dgm:spPr/>
      <dgm:t>
        <a:bodyPr/>
        <a:lstStyle/>
        <a:p>
          <a:endParaRPr lang="en-US"/>
        </a:p>
      </dgm:t>
    </dgm:pt>
    <dgm:pt modelId="{053E364C-79C3-4777-A671-AA21D1770039}" type="pres">
      <dgm:prSet presAssocID="{4F5416DC-B067-411D-8742-40DD9374E464}" presName="aSpace" presStyleCnt="0"/>
      <dgm:spPr/>
    </dgm:pt>
    <dgm:pt modelId="{94759842-B3E2-42EA-9C34-B22351A63C95}" type="pres">
      <dgm:prSet presAssocID="{903EE2B3-771F-4914-94CD-913DA2F61BD8}" presName="aNode" presStyleLbl="fgAcc1" presStyleIdx="1" presStyleCnt="3" custScaleX="165442" custScaleY="74857" custLinFactY="17320" custLinFactNeighborX="-29972" custLinFactNeighborY="100000">
        <dgm:presLayoutVars>
          <dgm:bulletEnabled val="1"/>
        </dgm:presLayoutVars>
      </dgm:prSet>
      <dgm:spPr/>
      <dgm:t>
        <a:bodyPr/>
        <a:lstStyle/>
        <a:p>
          <a:endParaRPr lang="en-US"/>
        </a:p>
      </dgm:t>
    </dgm:pt>
    <dgm:pt modelId="{980FF9D9-06F4-46DC-A57B-CAFECD671A7C}" type="pres">
      <dgm:prSet presAssocID="{903EE2B3-771F-4914-94CD-913DA2F61BD8}" presName="aSpace" presStyleCnt="0"/>
      <dgm:spPr/>
    </dgm:pt>
    <dgm:pt modelId="{3CBEC4EC-1F86-4B86-980C-BB75BC761ED4}" type="pres">
      <dgm:prSet presAssocID="{E11CD3C7-C03B-4572-8956-E1202BE6B400}" presName="aNode" presStyleLbl="fgAcc1" presStyleIdx="2" presStyleCnt="3" custScaleX="164712" custScaleY="72187" custLinFactY="21497" custLinFactNeighborX="-28462" custLinFactNeighborY="100000">
        <dgm:presLayoutVars>
          <dgm:bulletEnabled val="1"/>
        </dgm:presLayoutVars>
      </dgm:prSet>
      <dgm:spPr/>
      <dgm:t>
        <a:bodyPr/>
        <a:lstStyle/>
        <a:p>
          <a:endParaRPr lang="en-US"/>
        </a:p>
      </dgm:t>
    </dgm:pt>
    <dgm:pt modelId="{4A935033-5898-4CE1-8EB1-3D99409AC89D}" type="pres">
      <dgm:prSet presAssocID="{E11CD3C7-C03B-4572-8956-E1202BE6B400}" presName="aSpace" presStyleCnt="0"/>
      <dgm:spPr/>
    </dgm:pt>
  </dgm:ptLst>
  <dgm:cxnLst>
    <dgm:cxn modelId="{9C68E114-7982-418F-BC0E-3BD7162EFEE4}" srcId="{F654E166-5501-4E89-8481-DF16D40479D9}" destId="{E11CD3C7-C03B-4572-8956-E1202BE6B400}" srcOrd="2" destOrd="0" parTransId="{ED0A88FC-1196-455A-A3CB-65203D4F2D3D}" sibTransId="{EA90D23C-1677-4B08-B5DB-A6207315E972}"/>
    <dgm:cxn modelId="{6E50EA8E-ABB9-454B-B5E8-698D7B5EDE6A}" type="presOf" srcId="{903EE2B3-771F-4914-94CD-913DA2F61BD8}" destId="{94759842-B3E2-42EA-9C34-B22351A63C95}" srcOrd="0" destOrd="0" presId="urn:microsoft.com/office/officeart/2005/8/layout/pyramid2"/>
    <dgm:cxn modelId="{5846E4B9-BFFA-41B2-9CAA-22F62A8DD3F7}" type="presOf" srcId="{F654E166-5501-4E89-8481-DF16D40479D9}" destId="{C14D8B06-FD0E-4A11-BFFE-5F6513261D45}" srcOrd="0" destOrd="0" presId="urn:microsoft.com/office/officeart/2005/8/layout/pyramid2"/>
    <dgm:cxn modelId="{4CCAF240-4458-461A-9815-40AC6B89429E}" type="presOf" srcId="{E11CD3C7-C03B-4572-8956-E1202BE6B400}" destId="{3CBEC4EC-1F86-4B86-980C-BB75BC761ED4}" srcOrd="0" destOrd="0" presId="urn:microsoft.com/office/officeart/2005/8/layout/pyramid2"/>
    <dgm:cxn modelId="{FD599439-6804-4050-B6AE-C6D5C367EF39}" type="presOf" srcId="{4F5416DC-B067-411D-8742-40DD9374E464}" destId="{E8D10B07-CDB0-4583-91F4-4B68403C227F}" srcOrd="0" destOrd="0" presId="urn:microsoft.com/office/officeart/2005/8/layout/pyramid2"/>
    <dgm:cxn modelId="{EC9CD0C6-897F-42DD-89E1-8DE0ED6E5E8F}" srcId="{F654E166-5501-4E89-8481-DF16D40479D9}" destId="{4F5416DC-B067-411D-8742-40DD9374E464}" srcOrd="0" destOrd="0" parTransId="{673273AC-F631-42F2-8DE7-B7B9710AA3A5}" sibTransId="{DF246CB7-BB8C-45B7-8E33-EDA1E739E57F}"/>
    <dgm:cxn modelId="{AACD409C-7A74-41C0-ADFE-FC275AB92CE0}" srcId="{F654E166-5501-4E89-8481-DF16D40479D9}" destId="{903EE2B3-771F-4914-94CD-913DA2F61BD8}" srcOrd="1" destOrd="0" parTransId="{CF66A956-769A-4792-8DD1-9EBAC0DF0225}" sibTransId="{C6A7443B-B556-49F6-9F2F-4C929A57521F}"/>
    <dgm:cxn modelId="{DE6BE20E-38D6-47EC-8BC6-498D59232DBC}" type="presParOf" srcId="{C14D8B06-FD0E-4A11-BFFE-5F6513261D45}" destId="{CBDA3663-43A3-4691-885A-896AA4EC9BC8}" srcOrd="0" destOrd="0" presId="urn:microsoft.com/office/officeart/2005/8/layout/pyramid2"/>
    <dgm:cxn modelId="{83BB8CA4-9864-40F4-AE4C-27221298D00A}" type="presParOf" srcId="{C14D8B06-FD0E-4A11-BFFE-5F6513261D45}" destId="{656572B7-A076-4C64-BC3C-45D66E097F59}" srcOrd="1" destOrd="0" presId="urn:microsoft.com/office/officeart/2005/8/layout/pyramid2"/>
    <dgm:cxn modelId="{CFF0998F-EC8B-4110-8944-F2E015B1D939}" type="presParOf" srcId="{656572B7-A076-4C64-BC3C-45D66E097F59}" destId="{E8D10B07-CDB0-4583-91F4-4B68403C227F}" srcOrd="0" destOrd="0" presId="urn:microsoft.com/office/officeart/2005/8/layout/pyramid2"/>
    <dgm:cxn modelId="{4F266EF5-7D3A-4A11-8B37-1B0E51482547}" type="presParOf" srcId="{656572B7-A076-4C64-BC3C-45D66E097F59}" destId="{053E364C-79C3-4777-A671-AA21D1770039}" srcOrd="1" destOrd="0" presId="urn:microsoft.com/office/officeart/2005/8/layout/pyramid2"/>
    <dgm:cxn modelId="{9A58D889-7F2E-4786-A1B5-C17CA7631125}" type="presParOf" srcId="{656572B7-A076-4C64-BC3C-45D66E097F59}" destId="{94759842-B3E2-42EA-9C34-B22351A63C95}" srcOrd="2" destOrd="0" presId="urn:microsoft.com/office/officeart/2005/8/layout/pyramid2"/>
    <dgm:cxn modelId="{E1B19500-A554-41C1-9D19-23EBA926FC02}" type="presParOf" srcId="{656572B7-A076-4C64-BC3C-45D66E097F59}" destId="{980FF9D9-06F4-46DC-A57B-CAFECD671A7C}" srcOrd="3" destOrd="0" presId="urn:microsoft.com/office/officeart/2005/8/layout/pyramid2"/>
    <dgm:cxn modelId="{0CD4EED4-BA31-4666-8DD2-3D7BDEB6E09F}" type="presParOf" srcId="{656572B7-A076-4C64-BC3C-45D66E097F59}" destId="{3CBEC4EC-1F86-4B86-980C-BB75BC761ED4}" srcOrd="4" destOrd="0" presId="urn:microsoft.com/office/officeart/2005/8/layout/pyramid2"/>
    <dgm:cxn modelId="{1ECDEC63-D63B-4371-ACE3-9EB47C18D4DB}" type="presParOf" srcId="{656572B7-A076-4C64-BC3C-45D66E097F59}" destId="{4A935033-5898-4CE1-8EB1-3D99409AC89D}" srcOrd="5" destOrd="0" presId="urn:microsoft.com/office/officeart/2005/8/layout/pyramid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DA3EC2-6888-4CF3-B15C-8613ADC67F57}"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8EB1E9A-AAEB-41F4-BE74-B1FA76974C49}">
      <dgm:prSet phldrT="[Text]" custT="1"/>
      <dgm:spPr/>
      <dgm:t>
        <a:bodyPr/>
        <a:lstStyle/>
        <a:p>
          <a:r>
            <a:rPr lang="en-US" sz="3200" dirty="0" smtClean="0"/>
            <a:t>Treatments for high blood pressure,  allergies, and anxiety </a:t>
          </a:r>
        </a:p>
        <a:p>
          <a:endParaRPr lang="en-US" sz="2800" dirty="0"/>
        </a:p>
      </dgm:t>
    </dgm:pt>
    <dgm:pt modelId="{6A2199B8-8D57-4BFC-9D4F-3766D8172F7E}" type="parTrans" cxnId="{23B66596-0A47-45B1-A53F-0F19AC9175A4}">
      <dgm:prSet/>
      <dgm:spPr/>
      <dgm:t>
        <a:bodyPr/>
        <a:lstStyle/>
        <a:p>
          <a:endParaRPr lang="en-US"/>
        </a:p>
      </dgm:t>
    </dgm:pt>
    <dgm:pt modelId="{85E4E9D7-D338-41F5-8DD3-5B103DCA6BB6}" type="sibTrans" cxnId="{23B66596-0A47-45B1-A53F-0F19AC9175A4}">
      <dgm:prSet/>
      <dgm:spPr/>
      <dgm:t>
        <a:bodyPr/>
        <a:lstStyle/>
        <a:p>
          <a:endParaRPr lang="en-US"/>
        </a:p>
      </dgm:t>
    </dgm:pt>
    <dgm:pt modelId="{A0F170F0-186A-43B4-AF6C-74C0A8B6C609}">
      <dgm:prSet phldrT="[Text]" custT="1"/>
      <dgm:spPr/>
      <dgm:t>
        <a:bodyPr/>
        <a:lstStyle/>
        <a:p>
          <a:r>
            <a:rPr lang="en-US" sz="3200" dirty="0" smtClean="0"/>
            <a:t>Side effects may include confusion, drowsiness, dizziness, and falls</a:t>
          </a:r>
          <a:endParaRPr lang="en-US" sz="3200" dirty="0"/>
        </a:p>
      </dgm:t>
    </dgm:pt>
    <dgm:pt modelId="{6B80713E-04A2-4970-8F0A-07E026752776}" type="parTrans" cxnId="{557ED19F-1B9A-4782-B38A-29825EA7EDE0}">
      <dgm:prSet/>
      <dgm:spPr/>
      <dgm:t>
        <a:bodyPr/>
        <a:lstStyle/>
        <a:p>
          <a:endParaRPr lang="en-US"/>
        </a:p>
      </dgm:t>
    </dgm:pt>
    <dgm:pt modelId="{F3D985E3-166B-4B51-9A0A-B06E52EFED5E}" type="sibTrans" cxnId="{557ED19F-1B9A-4782-B38A-29825EA7EDE0}">
      <dgm:prSet/>
      <dgm:spPr/>
      <dgm:t>
        <a:bodyPr/>
        <a:lstStyle/>
        <a:p>
          <a:endParaRPr lang="en-US"/>
        </a:p>
      </dgm:t>
    </dgm:pt>
    <dgm:pt modelId="{53976D7D-E622-41B0-9D69-0D36BA8A1129}" type="pres">
      <dgm:prSet presAssocID="{06DA3EC2-6888-4CF3-B15C-8613ADC67F57}" presName="compositeShape" presStyleCnt="0">
        <dgm:presLayoutVars>
          <dgm:chMax val="2"/>
          <dgm:dir/>
          <dgm:resizeHandles val="exact"/>
        </dgm:presLayoutVars>
      </dgm:prSet>
      <dgm:spPr/>
      <dgm:t>
        <a:bodyPr/>
        <a:lstStyle/>
        <a:p>
          <a:endParaRPr lang="en-US"/>
        </a:p>
      </dgm:t>
    </dgm:pt>
    <dgm:pt modelId="{84E71DC5-AABD-48BD-BDA4-1B12FB464661}" type="pres">
      <dgm:prSet presAssocID="{06DA3EC2-6888-4CF3-B15C-8613ADC67F57}" presName="divider" presStyleLbl="fgShp" presStyleIdx="0" presStyleCnt="1"/>
      <dgm:spPr/>
    </dgm:pt>
    <dgm:pt modelId="{9D94155C-9BE2-4E4B-8FC4-EB6089EE40FB}" type="pres">
      <dgm:prSet presAssocID="{28EB1E9A-AAEB-41F4-BE74-B1FA76974C49}" presName="downArrow" presStyleLbl="node1" presStyleIdx="0" presStyleCnt="2"/>
      <dgm:spPr/>
    </dgm:pt>
    <dgm:pt modelId="{B85BE654-466A-49A6-AE31-290A9A0E6AEE}" type="pres">
      <dgm:prSet presAssocID="{28EB1E9A-AAEB-41F4-BE74-B1FA76974C49}" presName="downArrowText" presStyleLbl="revTx" presStyleIdx="0" presStyleCnt="2" custScaleX="187854" custScaleY="87335">
        <dgm:presLayoutVars>
          <dgm:bulletEnabled val="1"/>
        </dgm:presLayoutVars>
      </dgm:prSet>
      <dgm:spPr/>
      <dgm:t>
        <a:bodyPr/>
        <a:lstStyle/>
        <a:p>
          <a:endParaRPr lang="en-US"/>
        </a:p>
      </dgm:t>
    </dgm:pt>
    <dgm:pt modelId="{69D77553-0532-4B99-8AA2-791E4E5D99B5}" type="pres">
      <dgm:prSet presAssocID="{A0F170F0-186A-43B4-AF6C-74C0A8B6C609}" presName="upArrow" presStyleLbl="node1" presStyleIdx="1" presStyleCnt="2"/>
      <dgm:spPr/>
    </dgm:pt>
    <dgm:pt modelId="{57E7B9D3-D87D-4E27-8CBB-AD9741D92545}" type="pres">
      <dgm:prSet presAssocID="{A0F170F0-186A-43B4-AF6C-74C0A8B6C609}" presName="upArrowText" presStyleLbl="revTx" presStyleIdx="1" presStyleCnt="2" custScaleX="189505">
        <dgm:presLayoutVars>
          <dgm:bulletEnabled val="1"/>
        </dgm:presLayoutVars>
      </dgm:prSet>
      <dgm:spPr/>
      <dgm:t>
        <a:bodyPr/>
        <a:lstStyle/>
        <a:p>
          <a:endParaRPr lang="en-US"/>
        </a:p>
      </dgm:t>
    </dgm:pt>
  </dgm:ptLst>
  <dgm:cxnLst>
    <dgm:cxn modelId="{23B66596-0A47-45B1-A53F-0F19AC9175A4}" srcId="{06DA3EC2-6888-4CF3-B15C-8613ADC67F57}" destId="{28EB1E9A-AAEB-41F4-BE74-B1FA76974C49}" srcOrd="0" destOrd="0" parTransId="{6A2199B8-8D57-4BFC-9D4F-3766D8172F7E}" sibTransId="{85E4E9D7-D338-41F5-8DD3-5B103DCA6BB6}"/>
    <dgm:cxn modelId="{456CED44-689B-445F-95E3-EEF2665E36F5}" type="presOf" srcId="{28EB1E9A-AAEB-41F4-BE74-B1FA76974C49}" destId="{B85BE654-466A-49A6-AE31-290A9A0E6AEE}" srcOrd="0" destOrd="0" presId="urn:microsoft.com/office/officeart/2005/8/layout/arrow3"/>
    <dgm:cxn modelId="{EA267228-E2FF-4B1E-8588-FEEF4A98D2D8}" type="presOf" srcId="{A0F170F0-186A-43B4-AF6C-74C0A8B6C609}" destId="{57E7B9D3-D87D-4E27-8CBB-AD9741D92545}" srcOrd="0" destOrd="0" presId="urn:microsoft.com/office/officeart/2005/8/layout/arrow3"/>
    <dgm:cxn modelId="{557ED19F-1B9A-4782-B38A-29825EA7EDE0}" srcId="{06DA3EC2-6888-4CF3-B15C-8613ADC67F57}" destId="{A0F170F0-186A-43B4-AF6C-74C0A8B6C609}" srcOrd="1" destOrd="0" parTransId="{6B80713E-04A2-4970-8F0A-07E026752776}" sibTransId="{F3D985E3-166B-4B51-9A0A-B06E52EFED5E}"/>
    <dgm:cxn modelId="{006C34C8-3C52-42B2-8CFA-5BF9186A6C1B}" type="presOf" srcId="{06DA3EC2-6888-4CF3-B15C-8613ADC67F57}" destId="{53976D7D-E622-41B0-9D69-0D36BA8A1129}" srcOrd="0" destOrd="0" presId="urn:microsoft.com/office/officeart/2005/8/layout/arrow3"/>
    <dgm:cxn modelId="{9E4072F9-80C5-4937-9084-6E7708BB59F9}" type="presParOf" srcId="{53976D7D-E622-41B0-9D69-0D36BA8A1129}" destId="{84E71DC5-AABD-48BD-BDA4-1B12FB464661}" srcOrd="0" destOrd="0" presId="urn:microsoft.com/office/officeart/2005/8/layout/arrow3"/>
    <dgm:cxn modelId="{D01E5F5F-487F-4420-BBB7-C5763E8FBF87}" type="presParOf" srcId="{53976D7D-E622-41B0-9D69-0D36BA8A1129}" destId="{9D94155C-9BE2-4E4B-8FC4-EB6089EE40FB}" srcOrd="1" destOrd="0" presId="urn:microsoft.com/office/officeart/2005/8/layout/arrow3"/>
    <dgm:cxn modelId="{111EF312-EC70-4AF2-AA92-5FD2C5D968CC}" type="presParOf" srcId="{53976D7D-E622-41B0-9D69-0D36BA8A1129}" destId="{B85BE654-466A-49A6-AE31-290A9A0E6AEE}" srcOrd="2" destOrd="0" presId="urn:microsoft.com/office/officeart/2005/8/layout/arrow3"/>
    <dgm:cxn modelId="{FA2656D2-898C-49FC-B839-9B05ECA3B4F5}" type="presParOf" srcId="{53976D7D-E622-41B0-9D69-0D36BA8A1129}" destId="{69D77553-0532-4B99-8AA2-791E4E5D99B5}" srcOrd="3" destOrd="0" presId="urn:microsoft.com/office/officeart/2005/8/layout/arrow3"/>
    <dgm:cxn modelId="{302A71AB-9EB1-426A-A2F5-FB3DA47287A0}" type="presParOf" srcId="{53976D7D-E622-41B0-9D69-0D36BA8A1129}" destId="{57E7B9D3-D87D-4E27-8CBB-AD9741D92545}" srcOrd="4" destOrd="0" presId="urn:microsoft.com/office/officeart/2005/8/layout/arrow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A5A51C-AA0C-498F-ADD8-D7081DBE9AF9}"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F6DA0F6B-C21E-4403-8758-46296947D6F3}">
      <dgm:prSet custT="1"/>
      <dgm:spPr/>
      <dgm:t>
        <a:bodyPr/>
        <a:lstStyle/>
        <a:p>
          <a:pPr algn="ctr" rtl="0"/>
          <a:r>
            <a:rPr lang="en-US" sz="3400" dirty="0" smtClean="0"/>
            <a:t>14% experience IADL limitations</a:t>
          </a:r>
        </a:p>
        <a:p>
          <a:pPr algn="ctr" rtl="0"/>
          <a:endParaRPr lang="en-US" sz="2000" i="1" dirty="0" smtClean="0"/>
        </a:p>
        <a:p>
          <a:pPr algn="ctr" rtl="0"/>
          <a:r>
            <a:rPr lang="en-US" sz="2000" i="1" dirty="0" smtClean="0"/>
            <a:t>e.g., shopping, managing money</a:t>
          </a:r>
          <a:endParaRPr lang="en-US" sz="2000" i="1" dirty="0"/>
        </a:p>
      </dgm:t>
    </dgm:pt>
    <dgm:pt modelId="{1E7DDCD7-1296-47D0-8852-D80B0FB6CF61}" type="parTrans" cxnId="{964D69A4-05BB-4778-BAC0-0B68E85BC075}">
      <dgm:prSet/>
      <dgm:spPr/>
      <dgm:t>
        <a:bodyPr/>
        <a:lstStyle/>
        <a:p>
          <a:endParaRPr lang="en-US"/>
        </a:p>
      </dgm:t>
    </dgm:pt>
    <dgm:pt modelId="{870648C8-3412-4439-B99E-130287DB1CCA}" type="sibTrans" cxnId="{964D69A4-05BB-4778-BAC0-0B68E85BC075}">
      <dgm:prSet/>
      <dgm:spPr/>
      <dgm:t>
        <a:bodyPr/>
        <a:lstStyle/>
        <a:p>
          <a:endParaRPr lang="en-US"/>
        </a:p>
      </dgm:t>
    </dgm:pt>
    <dgm:pt modelId="{CCC43501-C216-4223-ADAF-C01B14C5ADFE}">
      <dgm:prSet custT="1"/>
      <dgm:spPr/>
      <dgm:t>
        <a:bodyPr/>
        <a:lstStyle/>
        <a:p>
          <a:pPr algn="ctr" rtl="0"/>
          <a:r>
            <a:rPr lang="en-US" sz="3400" dirty="0" smtClean="0"/>
            <a:t>25% experience IADL and at least one ADL limitation</a:t>
          </a:r>
        </a:p>
        <a:p>
          <a:pPr algn="ctr" rtl="0"/>
          <a:r>
            <a:rPr lang="en-US" sz="2000" i="1" dirty="0" smtClean="0"/>
            <a:t>e.g., bathing, dressing, using the toilet</a:t>
          </a:r>
          <a:endParaRPr lang="en-US" sz="2000" i="1" dirty="0"/>
        </a:p>
      </dgm:t>
    </dgm:pt>
    <dgm:pt modelId="{666B5CC6-B908-4705-B056-901453AC47F5}" type="parTrans" cxnId="{FE224091-F801-4EAE-B4D3-3355C4CE9B58}">
      <dgm:prSet/>
      <dgm:spPr/>
      <dgm:t>
        <a:bodyPr/>
        <a:lstStyle/>
        <a:p>
          <a:endParaRPr lang="en-US"/>
        </a:p>
      </dgm:t>
    </dgm:pt>
    <dgm:pt modelId="{92D746F0-C251-4048-9403-7E62712D5C51}" type="sibTrans" cxnId="{FE224091-F801-4EAE-B4D3-3355C4CE9B58}">
      <dgm:prSet/>
      <dgm:spPr/>
      <dgm:t>
        <a:bodyPr/>
        <a:lstStyle/>
        <a:p>
          <a:endParaRPr lang="en-US"/>
        </a:p>
      </dgm:t>
    </dgm:pt>
    <dgm:pt modelId="{5889340B-2887-4B10-AD16-1E75F453245F}">
      <dgm:prSet/>
      <dgm:spPr/>
      <dgm:t>
        <a:bodyPr/>
        <a:lstStyle/>
        <a:p>
          <a:pPr rtl="0"/>
          <a:endParaRPr lang="en-US" dirty="0"/>
        </a:p>
      </dgm:t>
    </dgm:pt>
    <dgm:pt modelId="{7E41261C-9496-4721-AF2E-DD4B16A23551}" type="parTrans" cxnId="{F8D4D031-FC68-4864-84B0-66B6A0B2271E}">
      <dgm:prSet/>
      <dgm:spPr/>
      <dgm:t>
        <a:bodyPr/>
        <a:lstStyle/>
        <a:p>
          <a:endParaRPr lang="en-US"/>
        </a:p>
      </dgm:t>
    </dgm:pt>
    <dgm:pt modelId="{4FE6DA5D-8200-4D3A-82B0-410065D3BACB}" type="sibTrans" cxnId="{F8D4D031-FC68-4864-84B0-66B6A0B2271E}">
      <dgm:prSet/>
      <dgm:spPr/>
      <dgm:t>
        <a:bodyPr/>
        <a:lstStyle/>
        <a:p>
          <a:endParaRPr lang="en-US"/>
        </a:p>
      </dgm:t>
    </dgm:pt>
    <dgm:pt modelId="{ABD1E4E0-B22E-4F78-B345-353C8B189AD1}">
      <dgm:prSet/>
      <dgm:spPr/>
      <dgm:t>
        <a:bodyPr/>
        <a:lstStyle/>
        <a:p>
          <a:pPr rtl="0"/>
          <a:endParaRPr lang="en-US" dirty="0"/>
        </a:p>
      </dgm:t>
    </dgm:pt>
    <dgm:pt modelId="{1946A50C-0F85-4121-82E6-0CEC7BE65B36}" type="parTrans" cxnId="{B1324DCD-FB9D-4B75-953F-A07A882D99A1}">
      <dgm:prSet/>
      <dgm:spPr/>
      <dgm:t>
        <a:bodyPr/>
        <a:lstStyle/>
        <a:p>
          <a:endParaRPr lang="en-US"/>
        </a:p>
      </dgm:t>
    </dgm:pt>
    <dgm:pt modelId="{7035D3DB-A7F9-4B63-BDED-9F6E84018B09}" type="sibTrans" cxnId="{B1324DCD-FB9D-4B75-953F-A07A882D99A1}">
      <dgm:prSet/>
      <dgm:spPr/>
      <dgm:t>
        <a:bodyPr/>
        <a:lstStyle/>
        <a:p>
          <a:endParaRPr lang="en-US"/>
        </a:p>
      </dgm:t>
    </dgm:pt>
    <dgm:pt modelId="{93DA48D9-F2DD-432A-98A2-2F22CDC50EEE}">
      <dgm:prSet/>
      <dgm:spPr>
        <a:solidFill>
          <a:srgbClr val="263F6A"/>
        </a:solidFill>
      </dgm:spPr>
      <dgm:t>
        <a:bodyPr/>
        <a:lstStyle/>
        <a:p>
          <a:pPr rtl="0"/>
          <a:r>
            <a:rPr lang="en-US" b="1" dirty="0" smtClean="0">
              <a:latin typeface="+mj-lt"/>
            </a:rPr>
            <a:t>39% of elders have some type of functional limitation</a:t>
          </a:r>
          <a:endParaRPr lang="en-US" dirty="0">
            <a:latin typeface="+mj-lt"/>
          </a:endParaRPr>
        </a:p>
      </dgm:t>
    </dgm:pt>
    <dgm:pt modelId="{2C0D7552-132E-4C30-A61E-45CA4E5732A6}" type="parTrans" cxnId="{35704647-C86C-4450-8B45-CB20376F6EC5}">
      <dgm:prSet/>
      <dgm:spPr/>
      <dgm:t>
        <a:bodyPr/>
        <a:lstStyle/>
        <a:p>
          <a:endParaRPr lang="en-US"/>
        </a:p>
      </dgm:t>
    </dgm:pt>
    <dgm:pt modelId="{2015C6A6-DBBC-49B1-9FF4-05208F434423}" type="sibTrans" cxnId="{35704647-C86C-4450-8B45-CB20376F6EC5}">
      <dgm:prSet/>
      <dgm:spPr/>
      <dgm:t>
        <a:bodyPr/>
        <a:lstStyle/>
        <a:p>
          <a:endParaRPr lang="en-US"/>
        </a:p>
      </dgm:t>
    </dgm:pt>
    <dgm:pt modelId="{4E194450-1F39-41D5-AE2D-61C91AAB8779}" type="pres">
      <dgm:prSet presAssocID="{82A5A51C-AA0C-498F-ADD8-D7081DBE9AF9}" presName="composite" presStyleCnt="0">
        <dgm:presLayoutVars>
          <dgm:chMax val="1"/>
          <dgm:dir/>
          <dgm:resizeHandles val="exact"/>
        </dgm:presLayoutVars>
      </dgm:prSet>
      <dgm:spPr/>
      <dgm:t>
        <a:bodyPr/>
        <a:lstStyle/>
        <a:p>
          <a:endParaRPr lang="en-US"/>
        </a:p>
      </dgm:t>
    </dgm:pt>
    <dgm:pt modelId="{AB0A45A8-C3C2-4DD0-BEB5-F6B425DF0BE6}" type="pres">
      <dgm:prSet presAssocID="{93DA48D9-F2DD-432A-98A2-2F22CDC50EEE}" presName="roof" presStyleLbl="dkBgShp" presStyleIdx="0" presStyleCnt="2"/>
      <dgm:spPr/>
      <dgm:t>
        <a:bodyPr/>
        <a:lstStyle/>
        <a:p>
          <a:endParaRPr lang="en-US"/>
        </a:p>
      </dgm:t>
    </dgm:pt>
    <dgm:pt modelId="{90762E8F-BD9C-4CC8-9A24-C034EEBE41E9}" type="pres">
      <dgm:prSet presAssocID="{93DA48D9-F2DD-432A-98A2-2F22CDC50EEE}" presName="pillars" presStyleCnt="0"/>
      <dgm:spPr/>
    </dgm:pt>
    <dgm:pt modelId="{12665135-EAA9-42F8-97CB-A3319DF6C728}" type="pres">
      <dgm:prSet presAssocID="{93DA48D9-F2DD-432A-98A2-2F22CDC50EEE}" presName="pillar1" presStyleLbl="node1" presStyleIdx="0" presStyleCnt="2">
        <dgm:presLayoutVars>
          <dgm:bulletEnabled val="1"/>
        </dgm:presLayoutVars>
      </dgm:prSet>
      <dgm:spPr/>
      <dgm:t>
        <a:bodyPr/>
        <a:lstStyle/>
        <a:p>
          <a:endParaRPr lang="en-US"/>
        </a:p>
      </dgm:t>
    </dgm:pt>
    <dgm:pt modelId="{DB341FC4-4BC6-4EC5-BDAD-4348B9049ADD}" type="pres">
      <dgm:prSet presAssocID="{CCC43501-C216-4223-ADAF-C01B14C5ADFE}" presName="pillarX" presStyleLbl="node1" presStyleIdx="1" presStyleCnt="2">
        <dgm:presLayoutVars>
          <dgm:bulletEnabled val="1"/>
        </dgm:presLayoutVars>
      </dgm:prSet>
      <dgm:spPr/>
      <dgm:t>
        <a:bodyPr/>
        <a:lstStyle/>
        <a:p>
          <a:endParaRPr lang="en-US"/>
        </a:p>
      </dgm:t>
    </dgm:pt>
    <dgm:pt modelId="{72A61055-2A9D-42C6-8245-3C562DFE495A}" type="pres">
      <dgm:prSet presAssocID="{93DA48D9-F2DD-432A-98A2-2F22CDC50EEE}" presName="base" presStyleLbl="dkBgShp" presStyleIdx="1" presStyleCnt="2"/>
      <dgm:spPr>
        <a:solidFill>
          <a:srgbClr val="263F6A"/>
        </a:solidFill>
      </dgm:spPr>
    </dgm:pt>
  </dgm:ptLst>
  <dgm:cxnLst>
    <dgm:cxn modelId="{964D69A4-05BB-4778-BAC0-0B68E85BC075}" srcId="{93DA48D9-F2DD-432A-98A2-2F22CDC50EEE}" destId="{F6DA0F6B-C21E-4403-8758-46296947D6F3}" srcOrd="0" destOrd="0" parTransId="{1E7DDCD7-1296-47D0-8852-D80B0FB6CF61}" sibTransId="{870648C8-3412-4439-B99E-130287DB1CCA}"/>
    <dgm:cxn modelId="{4032EE7B-A978-409B-8287-DE6EDC48F77D}" type="presOf" srcId="{82A5A51C-AA0C-498F-ADD8-D7081DBE9AF9}" destId="{4E194450-1F39-41D5-AE2D-61C91AAB8779}" srcOrd="0" destOrd="0" presId="urn:microsoft.com/office/officeart/2005/8/layout/hList3"/>
    <dgm:cxn modelId="{FE224091-F801-4EAE-B4D3-3355C4CE9B58}" srcId="{93DA48D9-F2DD-432A-98A2-2F22CDC50EEE}" destId="{CCC43501-C216-4223-ADAF-C01B14C5ADFE}" srcOrd="1" destOrd="0" parTransId="{666B5CC6-B908-4705-B056-901453AC47F5}" sibTransId="{92D746F0-C251-4048-9403-7E62712D5C51}"/>
    <dgm:cxn modelId="{35704647-C86C-4450-8B45-CB20376F6EC5}" srcId="{82A5A51C-AA0C-498F-ADD8-D7081DBE9AF9}" destId="{93DA48D9-F2DD-432A-98A2-2F22CDC50EEE}" srcOrd="0" destOrd="0" parTransId="{2C0D7552-132E-4C30-A61E-45CA4E5732A6}" sibTransId="{2015C6A6-DBBC-49B1-9FF4-05208F434423}"/>
    <dgm:cxn modelId="{0E0CE05B-2B06-4DFF-9208-46179EDFCF1E}" type="presOf" srcId="{93DA48D9-F2DD-432A-98A2-2F22CDC50EEE}" destId="{AB0A45A8-C3C2-4DD0-BEB5-F6B425DF0BE6}" srcOrd="0" destOrd="0" presId="urn:microsoft.com/office/officeart/2005/8/layout/hList3"/>
    <dgm:cxn modelId="{B1324DCD-FB9D-4B75-953F-A07A882D99A1}" srcId="{82A5A51C-AA0C-498F-ADD8-D7081DBE9AF9}" destId="{ABD1E4E0-B22E-4F78-B345-353C8B189AD1}" srcOrd="2" destOrd="0" parTransId="{1946A50C-0F85-4121-82E6-0CEC7BE65B36}" sibTransId="{7035D3DB-A7F9-4B63-BDED-9F6E84018B09}"/>
    <dgm:cxn modelId="{F8D4D031-FC68-4864-84B0-66B6A0B2271E}" srcId="{82A5A51C-AA0C-498F-ADD8-D7081DBE9AF9}" destId="{5889340B-2887-4B10-AD16-1E75F453245F}" srcOrd="1" destOrd="0" parTransId="{7E41261C-9496-4721-AF2E-DD4B16A23551}" sibTransId="{4FE6DA5D-8200-4D3A-82B0-410065D3BACB}"/>
    <dgm:cxn modelId="{BD91A282-936D-4542-B7ED-F96FD8BC4259}" type="presOf" srcId="{CCC43501-C216-4223-ADAF-C01B14C5ADFE}" destId="{DB341FC4-4BC6-4EC5-BDAD-4348B9049ADD}" srcOrd="0" destOrd="0" presId="urn:microsoft.com/office/officeart/2005/8/layout/hList3"/>
    <dgm:cxn modelId="{9CCADEAF-EBFE-4E2C-B094-4E2C2F2FDA98}" type="presOf" srcId="{F6DA0F6B-C21E-4403-8758-46296947D6F3}" destId="{12665135-EAA9-42F8-97CB-A3319DF6C728}" srcOrd="0" destOrd="0" presId="urn:microsoft.com/office/officeart/2005/8/layout/hList3"/>
    <dgm:cxn modelId="{6823FA59-A282-43BC-867E-1D72BB7EF4A1}" type="presParOf" srcId="{4E194450-1F39-41D5-AE2D-61C91AAB8779}" destId="{AB0A45A8-C3C2-4DD0-BEB5-F6B425DF0BE6}" srcOrd="0" destOrd="0" presId="urn:microsoft.com/office/officeart/2005/8/layout/hList3"/>
    <dgm:cxn modelId="{E66BD980-2CB5-4A52-9AEF-C4008BA58620}" type="presParOf" srcId="{4E194450-1F39-41D5-AE2D-61C91AAB8779}" destId="{90762E8F-BD9C-4CC8-9A24-C034EEBE41E9}" srcOrd="1" destOrd="0" presId="urn:microsoft.com/office/officeart/2005/8/layout/hList3"/>
    <dgm:cxn modelId="{3720E2F8-AEC9-4457-9505-DDCE861DA587}" type="presParOf" srcId="{90762E8F-BD9C-4CC8-9A24-C034EEBE41E9}" destId="{12665135-EAA9-42F8-97CB-A3319DF6C728}" srcOrd="0" destOrd="0" presId="urn:microsoft.com/office/officeart/2005/8/layout/hList3"/>
    <dgm:cxn modelId="{C244ED47-04D0-4671-97A9-4DA291FFA416}" type="presParOf" srcId="{90762E8F-BD9C-4CC8-9A24-C034EEBE41E9}" destId="{DB341FC4-4BC6-4EC5-BDAD-4348B9049ADD}" srcOrd="1" destOrd="0" presId="urn:microsoft.com/office/officeart/2005/8/layout/hList3"/>
    <dgm:cxn modelId="{3B597474-526E-4568-8915-40598FD19257}" type="presParOf" srcId="{4E194450-1F39-41D5-AE2D-61C91AAB8779}" destId="{72A61055-2A9D-42C6-8245-3C562DFE495A}"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AFD02A-0340-407F-8B8A-3C9B88FC8E92}">
      <dsp:nvSpPr>
        <dsp:cNvPr id="0" name=""/>
        <dsp:cNvSpPr/>
      </dsp:nvSpPr>
      <dsp:spPr>
        <a:xfrm>
          <a:off x="0" y="112411"/>
          <a:ext cx="8534400" cy="1930138"/>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There will be more older Americans than at any other time in history, living longer lives. </a:t>
          </a:r>
          <a:endParaRPr lang="en-US" sz="2400" kern="1200" dirty="0"/>
        </a:p>
      </dsp:txBody>
      <dsp:txXfrm>
        <a:off x="2232660" y="112411"/>
        <a:ext cx="6301739" cy="1930138"/>
      </dsp:txXfrm>
    </dsp:sp>
    <dsp:sp modelId="{082072C8-8B8D-4602-9412-B84AEC153510}">
      <dsp:nvSpPr>
        <dsp:cNvPr id="0" name=""/>
        <dsp:cNvSpPr/>
      </dsp:nvSpPr>
      <dsp:spPr>
        <a:xfrm>
          <a:off x="228595" y="291019"/>
          <a:ext cx="1511817" cy="1537801"/>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D288E55-D124-4BC5-8C11-EA25227B8D10}">
      <dsp:nvSpPr>
        <dsp:cNvPr id="0" name=""/>
        <dsp:cNvSpPr/>
      </dsp:nvSpPr>
      <dsp:spPr>
        <a:xfrm>
          <a:off x="0" y="2455918"/>
          <a:ext cx="8534400" cy="2201335"/>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ts val="0"/>
            </a:spcAft>
          </a:pPr>
          <a:r>
            <a:rPr lang="en-US" sz="2400" kern="1200" dirty="0" smtClean="0"/>
            <a:t>All sectors of society will be increasingly strained to meet the needs of older Americans. </a:t>
          </a:r>
          <a:endParaRPr lang="en-US" sz="2400" kern="1200" dirty="0"/>
        </a:p>
      </dsp:txBody>
      <dsp:txXfrm>
        <a:off x="2232660" y="2455918"/>
        <a:ext cx="6301739" cy="2201335"/>
      </dsp:txXfrm>
    </dsp:sp>
    <dsp:sp modelId="{87B459D5-FFF4-49FF-A41D-2A85402AB28A}">
      <dsp:nvSpPr>
        <dsp:cNvPr id="0" name=""/>
        <dsp:cNvSpPr/>
      </dsp:nvSpPr>
      <dsp:spPr>
        <a:xfrm>
          <a:off x="160029" y="2633463"/>
          <a:ext cx="1676395" cy="1733770"/>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2EDD2B-DB38-4BF6-9AA9-DB0C9FA28DF7}">
      <dsp:nvSpPr>
        <dsp:cNvPr id="0" name=""/>
        <dsp:cNvSpPr/>
      </dsp:nvSpPr>
      <dsp:spPr>
        <a:xfrm>
          <a:off x="0" y="0"/>
          <a:ext cx="5257800" cy="1524000"/>
        </a:xfrm>
        <a:prstGeom prst="roundRect">
          <a:avLst>
            <a:gd name="adj" fmla="val 10000"/>
          </a:avLst>
        </a:prstGeom>
        <a:solidFill>
          <a:srgbClr val="263F6A"/>
        </a:solidFill>
        <a:ln>
          <a:solidFill>
            <a:srgbClr val="263F6A"/>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Women’s longer life expectancies mean that a disproportionate number of elders are women. </a:t>
          </a:r>
          <a:endParaRPr lang="en-US" sz="2400" kern="1200" dirty="0"/>
        </a:p>
      </dsp:txBody>
      <dsp:txXfrm>
        <a:off x="1203959" y="0"/>
        <a:ext cx="4053840" cy="1524000"/>
      </dsp:txXfrm>
    </dsp:sp>
    <dsp:sp modelId="{1988976F-0DA6-4D08-9115-F557DB84AF9A}">
      <dsp:nvSpPr>
        <dsp:cNvPr id="0" name=""/>
        <dsp:cNvSpPr/>
      </dsp:nvSpPr>
      <dsp:spPr>
        <a:xfrm>
          <a:off x="0" y="119353"/>
          <a:ext cx="1070572" cy="1285292"/>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DEBDF83-4235-4173-ABC2-B6193ACD0034}">
      <dsp:nvSpPr>
        <dsp:cNvPr id="0" name=""/>
        <dsp:cNvSpPr/>
      </dsp:nvSpPr>
      <dsp:spPr>
        <a:xfrm>
          <a:off x="0" y="1676400"/>
          <a:ext cx="5257800" cy="15240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Elderly women are more likely than men to be widowed or divorced and living alone. </a:t>
          </a:r>
          <a:endParaRPr lang="en-US" sz="2400" kern="1200" dirty="0"/>
        </a:p>
      </dsp:txBody>
      <dsp:txXfrm>
        <a:off x="1203959" y="1676400"/>
        <a:ext cx="4053840" cy="1524000"/>
      </dsp:txXfrm>
    </dsp:sp>
    <dsp:sp modelId="{F18FA056-242A-4C5B-ABC6-22FE932A3F0D}">
      <dsp:nvSpPr>
        <dsp:cNvPr id="0" name=""/>
        <dsp:cNvSpPr/>
      </dsp:nvSpPr>
      <dsp:spPr>
        <a:xfrm>
          <a:off x="0" y="1790267"/>
          <a:ext cx="1070572" cy="1296265"/>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65A2B8B-BBC5-45A2-9E27-42BB7B6D3766}">
      <dsp:nvSpPr>
        <dsp:cNvPr id="0" name=""/>
        <dsp:cNvSpPr/>
      </dsp:nvSpPr>
      <dsp:spPr>
        <a:xfrm>
          <a:off x="0" y="3352800"/>
          <a:ext cx="5257800" cy="1524000"/>
        </a:xfrm>
        <a:prstGeom prst="roundRect">
          <a:avLst>
            <a:gd name="adj" fmla="val 10000"/>
          </a:avLst>
        </a:prstGeom>
        <a:solidFill>
          <a:srgbClr val="263F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Women’s incomes are significantly lower than men’s for every age group over 50.</a:t>
          </a:r>
          <a:endParaRPr lang="en-US" sz="2400" kern="1200" dirty="0"/>
        </a:p>
      </dsp:txBody>
      <dsp:txXfrm>
        <a:off x="1203959" y="3352800"/>
        <a:ext cx="4053840" cy="1524000"/>
      </dsp:txXfrm>
    </dsp:sp>
    <dsp:sp modelId="{EAEB8AF7-EB6D-44F3-A187-13E687A45C1E}">
      <dsp:nvSpPr>
        <dsp:cNvPr id="0" name=""/>
        <dsp:cNvSpPr/>
      </dsp:nvSpPr>
      <dsp:spPr>
        <a:xfrm>
          <a:off x="0" y="3461186"/>
          <a:ext cx="1066239" cy="1318491"/>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B78525-C96E-4EA7-80B3-741860712C2B}">
      <dsp:nvSpPr>
        <dsp:cNvPr id="0" name=""/>
        <dsp:cNvSpPr/>
      </dsp:nvSpPr>
      <dsp:spPr>
        <a:xfrm rot="16200000">
          <a:off x="407" y="1748"/>
          <a:ext cx="3960651" cy="396065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b="1" kern="1200" dirty="0" smtClean="0"/>
            <a:t>Myth: </a:t>
          </a:r>
          <a:r>
            <a:rPr lang="en-US" sz="2400" kern="1200" dirty="0" smtClean="0"/>
            <a:t>Due to failing memories and confusion, older people make poor witnesses</a:t>
          </a:r>
          <a:endParaRPr lang="en-US" sz="2400" b="1" kern="1200" dirty="0"/>
        </a:p>
      </dsp:txBody>
      <dsp:txXfrm rot="16200000">
        <a:off x="407" y="1748"/>
        <a:ext cx="3960651" cy="3960651"/>
      </dsp:txXfrm>
    </dsp:sp>
    <dsp:sp modelId="{9613ABA8-253A-4C34-9439-6B55634B59EC}">
      <dsp:nvSpPr>
        <dsp:cNvPr id="0" name=""/>
        <dsp:cNvSpPr/>
      </dsp:nvSpPr>
      <dsp:spPr>
        <a:xfrm rot="5400000">
          <a:off x="4497141" y="1748"/>
          <a:ext cx="3960651" cy="396065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b="1" kern="1200" dirty="0" smtClean="0"/>
            <a:t>Fact: </a:t>
          </a:r>
          <a:r>
            <a:rPr lang="en-US" sz="2400" kern="1200" dirty="0" smtClean="0"/>
            <a:t>Age alone does not affect a person’s credibility</a:t>
          </a:r>
          <a:endParaRPr lang="en-US" sz="2400" b="1" kern="1200" dirty="0"/>
        </a:p>
      </dsp:txBody>
      <dsp:txXfrm rot="5400000">
        <a:off x="4497141" y="1748"/>
        <a:ext cx="3960651" cy="396065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B78525-C96E-4EA7-80B3-741860712C2B}">
      <dsp:nvSpPr>
        <dsp:cNvPr id="0" name=""/>
        <dsp:cNvSpPr/>
      </dsp:nvSpPr>
      <dsp:spPr>
        <a:xfrm rot="16200000">
          <a:off x="407" y="1748"/>
          <a:ext cx="3960651" cy="396065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b="1" kern="1200" dirty="0" smtClean="0"/>
            <a:t>Myth: </a:t>
          </a:r>
          <a:r>
            <a:rPr lang="en-US" sz="2400" kern="1200" dirty="0" smtClean="0"/>
            <a:t>As people age, they  will eventually be fully incapacitated</a:t>
          </a:r>
          <a:endParaRPr lang="en-US" sz="2400" b="1" kern="1200" dirty="0"/>
        </a:p>
      </dsp:txBody>
      <dsp:txXfrm rot="16200000">
        <a:off x="407" y="1748"/>
        <a:ext cx="3960651" cy="3960651"/>
      </dsp:txXfrm>
    </dsp:sp>
    <dsp:sp modelId="{9613ABA8-253A-4C34-9439-6B55634B59EC}">
      <dsp:nvSpPr>
        <dsp:cNvPr id="0" name=""/>
        <dsp:cNvSpPr/>
      </dsp:nvSpPr>
      <dsp:spPr>
        <a:xfrm rot="5400000">
          <a:off x="4497141" y="1748"/>
          <a:ext cx="3960651" cy="3960651"/>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b="1" kern="1200" dirty="0" smtClean="0"/>
            <a:t>Fact: </a:t>
          </a:r>
          <a:r>
            <a:rPr lang="en-US" sz="2400" kern="1200" dirty="0" smtClean="0"/>
            <a:t>Incapacity is not part of the normal aging process </a:t>
          </a:r>
          <a:r>
            <a:rPr lang="en-US" sz="2400" kern="1200" smtClean="0"/>
            <a:t>and fluctuates </a:t>
          </a:r>
          <a:r>
            <a:rPr lang="en-US" sz="2400" kern="1200" dirty="0" smtClean="0"/>
            <a:t>when it does occur</a:t>
          </a:r>
          <a:endParaRPr lang="en-US" sz="2400" b="1" kern="1200" dirty="0"/>
        </a:p>
      </dsp:txBody>
      <dsp:txXfrm rot="5400000">
        <a:off x="4497141" y="1748"/>
        <a:ext cx="3960651" cy="396065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D613131-5183-4700-87BC-1714B795D53E}">
      <dsp:nvSpPr>
        <dsp:cNvPr id="0" name=""/>
        <dsp:cNvSpPr/>
      </dsp:nvSpPr>
      <dsp:spPr>
        <a:xfrm>
          <a:off x="1727" y="0"/>
          <a:ext cx="2688282" cy="419100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r>
            <a:rPr lang="en-US" sz="3300" kern="1200" dirty="0" smtClean="0"/>
            <a:t>Physical Impairments</a:t>
          </a:r>
          <a:endParaRPr lang="en-US" sz="3300" kern="1200" dirty="0"/>
        </a:p>
      </dsp:txBody>
      <dsp:txXfrm>
        <a:off x="1727" y="1676400"/>
        <a:ext cx="2688282" cy="1676400"/>
      </dsp:txXfrm>
    </dsp:sp>
    <dsp:sp modelId="{448C4B94-2219-4152-ADE2-40E1050F3280}">
      <dsp:nvSpPr>
        <dsp:cNvPr id="0" name=""/>
        <dsp:cNvSpPr/>
      </dsp:nvSpPr>
      <dsp:spPr>
        <a:xfrm>
          <a:off x="648067" y="251459"/>
          <a:ext cx="1395603" cy="1395603"/>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18A869-68CA-45D5-8D43-F9D15B363B94}">
      <dsp:nvSpPr>
        <dsp:cNvPr id="0" name=""/>
        <dsp:cNvSpPr/>
      </dsp:nvSpPr>
      <dsp:spPr>
        <a:xfrm>
          <a:off x="2770658" y="0"/>
          <a:ext cx="2688282" cy="419100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r>
            <a:rPr lang="en-US" sz="3300" kern="1200" dirty="0" smtClean="0"/>
            <a:t>Emotional  Issues</a:t>
          </a:r>
          <a:endParaRPr lang="en-US" sz="3300" kern="1200" dirty="0"/>
        </a:p>
      </dsp:txBody>
      <dsp:txXfrm>
        <a:off x="2770658" y="1676400"/>
        <a:ext cx="2688282" cy="1676400"/>
      </dsp:txXfrm>
    </dsp:sp>
    <dsp:sp modelId="{ACAC4613-6FD3-4F9A-9BD7-2E1D9C9558F1}">
      <dsp:nvSpPr>
        <dsp:cNvPr id="0" name=""/>
        <dsp:cNvSpPr/>
      </dsp:nvSpPr>
      <dsp:spPr>
        <a:xfrm>
          <a:off x="3416998" y="251459"/>
          <a:ext cx="1395603" cy="1395603"/>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3A254B0-5B65-406E-AC32-6E112DD08DA0}">
      <dsp:nvSpPr>
        <dsp:cNvPr id="0" name=""/>
        <dsp:cNvSpPr/>
      </dsp:nvSpPr>
      <dsp:spPr>
        <a:xfrm>
          <a:off x="5539589" y="0"/>
          <a:ext cx="2688282" cy="419100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r>
            <a:rPr lang="en-US" sz="3300" kern="1200" dirty="0" smtClean="0"/>
            <a:t>Cognitive Impairments</a:t>
          </a:r>
          <a:endParaRPr lang="en-US" sz="3300" kern="1200" dirty="0"/>
        </a:p>
      </dsp:txBody>
      <dsp:txXfrm>
        <a:off x="5539589" y="1676400"/>
        <a:ext cx="2688282" cy="1676400"/>
      </dsp:txXfrm>
    </dsp:sp>
    <dsp:sp modelId="{9AA4ADFE-2EFA-4006-B751-D6AF2E81B845}">
      <dsp:nvSpPr>
        <dsp:cNvPr id="0" name=""/>
        <dsp:cNvSpPr/>
      </dsp:nvSpPr>
      <dsp:spPr>
        <a:xfrm>
          <a:off x="6185929" y="251459"/>
          <a:ext cx="1395603" cy="1395603"/>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D25C54-5273-469F-83A4-48CFDC857EF1}">
      <dsp:nvSpPr>
        <dsp:cNvPr id="0" name=""/>
        <dsp:cNvSpPr/>
      </dsp:nvSpPr>
      <dsp:spPr>
        <a:xfrm>
          <a:off x="329183" y="3352800"/>
          <a:ext cx="7571232" cy="628650"/>
        </a:xfrm>
        <a:prstGeom prst="leftRightArrow">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BDDE1-1665-448F-9CCF-84D9A5F3B102}">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 modelId="{E2CA3466-F572-4F2C-BF89-26230C183BDA}">
      <dsp:nvSpPr>
        <dsp:cNvPr id="0" name=""/>
        <dsp:cNvSpPr/>
      </dsp:nvSpPr>
      <dsp:spPr>
        <a:xfrm>
          <a:off x="457199" y="93388"/>
          <a:ext cx="7127508" cy="73800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en-US" sz="2400" b="1" kern="1200" dirty="0" smtClean="0"/>
            <a:t>Sensory changes—hearing loss, vision disorders</a:t>
          </a:r>
          <a:endParaRPr lang="en-US" sz="2400" b="1" kern="1200" dirty="0"/>
        </a:p>
      </dsp:txBody>
      <dsp:txXfrm>
        <a:off x="457199" y="93388"/>
        <a:ext cx="7127508" cy="738000"/>
      </dsp:txXfrm>
    </dsp:sp>
    <dsp:sp modelId="{B06F9609-4801-4295-9769-51559FC8C6CA}">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 modelId="{5FC3230A-F346-4DA9-B7E1-0A71026FFB22}">
      <dsp:nvSpPr>
        <dsp:cNvPr id="0" name=""/>
        <dsp:cNvSpPr/>
      </dsp:nvSpPr>
      <dsp:spPr>
        <a:xfrm>
          <a:off x="457199" y="1262008"/>
          <a:ext cx="7135746" cy="73800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en-US" sz="2400" b="1" kern="1200" dirty="0" smtClean="0"/>
            <a:t>Cardiovascular changes—higher blood pressure</a:t>
          </a:r>
          <a:endParaRPr lang="en-US" sz="2400" b="1" kern="1200" dirty="0"/>
        </a:p>
      </dsp:txBody>
      <dsp:txXfrm>
        <a:off x="457199" y="1262008"/>
        <a:ext cx="7135746" cy="738000"/>
      </dsp:txXfrm>
    </dsp:sp>
    <dsp:sp modelId="{F3D3AA5C-34C3-44C4-A395-E15EF407E88E}">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 modelId="{162A329C-E927-4D1C-88BE-664C654CD985}">
      <dsp:nvSpPr>
        <dsp:cNvPr id="0" name=""/>
        <dsp:cNvSpPr/>
      </dsp:nvSpPr>
      <dsp:spPr>
        <a:xfrm>
          <a:off x="411480" y="2330481"/>
          <a:ext cx="7135746" cy="73800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22350">
            <a:lnSpc>
              <a:spcPct val="90000"/>
            </a:lnSpc>
            <a:spcBef>
              <a:spcPct val="0"/>
            </a:spcBef>
            <a:spcAft>
              <a:spcPct val="35000"/>
            </a:spcAft>
          </a:pPr>
          <a:r>
            <a:rPr lang="en-US" sz="2300" b="1" kern="1200" dirty="0" smtClean="0"/>
            <a:t>Musculoskeletal changes—bone density, arthritis</a:t>
          </a:r>
          <a:endParaRPr lang="en-US" sz="2300" b="1" kern="1200" dirty="0"/>
        </a:p>
      </dsp:txBody>
      <dsp:txXfrm>
        <a:off x="411480" y="2330481"/>
        <a:ext cx="7135746" cy="738000"/>
      </dsp:txXfrm>
    </dsp:sp>
    <dsp:sp modelId="{F96B07EC-DD63-478F-9E05-B7462B18DC73}">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 modelId="{CC8206CB-CF79-49D8-A78F-D2D52F0FDAF5}">
      <dsp:nvSpPr>
        <dsp:cNvPr id="0" name=""/>
        <dsp:cNvSpPr/>
      </dsp:nvSpPr>
      <dsp:spPr>
        <a:xfrm>
          <a:off x="411480" y="3464481"/>
          <a:ext cx="7132289" cy="73800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en-US" sz="2400" b="1" kern="1200" dirty="0" smtClean="0"/>
            <a:t>Neurological changes—decreased reaction time</a:t>
          </a:r>
          <a:endParaRPr lang="en-US" sz="2400" b="1" kern="1200" dirty="0"/>
        </a:p>
      </dsp:txBody>
      <dsp:txXfrm>
        <a:off x="411480" y="3464481"/>
        <a:ext cx="7132289" cy="73800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DA3663-43A3-4691-885A-896AA4EC9BC8}">
      <dsp:nvSpPr>
        <dsp:cNvPr id="0" name=""/>
        <dsp:cNvSpPr/>
      </dsp:nvSpPr>
      <dsp:spPr>
        <a:xfrm>
          <a:off x="0" y="0"/>
          <a:ext cx="4038600" cy="4038600"/>
        </a:xfrm>
        <a:prstGeom prst="triangl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8D10B07-CDB0-4583-91F4-4B68403C227F}">
      <dsp:nvSpPr>
        <dsp:cNvPr id="0" name=""/>
        <dsp:cNvSpPr/>
      </dsp:nvSpPr>
      <dsp:spPr>
        <a:xfrm>
          <a:off x="1497031" y="728802"/>
          <a:ext cx="4431703" cy="927400"/>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b="0" kern="1200" dirty="0" smtClean="0"/>
            <a:t>Normal changes, such as thinner skin and slower reaction times</a:t>
          </a:r>
          <a:endParaRPr lang="en-US" sz="2400" b="0" kern="1200" dirty="0"/>
        </a:p>
      </dsp:txBody>
      <dsp:txXfrm>
        <a:off x="1497031" y="728802"/>
        <a:ext cx="4431703" cy="927400"/>
      </dsp:txXfrm>
    </dsp:sp>
    <dsp:sp modelId="{94759842-B3E2-42EA-9C34-B22351A63C95}">
      <dsp:nvSpPr>
        <dsp:cNvPr id="0" name=""/>
        <dsp:cNvSpPr/>
      </dsp:nvSpPr>
      <dsp:spPr>
        <a:xfrm>
          <a:off x="1524004" y="1859666"/>
          <a:ext cx="4343001" cy="934113"/>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b="0" kern="1200" dirty="0" smtClean="0"/>
            <a:t>Greater susceptibility to disease and illness</a:t>
          </a:r>
          <a:endParaRPr lang="en-US" sz="2400" b="0" kern="1200" dirty="0"/>
        </a:p>
      </dsp:txBody>
      <dsp:txXfrm>
        <a:off x="1524004" y="1859666"/>
        <a:ext cx="4343001" cy="934113"/>
      </dsp:txXfrm>
    </dsp:sp>
    <dsp:sp modelId="{3CBEC4EC-1F86-4B86-980C-BB75BC761ED4}">
      <dsp:nvSpPr>
        <dsp:cNvPr id="0" name=""/>
        <dsp:cNvSpPr/>
      </dsp:nvSpPr>
      <dsp:spPr>
        <a:xfrm>
          <a:off x="1573224" y="3001887"/>
          <a:ext cx="4323838" cy="900795"/>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b="0" kern="1200" dirty="0" smtClean="0"/>
            <a:t>Medications are generally not metabolized as rapidly</a:t>
          </a:r>
          <a:endParaRPr lang="en-US" sz="2400" b="0" kern="1200" dirty="0"/>
        </a:p>
      </dsp:txBody>
      <dsp:txXfrm>
        <a:off x="1573224" y="3001887"/>
        <a:ext cx="4323838" cy="90079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E71DC5-AABD-48BD-BDA4-1B12FB464661}">
      <dsp:nvSpPr>
        <dsp:cNvPr id="0" name=""/>
        <dsp:cNvSpPr/>
      </dsp:nvSpPr>
      <dsp:spPr>
        <a:xfrm rot="21300000">
          <a:off x="24786" y="1927957"/>
          <a:ext cx="8027626" cy="919284"/>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94155C-9BE2-4E4B-8FC4-EB6089EE40FB}">
      <dsp:nvSpPr>
        <dsp:cNvPr id="0" name=""/>
        <dsp:cNvSpPr/>
      </dsp:nvSpPr>
      <dsp:spPr>
        <a:xfrm>
          <a:off x="969264" y="238760"/>
          <a:ext cx="2423160" cy="1910080"/>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5BE654-466A-49A6-AE31-290A9A0E6AEE}">
      <dsp:nvSpPr>
        <dsp:cNvPr id="0" name=""/>
        <dsp:cNvSpPr/>
      </dsp:nvSpPr>
      <dsp:spPr>
        <a:xfrm>
          <a:off x="3145533" y="127003"/>
          <a:ext cx="4855469" cy="1751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Treatments for high blood pressure,  allergies, and anxiety </a:t>
          </a:r>
        </a:p>
        <a:p>
          <a:pPr lvl="0" algn="ctr" defTabSz="1422400">
            <a:lnSpc>
              <a:spcPct val="90000"/>
            </a:lnSpc>
            <a:spcBef>
              <a:spcPct val="0"/>
            </a:spcBef>
            <a:spcAft>
              <a:spcPct val="35000"/>
            </a:spcAft>
          </a:pPr>
          <a:endParaRPr lang="en-US" sz="2800" kern="1200" dirty="0"/>
        </a:p>
      </dsp:txBody>
      <dsp:txXfrm>
        <a:off x="3145533" y="127003"/>
        <a:ext cx="4855469" cy="1751576"/>
      </dsp:txXfrm>
    </dsp:sp>
    <dsp:sp modelId="{69D77553-0532-4B99-8AA2-791E4E5D99B5}">
      <dsp:nvSpPr>
        <dsp:cNvPr id="0" name=""/>
        <dsp:cNvSpPr/>
      </dsp:nvSpPr>
      <dsp:spPr>
        <a:xfrm>
          <a:off x="4684775" y="2626360"/>
          <a:ext cx="2423160" cy="1910080"/>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E7B9D3-D87D-4E27-8CBB-AD9741D92545}">
      <dsp:nvSpPr>
        <dsp:cNvPr id="0" name=""/>
        <dsp:cNvSpPr/>
      </dsp:nvSpPr>
      <dsp:spPr>
        <a:xfrm>
          <a:off x="54860" y="2769616"/>
          <a:ext cx="4898143" cy="200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t>Side effects may include confusion, drowsiness, dizziness, and falls</a:t>
          </a:r>
          <a:endParaRPr lang="en-US" sz="3200" kern="1200" dirty="0"/>
        </a:p>
      </dsp:txBody>
      <dsp:txXfrm>
        <a:off x="54860" y="2769616"/>
        <a:ext cx="4898143" cy="2005584"/>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9387" tIns="49692" rIns="99387" bIns="49692" rtlCol="0"/>
          <a:lstStyle>
            <a:lvl1pPr algn="l">
              <a:defRPr sz="1400"/>
            </a:lvl1pPr>
          </a:lstStyle>
          <a:p>
            <a:endParaRPr lang="en-US"/>
          </a:p>
        </p:txBody>
      </p:sp>
      <p:sp>
        <p:nvSpPr>
          <p:cNvPr id="3" name="Date Placeholder 2"/>
          <p:cNvSpPr>
            <a:spLocks noGrp="1"/>
          </p:cNvSpPr>
          <p:nvPr>
            <p:ph type="dt" sz="quarter" idx="1"/>
          </p:nvPr>
        </p:nvSpPr>
        <p:spPr>
          <a:xfrm>
            <a:off x="4143589" y="0"/>
            <a:ext cx="3169920" cy="480060"/>
          </a:xfrm>
          <a:prstGeom prst="rect">
            <a:avLst/>
          </a:prstGeom>
        </p:spPr>
        <p:txBody>
          <a:bodyPr vert="horz" lIns="99387" tIns="49692" rIns="99387" bIns="49692" rtlCol="0"/>
          <a:lstStyle>
            <a:lvl1pPr algn="r">
              <a:defRPr sz="1400"/>
            </a:lvl1pPr>
          </a:lstStyle>
          <a:p>
            <a:fld id="{166C839F-78DB-4FCB-BEAF-EE5BF196B460}" type="datetimeFigureOut">
              <a:rPr lang="en-US" smtClean="0"/>
              <a:pPr/>
              <a:t>3/27/2012</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9387" tIns="49692" rIns="99387" bIns="49692" rtlCol="0" anchor="b"/>
          <a:lstStyle>
            <a:lvl1pPr algn="l">
              <a:defRPr sz="1400"/>
            </a:lvl1pPr>
          </a:lstStyle>
          <a:p>
            <a:endParaRPr lang="en-US"/>
          </a:p>
        </p:txBody>
      </p:sp>
      <p:sp>
        <p:nvSpPr>
          <p:cNvPr id="5" name="Slide Number Placeholder 4"/>
          <p:cNvSpPr>
            <a:spLocks noGrp="1"/>
          </p:cNvSpPr>
          <p:nvPr>
            <p:ph type="sldNum" sz="quarter" idx="3"/>
          </p:nvPr>
        </p:nvSpPr>
        <p:spPr>
          <a:xfrm>
            <a:off x="4143589" y="9119475"/>
            <a:ext cx="3169920" cy="480060"/>
          </a:xfrm>
          <a:prstGeom prst="rect">
            <a:avLst/>
          </a:prstGeom>
        </p:spPr>
        <p:txBody>
          <a:bodyPr vert="horz" lIns="99387" tIns="49692" rIns="99387" bIns="49692" rtlCol="0" anchor="b"/>
          <a:lstStyle>
            <a:lvl1pPr algn="r">
              <a:defRPr sz="1400"/>
            </a:lvl1pPr>
          </a:lstStyle>
          <a:p>
            <a:fld id="{54195B7C-75EA-4282-A336-51BE163F3F8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101274" tIns="50637" rIns="101274" bIns="50637" rtlCol="0"/>
          <a:lstStyle>
            <a:lvl1pPr algn="l">
              <a:defRPr sz="1400"/>
            </a:lvl1pPr>
          </a:lstStyle>
          <a:p>
            <a:pPr>
              <a:defRPr/>
            </a:pPr>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101274" tIns="50637" rIns="101274" bIns="50637" rtlCol="0"/>
          <a:lstStyle>
            <a:lvl1pPr algn="r">
              <a:defRPr sz="1400"/>
            </a:lvl1pPr>
          </a:lstStyle>
          <a:p>
            <a:pPr>
              <a:defRPr/>
            </a:pPr>
            <a:fld id="{C6BE9505-F6D4-4377-8695-3E7C43508C3E}" type="datetimeFigureOut">
              <a:rPr lang="en-US"/>
              <a:pPr>
                <a:defRPr/>
              </a:pPr>
              <a:t>3/27/2012</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101274" tIns="50637" rIns="101274" bIns="50637" rtlCol="0" anchor="ctr"/>
          <a:lstStyle/>
          <a:p>
            <a:pPr lvl="0"/>
            <a:endParaRPr lang="en-US" noProof="0" smtClean="0"/>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101274" tIns="50637" rIns="101274" bIns="5063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101274" tIns="50637" rIns="101274" bIns="50637" rtlCol="0" anchor="b"/>
          <a:lstStyle>
            <a:lvl1pPr algn="l">
              <a:defRPr sz="1400"/>
            </a:lvl1pPr>
          </a:lstStyle>
          <a:p>
            <a:pPr>
              <a:defRPr/>
            </a:pPr>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101274" tIns="50637" rIns="101274" bIns="50637" rtlCol="0" anchor="b"/>
          <a:lstStyle>
            <a:lvl1pPr algn="r">
              <a:defRPr sz="1400"/>
            </a:lvl1pPr>
          </a:lstStyle>
          <a:p>
            <a:pPr>
              <a:defRPr/>
            </a:pPr>
            <a:fld id="{8025714B-BD71-4A47-9BA4-5B511D14EC5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dirty="0" smtClean="0"/>
              <a:t>Note to Instructor</a:t>
            </a:r>
            <a:r>
              <a:rPr lang="en-US" dirty="0" smtClean="0"/>
              <a:t>:  Some slides are animated and require you to </a:t>
            </a:r>
            <a:r>
              <a:rPr lang="en-US" u="sng" dirty="0" smtClean="0">
                <a:effectLst>
                  <a:outerShdw blurRad="38100" dist="38100" dir="2700000" algn="tl">
                    <a:srgbClr val="000000">
                      <a:alpha val="43137"/>
                    </a:srgbClr>
                  </a:outerShdw>
                </a:effectLst>
              </a:rPr>
              <a:t>CLICK </a:t>
            </a:r>
            <a:r>
              <a:rPr lang="en-US" dirty="0" smtClean="0"/>
              <a:t>to advance to the next discussion point.  Animated slides are noted as such and include </a:t>
            </a:r>
            <a:r>
              <a:rPr lang="en-US" u="sng" dirty="0" smtClean="0">
                <a:effectLst>
                  <a:outerShdw blurRad="38100" dist="38100" dir="2700000" algn="tl">
                    <a:srgbClr val="000000">
                      <a:alpha val="43137"/>
                    </a:srgbClr>
                  </a:outerShdw>
                </a:effectLst>
              </a:rPr>
              <a:t>CLICK </a:t>
            </a:r>
            <a:r>
              <a:rPr lang="en-US" dirty="0" smtClean="0"/>
              <a:t>instructions.</a:t>
            </a:r>
          </a:p>
          <a:p>
            <a:pPr eaLnBrk="1" hangingPunct="1">
              <a:spcBef>
                <a:spcPct val="0"/>
              </a:spcBef>
            </a:pPr>
            <a:endParaRPr lang="en-US" dirty="0" smtClean="0"/>
          </a:p>
          <a:p>
            <a:pPr eaLnBrk="1" hangingPunct="1">
              <a:spcBef>
                <a:spcPct val="0"/>
              </a:spcBef>
            </a:pPr>
            <a:r>
              <a:rPr lang="en-US" dirty="0" smtClean="0"/>
              <a:t>The Notes included in this presentation are an abbreviated version of those found in the Instructor’s Manual.  See the manual for more detailed information.</a:t>
            </a:r>
          </a:p>
          <a:p>
            <a:pPr eaLnBrk="1" hangingPunct="1">
              <a:spcBef>
                <a:spcPct val="0"/>
              </a:spcBef>
            </a:pPr>
            <a:endParaRPr lang="en-US" dirty="0" smtClean="0"/>
          </a:p>
          <a:p>
            <a:pPr eaLnBrk="1" hangingPunct="1">
              <a:spcBef>
                <a:spcPct val="0"/>
              </a:spcBef>
            </a:pPr>
            <a:r>
              <a:rPr lang="en-US" dirty="0" smtClean="0"/>
              <a:t>Recommended Presentation Time: 60 minutes</a:t>
            </a:r>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392BD8-3CBF-47AD-8554-08C5B3AEB15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080510"/>
          </a:xfrm>
        </p:spPr>
        <p:txBody>
          <a:bodyPr>
            <a:normAutofit/>
          </a:bodyPr>
          <a:lstStyle/>
          <a:p>
            <a:pPr algn="just">
              <a:spcBef>
                <a:spcPts val="633"/>
              </a:spcBef>
            </a:pPr>
            <a:r>
              <a:rPr lang="en-US" i="1" u="sng" dirty="0" smtClean="0"/>
              <a:t>[Animated Slide]</a:t>
            </a:r>
          </a:p>
          <a:p>
            <a:pPr>
              <a:spcBef>
                <a:spcPts val="633"/>
              </a:spcBef>
            </a:pPr>
            <a:r>
              <a:rPr lang="en-US" u="sng" dirty="0" smtClean="0"/>
              <a:t>Myth</a:t>
            </a:r>
            <a:r>
              <a:rPr lang="en-US" dirty="0" smtClean="0"/>
              <a:t>:  The normal aging process necessarily results in incapacity.  When incapacity does occur, it tends to impact every aspect of one’s life. </a:t>
            </a:r>
          </a:p>
          <a:p>
            <a:pPr defTabSz="975334">
              <a:spcBef>
                <a:spcPts val="633"/>
              </a:spcBef>
              <a:defRPr/>
            </a:pPr>
            <a:r>
              <a:rPr lang="en-US" u="sng" dirty="0" smtClean="0"/>
              <a:t>Fact</a:t>
            </a:r>
            <a:r>
              <a:rPr lang="en-US" dirty="0" smtClean="0"/>
              <a:t>:  Capacity is a very complex concept. Capacity can fluctuate over time and from one circumstance to another.  It is not an all-or-nothing condition.  An individual may demonstrate incapacity in one aspect of life (such as managing money) but be totally competent in all others.  </a:t>
            </a:r>
          </a:p>
          <a:p>
            <a:pPr>
              <a:spcBef>
                <a:spcPts val="633"/>
              </a:spcBef>
            </a:pPr>
            <a:r>
              <a:rPr lang="en-US" u="sng" dirty="0" smtClean="0"/>
              <a:t>[</a:t>
            </a:r>
            <a:r>
              <a:rPr lang="en-US" u="sng" dirty="0" smtClean="0">
                <a:effectLst>
                  <a:outerShdw blurRad="38100" dist="38100" dir="2700000" algn="tl">
                    <a:srgbClr val="000000">
                      <a:alpha val="43137"/>
                    </a:srgbClr>
                  </a:outerShdw>
                </a:effectLst>
              </a:rPr>
              <a:t>CLICK</a:t>
            </a:r>
            <a:r>
              <a:rPr lang="en-US" u="sng" dirty="0" smtClean="0"/>
              <a:t>]</a:t>
            </a:r>
            <a:r>
              <a:rPr lang="en-US" dirty="0" smtClean="0"/>
              <a:t> </a:t>
            </a:r>
            <a:r>
              <a:rPr lang="en-US" u="sng" dirty="0" smtClean="0"/>
              <a:t>Issues:  </a:t>
            </a:r>
          </a:p>
          <a:p>
            <a:pPr>
              <a:spcBef>
                <a:spcPts val="633"/>
              </a:spcBef>
            </a:pPr>
            <a:r>
              <a:rPr lang="en-US" dirty="0" smtClean="0"/>
              <a:t> (1) Age itself should not be used as a determinant of capacity. Judges should depend on reliable capacity assessments carried out by professionals, and even then, must consider the motives behind a hearing to determine capacity (particularly relevant to guardianships and conservatorships).</a:t>
            </a:r>
          </a:p>
          <a:p>
            <a:pPr>
              <a:spcBef>
                <a:spcPts val="633"/>
              </a:spcBef>
            </a:pPr>
            <a:r>
              <a:rPr lang="en-US" dirty="0" smtClean="0"/>
              <a:t>(2) Elderly litigants and witnesses may be better functioning during certain times of the day.  The court should consider making calendaring accommodations that will enhance an older person’s ability to fully participate in the court case.  In addition, judges may need to consider how certain medications may mimic behaviors that are suggestive of incapacity.</a:t>
            </a:r>
          </a:p>
          <a:p>
            <a:pPr defTabSz="975334">
              <a:spcBef>
                <a:spcPts val="633"/>
              </a:spcBef>
              <a:defRPr/>
            </a:pPr>
            <a:r>
              <a:rPr lang="en-US" dirty="0" smtClean="0"/>
              <a:t>These facts can be integrated into a judicial approach that assumes that all adults, regardless of age, are fully competent and capable individuals who have the power to make their own decisions and to be held accountable for their actions. </a:t>
            </a:r>
          </a:p>
          <a:p>
            <a:pPr>
              <a:buFont typeface="Arial" pitchFamily="34" charset="0"/>
              <a:buChar char="•"/>
            </a:pPr>
            <a:endParaRPr lang="en-US" sz="140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2880360"/>
          </a:xfrm>
        </p:spPr>
        <p:txBody>
          <a:bodyPr>
            <a:noAutofit/>
          </a:bodyPr>
          <a:lstStyle/>
          <a:p>
            <a:pPr defTabSz="931461">
              <a:lnSpc>
                <a:spcPct val="110000"/>
              </a:lnSpc>
              <a:spcBef>
                <a:spcPts val="633"/>
              </a:spcBef>
              <a:defRPr/>
            </a:pPr>
            <a:r>
              <a:rPr lang="en-US" i="1" u="sng" dirty="0" smtClean="0"/>
              <a:t>[Introductory Slide] </a:t>
            </a:r>
          </a:p>
          <a:p>
            <a:pPr defTabSz="931461">
              <a:lnSpc>
                <a:spcPct val="110000"/>
              </a:lnSpc>
              <a:spcBef>
                <a:spcPts val="633"/>
              </a:spcBef>
              <a:defRPr/>
            </a:pPr>
            <a:r>
              <a:rPr lang="en-US" i="1" dirty="0" smtClean="0"/>
              <a:t>[Note to Instructor</a:t>
            </a:r>
            <a:r>
              <a:rPr lang="en-US" dirty="0" smtClean="0"/>
              <a:t>:  This slide introduces the next section of the module, which focuses on vulnerability caused by physical impairments, emotional issues, and cognitive impairments.]</a:t>
            </a:r>
          </a:p>
          <a:p>
            <a:pPr defTabSz="931461">
              <a:lnSpc>
                <a:spcPct val="110000"/>
              </a:lnSpc>
              <a:spcBef>
                <a:spcPts val="633"/>
              </a:spcBef>
              <a:defRPr/>
            </a:pPr>
            <a:endParaRPr lang="en-US" dirty="0" smtClean="0"/>
          </a:p>
          <a:p>
            <a:pPr defTabSz="931461">
              <a:lnSpc>
                <a:spcPct val="110000"/>
              </a:lnSpc>
              <a:spcBef>
                <a:spcPts val="633"/>
              </a:spcBef>
              <a:defRPr/>
            </a:pPr>
            <a:r>
              <a:rPr lang="en-US" dirty="0" smtClean="0"/>
              <a:t>In this next section, we will talk about factors that make elders more vulnerable.  You will meet three fictional characters:  </a:t>
            </a:r>
          </a:p>
          <a:p>
            <a:pPr marL="483261" defTabSz="931461">
              <a:spcBef>
                <a:spcPts val="633"/>
              </a:spcBef>
              <a:defRPr/>
            </a:pPr>
            <a:r>
              <a:rPr lang="en-US" dirty="0" err="1" smtClean="0"/>
              <a:t>Marva</a:t>
            </a:r>
            <a:r>
              <a:rPr lang="en-US" dirty="0" smtClean="0"/>
              <a:t>, who has some physical impairments</a:t>
            </a:r>
          </a:p>
          <a:p>
            <a:pPr marL="483261" defTabSz="931461">
              <a:spcBef>
                <a:spcPts val="633"/>
              </a:spcBef>
              <a:defRPr/>
            </a:pPr>
            <a:r>
              <a:rPr lang="en-US" dirty="0" smtClean="0"/>
              <a:t>Ed, who is trying to address some emotional problems, and </a:t>
            </a:r>
          </a:p>
          <a:p>
            <a:pPr marL="483261" defTabSz="931461">
              <a:spcBef>
                <a:spcPts val="633"/>
              </a:spcBef>
              <a:defRPr/>
            </a:pPr>
            <a:r>
              <a:rPr lang="en-US" dirty="0" smtClean="0"/>
              <a:t>Clara, who is suffering from cognitive impairments.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z="1000" smtClean="0"/>
              <a:pPr>
                <a:defRPr/>
              </a:pPr>
              <a:t>11</a:t>
            </a:fld>
            <a:endParaRPr lang="en-US"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461">
              <a:spcBef>
                <a:spcPts val="633"/>
              </a:spcBef>
              <a:defRPr/>
            </a:pPr>
            <a:r>
              <a:rPr lang="en-US" i="1" dirty="0" smtClean="0"/>
              <a:t>[Note to Instructor</a:t>
            </a:r>
            <a:r>
              <a:rPr lang="en-US" dirty="0" smtClean="0"/>
              <a:t>:  A full summary of this scenario can be found in the instructor’s manual.  Provide the background information on </a:t>
            </a:r>
            <a:r>
              <a:rPr lang="en-US" dirty="0" err="1" smtClean="0"/>
              <a:t>Marva</a:t>
            </a:r>
            <a:r>
              <a:rPr lang="en-US" dirty="0" smtClean="0"/>
              <a:t>, and then refer to her to highlight the information in this section of the presentation.]</a:t>
            </a:r>
          </a:p>
          <a:p>
            <a:pPr defTabSz="931461">
              <a:spcBef>
                <a:spcPts val="633"/>
              </a:spcBef>
              <a:defRPr/>
            </a:pPr>
            <a:endParaRPr lang="en-US" u="sng" dirty="0" smtClean="0"/>
          </a:p>
          <a:p>
            <a:pPr defTabSz="931461">
              <a:spcBef>
                <a:spcPts val="633"/>
              </a:spcBef>
              <a:defRPr/>
            </a:pPr>
            <a:r>
              <a:rPr lang="en-US" u="sng" dirty="0" err="1" smtClean="0"/>
              <a:t>Marva’s</a:t>
            </a:r>
            <a:r>
              <a:rPr lang="en-US" u="sng" dirty="0" smtClean="0"/>
              <a:t> Background</a:t>
            </a:r>
          </a:p>
          <a:p>
            <a:pPr defTabSz="931461">
              <a:spcBef>
                <a:spcPts val="633"/>
              </a:spcBef>
              <a:defRPr/>
            </a:pPr>
            <a:r>
              <a:rPr lang="en-US" dirty="0" smtClean="0"/>
              <a:t>Let’s meet a stranger from the photographs—we’ll call her “</a:t>
            </a:r>
            <a:r>
              <a:rPr lang="en-US" dirty="0" err="1" smtClean="0"/>
              <a:t>Marva</a:t>
            </a:r>
            <a:r>
              <a:rPr lang="en-US" dirty="0" smtClean="0"/>
              <a:t>.”  As we walk you through </a:t>
            </a:r>
            <a:r>
              <a:rPr lang="en-US" dirty="0" err="1" smtClean="0"/>
              <a:t>Marva’s</a:t>
            </a:r>
            <a:r>
              <a:rPr lang="en-US" dirty="0" smtClean="0"/>
              <a:t> fictional life, consider how vulnerable she becomes as she ages and experiences changes in her physical health. </a:t>
            </a:r>
          </a:p>
          <a:p>
            <a:r>
              <a:rPr lang="en-US" dirty="0" err="1" smtClean="0"/>
              <a:t>Marva</a:t>
            </a:r>
            <a:r>
              <a:rPr lang="en-US" dirty="0" smtClean="0"/>
              <a:t> is in her early 70s and has been in relatively good physical health, although she suffers from arthritis and high blood pressure.  </a:t>
            </a:r>
            <a:r>
              <a:rPr lang="en-US" dirty="0" err="1" smtClean="0"/>
              <a:t>Marva</a:t>
            </a:r>
            <a:r>
              <a:rPr lang="en-US" dirty="0" smtClean="0"/>
              <a:t> recently began taking prescribed medication to treat high blood pressure and she also takes Tylenol to ease the muscle aches from her exercise routine.  She works hard to maintain her health and is a regular at the senior </a:t>
            </a:r>
            <a:r>
              <a:rPr lang="en-US" dirty="0" err="1" smtClean="0"/>
              <a:t>zumba</a:t>
            </a:r>
            <a:r>
              <a:rPr lang="en-US" dirty="0" smtClean="0"/>
              <a:t> classes at the local fitness center.  </a:t>
            </a:r>
            <a:r>
              <a:rPr lang="en-US" dirty="0" err="1" smtClean="0"/>
              <a:t>Marva</a:t>
            </a:r>
            <a:r>
              <a:rPr lang="en-US" dirty="0" smtClean="0"/>
              <a:t> lives alone and has always maintained her independence.  </a:t>
            </a:r>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3507">
              <a:spcBef>
                <a:spcPts val="621"/>
              </a:spcBef>
            </a:pPr>
            <a:r>
              <a:rPr lang="en-US" u="sng" dirty="0" err="1" smtClean="0"/>
              <a:t>Marva</a:t>
            </a:r>
            <a:endParaRPr lang="en-US" u="sng" dirty="0" smtClean="0"/>
          </a:p>
          <a:p>
            <a:pPr marL="473507">
              <a:spcBef>
                <a:spcPts val="621"/>
              </a:spcBef>
            </a:pPr>
            <a:r>
              <a:rPr lang="en-US" dirty="0" smtClean="0"/>
              <a:t>You can see that </a:t>
            </a:r>
            <a:r>
              <a:rPr lang="en-US" dirty="0" err="1" smtClean="0"/>
              <a:t>Marva’s</a:t>
            </a:r>
            <a:r>
              <a:rPr lang="en-US" dirty="0" smtClean="0"/>
              <a:t> initial health concerns—arthritis and high blood pressure—are pretty typical.</a:t>
            </a:r>
          </a:p>
          <a:p>
            <a:pPr>
              <a:spcBef>
                <a:spcPts val="621"/>
              </a:spcBef>
            </a:pPr>
            <a:endParaRPr lang="en-US" dirty="0" smtClean="0"/>
          </a:p>
          <a:p>
            <a:pPr defTabSz="947013">
              <a:spcBef>
                <a:spcPts val="621"/>
              </a:spcBef>
              <a:defRPr/>
            </a:pPr>
            <a:r>
              <a:rPr lang="en-US" dirty="0" smtClean="0"/>
              <a:t>Other common aspects of aging include poorer eyesight and hearing, a</a:t>
            </a:r>
            <a:r>
              <a:rPr lang="en-US" baseline="0" dirty="0" smtClean="0"/>
              <a:t> loss of bone density and osteoporosis, and decreased reaction time.  While e</a:t>
            </a:r>
            <a:r>
              <a:rPr lang="en-US" dirty="0" smtClean="0"/>
              <a:t>veryone ages differently, it is relatively common for most people to experience these types of physical changes.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639763"/>
            <a:ext cx="4479925" cy="3360737"/>
          </a:xfrm>
        </p:spPr>
      </p:sp>
      <p:sp>
        <p:nvSpPr>
          <p:cNvPr id="3" name="Notes Placeholder 2"/>
          <p:cNvSpPr>
            <a:spLocks noGrp="1"/>
          </p:cNvSpPr>
          <p:nvPr>
            <p:ph type="body" idx="1"/>
          </p:nvPr>
        </p:nvSpPr>
        <p:spPr>
          <a:xfrm>
            <a:off x="975360" y="4080510"/>
            <a:ext cx="5852160" cy="4720590"/>
          </a:xfrm>
        </p:spPr>
        <p:txBody>
          <a:bodyPr>
            <a:noAutofit/>
          </a:bodyPr>
          <a:lstStyle/>
          <a:p>
            <a:pPr marL="473507">
              <a:spcBef>
                <a:spcPts val="621"/>
              </a:spcBef>
            </a:pPr>
            <a:r>
              <a:rPr lang="en-US" u="sng" dirty="0" err="1" smtClean="0"/>
              <a:t>Marva</a:t>
            </a:r>
            <a:endParaRPr lang="en-US" u="sng" dirty="0" smtClean="0"/>
          </a:p>
          <a:p>
            <a:pPr marL="473507">
              <a:spcBef>
                <a:spcPts val="621"/>
              </a:spcBef>
            </a:pPr>
            <a:r>
              <a:rPr lang="en-US" dirty="0" err="1" smtClean="0"/>
              <a:t>Marva’s</a:t>
            </a:r>
            <a:r>
              <a:rPr lang="en-US" dirty="0" smtClean="0"/>
              <a:t> age means that she can expect to have thinner skin and slower reaction times, is</a:t>
            </a:r>
            <a:r>
              <a:rPr lang="en-US" baseline="0" dirty="0" smtClean="0"/>
              <a:t> more susceptible to disease and illness, and that the medications she uses are not metabolized as rapidly.    </a:t>
            </a:r>
          </a:p>
          <a:p>
            <a:pPr marL="473507">
              <a:spcBef>
                <a:spcPts val="621"/>
              </a:spcBef>
            </a:pPr>
            <a:r>
              <a:rPr lang="en-US" dirty="0" smtClean="0"/>
              <a:t>For example, </a:t>
            </a:r>
            <a:r>
              <a:rPr lang="en-US" dirty="0" err="1" smtClean="0"/>
              <a:t>Marva</a:t>
            </a:r>
            <a:r>
              <a:rPr lang="en-US" dirty="0" smtClean="0"/>
              <a:t> notices that she bruises a lot easier than in her younger years.  And it takes her a little longer to get in and out of the car.  She also feels her prescription medications and her standard glass of wine have a greater impact on her now that she is in her 70s.</a:t>
            </a:r>
          </a:p>
          <a:p>
            <a:pPr defTabSz="931461">
              <a:spcBef>
                <a:spcPts val="621"/>
              </a:spcBef>
              <a:defRPr/>
            </a:pPr>
            <a:r>
              <a:rPr lang="en-US" dirty="0" smtClean="0"/>
              <a:t>Some of the </a:t>
            </a:r>
            <a:r>
              <a:rPr lang="en-US" u="sng" dirty="0" smtClean="0"/>
              <a:t>normal age-related changes </a:t>
            </a:r>
            <a:r>
              <a:rPr lang="en-US" dirty="0" smtClean="0"/>
              <a:t>not only make people more vulnerable, they also can mask or mimic signs of elder abuse.  For example, the presence of bruising is likely to be more common, and slower reaction times will make older persons more vulnerable for the simple reason that they can’t easily protect themselves from physical attacks.</a:t>
            </a:r>
          </a:p>
          <a:p>
            <a:pPr defTabSz="931461">
              <a:spcBef>
                <a:spcPts val="621"/>
              </a:spcBef>
              <a:defRPr/>
            </a:pPr>
            <a:r>
              <a:rPr lang="en-US" dirty="0" smtClean="0"/>
              <a:t>Older persons are more</a:t>
            </a:r>
            <a:r>
              <a:rPr lang="en-US" baseline="0" dirty="0" smtClean="0"/>
              <a:t> </a:t>
            </a:r>
            <a:r>
              <a:rPr lang="en-US" u="sng" baseline="0" dirty="0" smtClean="0"/>
              <a:t>s</a:t>
            </a:r>
            <a:r>
              <a:rPr lang="en-US" u="sng" dirty="0" smtClean="0"/>
              <a:t>usceptible to disease and illness</a:t>
            </a:r>
            <a:r>
              <a:rPr lang="en-US" dirty="0" smtClean="0"/>
              <a:t>, simply as a function</a:t>
            </a:r>
            <a:r>
              <a:rPr lang="en-US" baseline="0" dirty="0" smtClean="0"/>
              <a:t> of age.</a:t>
            </a:r>
            <a:r>
              <a:rPr lang="en-US" dirty="0" smtClean="0"/>
              <a:t> There are some p</a:t>
            </a:r>
            <a:r>
              <a:rPr lang="en-US" baseline="0" dirty="0" smtClean="0"/>
              <a:t>rogressive diseases, such as P</a:t>
            </a:r>
            <a:r>
              <a:rPr lang="en-US" dirty="0" smtClean="0"/>
              <a:t>arkinson’s Disease, that increase</a:t>
            </a:r>
            <a:r>
              <a:rPr lang="en-US" baseline="0" dirty="0" smtClean="0"/>
              <a:t> with age and make people </a:t>
            </a:r>
            <a:r>
              <a:rPr lang="en-US" dirty="0" smtClean="0"/>
              <a:t>more dependent over time.  Poor</a:t>
            </a:r>
            <a:r>
              <a:rPr lang="en-US" baseline="0" dirty="0" smtClean="0"/>
              <a:t> </a:t>
            </a:r>
            <a:r>
              <a:rPr lang="en-US" dirty="0" smtClean="0"/>
              <a:t>health and dependence on another for basic care giving will increase one’s vulnerability.</a:t>
            </a:r>
          </a:p>
          <a:p>
            <a:pPr>
              <a:spcBef>
                <a:spcPts val="621"/>
              </a:spcBef>
            </a:pPr>
            <a:r>
              <a:rPr lang="en-US" u="sng" dirty="0" smtClean="0"/>
              <a:t>Medications</a:t>
            </a:r>
            <a:r>
              <a:rPr lang="en-US" dirty="0" smtClean="0"/>
              <a:t> are also processed differently by older persons.  It</a:t>
            </a:r>
            <a:r>
              <a:rPr lang="en-US" baseline="0" dirty="0" smtClean="0"/>
              <a:t> can be difficult to sort out the effects of age versus the effects of medication. [</a:t>
            </a:r>
            <a:r>
              <a:rPr lang="en-US" i="1" baseline="0" dirty="0" smtClean="0"/>
              <a:t>see next slide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2"/>
            <a:ext cx="5852160" cy="4320540"/>
          </a:xfrm>
        </p:spPr>
        <p:txBody>
          <a:bodyPr>
            <a:normAutofit/>
          </a:bodyPr>
          <a:lstStyle/>
          <a:p>
            <a:pPr marL="473507" lvl="1" defTabSz="947013">
              <a:spcBef>
                <a:spcPts val="621"/>
              </a:spcBef>
              <a:defRPr/>
            </a:pPr>
            <a:r>
              <a:rPr lang="en-US" u="sng" dirty="0" err="1" smtClean="0"/>
              <a:t>Marva</a:t>
            </a:r>
            <a:endParaRPr lang="en-US" u="sng" dirty="0" smtClean="0"/>
          </a:p>
          <a:p>
            <a:pPr lvl="1">
              <a:spcBef>
                <a:spcPts val="621"/>
              </a:spcBef>
            </a:pPr>
            <a:r>
              <a:rPr lang="en-US" dirty="0" smtClean="0"/>
              <a:t>Recently, </a:t>
            </a:r>
            <a:r>
              <a:rPr lang="en-US" dirty="0" err="1" smtClean="0"/>
              <a:t>Marva</a:t>
            </a:r>
            <a:r>
              <a:rPr lang="en-US" dirty="0" smtClean="0"/>
              <a:t> has begun to experience short bouts of dizziness and confusion.  She and her friends assume that her increased levels of confusion and dizziness are simply a “normal” part of aging. </a:t>
            </a:r>
          </a:p>
          <a:p>
            <a:pPr lvl="1">
              <a:spcBef>
                <a:spcPts val="621"/>
              </a:spcBef>
            </a:pPr>
            <a:r>
              <a:rPr lang="en-US" dirty="0" smtClean="0"/>
              <a:t>If </a:t>
            </a:r>
            <a:r>
              <a:rPr lang="en-US" dirty="0" err="1" smtClean="0"/>
              <a:t>Marva</a:t>
            </a:r>
            <a:r>
              <a:rPr lang="en-US" dirty="0" smtClean="0"/>
              <a:t> is fortunate enough to visit a gerontologist, she might learn that her mental state could be a result of the way her body responds to common medications, even the use of something as simple as “Tylenol.”  She may also learn that she is combining the wrong types of medicines or over-medicating.</a:t>
            </a:r>
          </a:p>
          <a:p>
            <a:pPr>
              <a:spcBef>
                <a:spcPts val="621"/>
              </a:spcBef>
            </a:pPr>
            <a:endParaRPr lang="en-US" u="sng" dirty="0" smtClean="0"/>
          </a:p>
          <a:p>
            <a:pPr>
              <a:spcBef>
                <a:spcPts val="621"/>
              </a:spcBef>
            </a:pPr>
            <a:r>
              <a:rPr lang="en-US" u="sng" dirty="0" smtClean="0"/>
              <a:t>Examples</a:t>
            </a:r>
            <a:r>
              <a:rPr lang="en-US" dirty="0" smtClean="0"/>
              <a:t> of common side effects of medicines:  </a:t>
            </a:r>
          </a:p>
          <a:p>
            <a:pPr marL="189404" lvl="1" defTabSz="947013">
              <a:spcBef>
                <a:spcPts val="621"/>
              </a:spcBef>
              <a:buFont typeface="Arial" pitchFamily="34" charset="0"/>
              <a:buChar char="•"/>
              <a:defRPr/>
            </a:pPr>
            <a:r>
              <a:rPr lang="en-US" dirty="0" smtClean="0"/>
              <a:t> High blood pressure medications can cause the blood pressure to drop quickly when moving from lying to sitting or sitting to standing, resulting in dizziness.</a:t>
            </a:r>
          </a:p>
          <a:p>
            <a:pPr marL="189404" lvl="1">
              <a:spcBef>
                <a:spcPts val="621"/>
              </a:spcBef>
              <a:buFont typeface="Arial" pitchFamily="34" charset="0"/>
              <a:buChar char="•"/>
            </a:pPr>
            <a:r>
              <a:rPr lang="en-US" dirty="0" smtClean="0"/>
              <a:t> Anxiety medications can cause drowsiness, confusion, and falls</a:t>
            </a:r>
          </a:p>
          <a:p>
            <a:pPr marL="189404" lvl="1">
              <a:spcBef>
                <a:spcPts val="621"/>
              </a:spcBef>
              <a:buFont typeface="Arial" pitchFamily="34" charset="0"/>
              <a:buChar char="•"/>
            </a:pPr>
            <a:r>
              <a:rPr lang="en-US" dirty="0" smtClean="0"/>
              <a:t> Even common over-the-counter medications, such as “Tylenol PM” and “Benadryl” can cause confusion and lead to falls.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2800" y="4320540"/>
            <a:ext cx="5852160" cy="4720590"/>
          </a:xfrm>
        </p:spPr>
        <p:txBody>
          <a:bodyPr>
            <a:normAutofit/>
          </a:bodyPr>
          <a:lstStyle/>
          <a:p>
            <a:pPr>
              <a:spcBef>
                <a:spcPts val="621"/>
              </a:spcBef>
            </a:pPr>
            <a:r>
              <a:rPr lang="en-US" i="1" u="sng" dirty="0" smtClean="0"/>
              <a:t>[Animated Slide]</a:t>
            </a:r>
          </a:p>
          <a:p>
            <a:pPr marL="473507">
              <a:spcBef>
                <a:spcPts val="621"/>
              </a:spcBef>
            </a:pPr>
            <a:r>
              <a:rPr lang="en-US" u="sng" dirty="0" err="1" smtClean="0"/>
              <a:t>Marva</a:t>
            </a:r>
            <a:endParaRPr lang="en-US" u="sng" dirty="0" smtClean="0"/>
          </a:p>
          <a:p>
            <a:pPr marL="473507">
              <a:spcBef>
                <a:spcPts val="621"/>
              </a:spcBef>
            </a:pPr>
            <a:r>
              <a:rPr lang="en-US" dirty="0" err="1" smtClean="0"/>
              <a:t>Marva’s</a:t>
            </a:r>
            <a:r>
              <a:rPr lang="en-US" dirty="0" smtClean="0"/>
              <a:t> health takes a sudden downturn after she takes a nasty fall outside the fitness center and ends up with a broken hip. Her broken hip drastically impacts her independence and ability to maintain her active lifestyle. Due to her age and the fact that she lives alone, the attending physician assesses </a:t>
            </a:r>
            <a:r>
              <a:rPr lang="en-US" dirty="0" err="1" smtClean="0"/>
              <a:t>Marva’s</a:t>
            </a:r>
            <a:r>
              <a:rPr lang="en-US" dirty="0" smtClean="0"/>
              <a:t> ability to live independently in the community and in her home.  Her medical history will soon be taken over by the concepts of IADL (Instrumental Activities of Daily Living) and ADL (Activities of Daily Living).  </a:t>
            </a:r>
          </a:p>
          <a:p>
            <a:pPr>
              <a:spcBef>
                <a:spcPts val="621"/>
              </a:spcBef>
            </a:pPr>
            <a:r>
              <a:rPr lang="en-US" dirty="0" smtClean="0"/>
              <a:t> </a:t>
            </a:r>
            <a:r>
              <a:rPr lang="en-US" u="sng" dirty="0" smtClean="0">
                <a:effectLst>
                  <a:outerShdw blurRad="38100" dist="38100" dir="2700000" algn="tl">
                    <a:srgbClr val="000000">
                      <a:alpha val="43137"/>
                    </a:srgbClr>
                  </a:outerShdw>
                </a:effectLst>
              </a:rPr>
              <a:t>CLICK</a:t>
            </a:r>
          </a:p>
          <a:p>
            <a:pPr>
              <a:spcBef>
                <a:spcPts val="621"/>
              </a:spcBef>
            </a:pPr>
            <a:r>
              <a:rPr lang="en-US" u="sng" dirty="0" smtClean="0"/>
              <a:t>IADLs</a:t>
            </a:r>
            <a:r>
              <a:rPr lang="en-US" dirty="0" smtClean="0"/>
              <a:t> include activities that are needed for independence in the community, such as using a telephone and preparing meals.  An individual with basic IADLs can typically manage to maintain a fair amount of independence, but some assistance is likely to be needed.</a:t>
            </a:r>
          </a:p>
          <a:p>
            <a:pPr>
              <a:spcBef>
                <a:spcPts val="621"/>
              </a:spcBef>
            </a:pPr>
            <a:r>
              <a:rPr lang="en-US" u="sng" dirty="0" smtClean="0">
                <a:effectLst>
                  <a:outerShdw blurRad="38100" dist="38100" dir="2700000" algn="tl">
                    <a:srgbClr val="000000">
                      <a:alpha val="43137"/>
                    </a:srgbClr>
                  </a:outerShdw>
                </a:effectLst>
              </a:rPr>
              <a:t>CLICK </a:t>
            </a:r>
          </a:p>
          <a:p>
            <a:pPr>
              <a:spcBef>
                <a:spcPts val="621"/>
              </a:spcBef>
            </a:pPr>
            <a:r>
              <a:rPr lang="en-US" u="sng" dirty="0" smtClean="0"/>
              <a:t>ADLs</a:t>
            </a:r>
            <a:r>
              <a:rPr lang="en-US" dirty="0" smtClean="0"/>
              <a:t> are those activities that are needed to remain independent in one’s home.  They include such things as mobility and the ability to feed oneself.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3507">
              <a:spcBef>
                <a:spcPts val="621"/>
              </a:spcBef>
            </a:pPr>
            <a:r>
              <a:rPr lang="en-US" u="sng" dirty="0" err="1" smtClean="0"/>
              <a:t>Marva</a:t>
            </a:r>
            <a:endParaRPr lang="en-US" u="sng" dirty="0" smtClean="0"/>
          </a:p>
          <a:p>
            <a:pPr marL="473507">
              <a:spcBef>
                <a:spcPts val="621"/>
              </a:spcBef>
            </a:pPr>
            <a:r>
              <a:rPr lang="en-US" u="sng" dirty="0" smtClean="0"/>
              <a:t>Marva’s </a:t>
            </a:r>
            <a:r>
              <a:rPr lang="en-US" dirty="0" smtClean="0"/>
              <a:t>broken hip will keep her in a wheelchair for a significant period of time.  Reluctantly, she asks her niece for assistance while she rehabilitates. Marva will need help with three IADLs (transportation, shopping and meal preparation) and completing everyday tasks such as dressing and bathing (ADLs).  This makes her typical of 25% of all persons over the age of 65.  As Marva’s experience demonstrates, both types of functional limitations can be the result of an unexpected event and be temporary in nature.</a:t>
            </a:r>
          </a:p>
          <a:p>
            <a:pPr>
              <a:spcBef>
                <a:spcPts val="621"/>
              </a:spcBef>
            </a:pPr>
            <a:r>
              <a:rPr lang="en-US" dirty="0" smtClean="0"/>
              <a:t>Although this data indicates that 39% of Medicare enrollees over the age of 65 have some type of functional limitation, it is just as important to note that 61% do not.  Those who do have some type of functional limitation, such as Marva, will be more vulnerable to abuse and neglect because they are unable to defend themselves from physical harm, are more likely to have diminished physical and/or mental abilities, and must depend on others for basic needs.</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481013"/>
            <a:ext cx="4238625" cy="3179762"/>
          </a:xfrm>
        </p:spPr>
      </p:sp>
      <p:sp>
        <p:nvSpPr>
          <p:cNvPr id="3" name="Notes Placeholder 2"/>
          <p:cNvSpPr>
            <a:spLocks noGrp="1"/>
          </p:cNvSpPr>
          <p:nvPr>
            <p:ph type="body" idx="1"/>
          </p:nvPr>
        </p:nvSpPr>
        <p:spPr>
          <a:xfrm>
            <a:off x="812800" y="3680460"/>
            <a:ext cx="5852160" cy="5520690"/>
          </a:xfrm>
        </p:spPr>
        <p:txBody>
          <a:bodyPr>
            <a:noAutofit/>
          </a:bodyPr>
          <a:lstStyle/>
          <a:p>
            <a:pPr marL="473507">
              <a:spcBef>
                <a:spcPts val="621"/>
              </a:spcBef>
            </a:pPr>
            <a:r>
              <a:rPr lang="en-US" u="sng" dirty="0" err="1" smtClean="0"/>
              <a:t>Marva</a:t>
            </a:r>
            <a:endParaRPr lang="en-US" u="sng" dirty="0" smtClean="0"/>
          </a:p>
          <a:p>
            <a:pPr marL="473507">
              <a:spcBef>
                <a:spcPts val="621"/>
              </a:spcBef>
            </a:pPr>
            <a:r>
              <a:rPr lang="en-US" dirty="0" smtClean="0"/>
              <a:t>While </a:t>
            </a:r>
            <a:r>
              <a:rPr lang="en-US" dirty="0" err="1" smtClean="0"/>
              <a:t>Marva</a:t>
            </a:r>
            <a:r>
              <a:rPr lang="en-US" dirty="0" smtClean="0"/>
              <a:t> may eventually bounce back from her fall, she realizes that her health may not look very promising in another 10 years, when she is in her mid-80s.  Statistics show that almost all persons over the age of 85 (96%) have either a chronic condition, a disability, or some type of functional limitation.  In fact, 44% of people 85 and plus experience all three problems. Only 4% of Medicare enrollees aged 85 &amp; over reported no issues with functional limitations.</a:t>
            </a:r>
            <a:r>
              <a:rPr lang="en-US" sz="1400" dirty="0" smtClean="0"/>
              <a:t> </a:t>
            </a:r>
          </a:p>
          <a:p>
            <a:pPr marL="473507">
              <a:spcBef>
                <a:spcPts val="621"/>
              </a:spcBef>
            </a:pPr>
            <a:endParaRPr lang="en-US" dirty="0" smtClean="0"/>
          </a:p>
          <a:p>
            <a:pPr>
              <a:spcBef>
                <a:spcPts val="621"/>
              </a:spcBef>
            </a:pPr>
            <a:r>
              <a:rPr lang="en-US" dirty="0" smtClean="0"/>
              <a:t>[</a:t>
            </a:r>
            <a:r>
              <a:rPr lang="en-US" i="1" dirty="0" smtClean="0"/>
              <a:t>Instructor Note </a:t>
            </a:r>
            <a:r>
              <a:rPr lang="en-US" dirty="0" smtClean="0"/>
              <a:t>on Definitions]</a:t>
            </a:r>
          </a:p>
          <a:p>
            <a:pPr>
              <a:spcBef>
                <a:spcPts val="621"/>
              </a:spcBef>
              <a:buFont typeface="Arial" pitchFamily="34" charset="0"/>
              <a:buChar char="•"/>
            </a:pPr>
            <a:r>
              <a:rPr lang="en-US" dirty="0" smtClean="0"/>
              <a:t> </a:t>
            </a:r>
            <a:r>
              <a:rPr lang="en-US" u="sng" dirty="0" smtClean="0"/>
              <a:t>Chronic diseases </a:t>
            </a:r>
            <a:r>
              <a:rPr lang="en-US" dirty="0" smtClean="0"/>
              <a:t>are long-term illnesses that are rarely cured, such as heart disease, stroke, cancer, and diabetes. Chronic health conditions negatively affect quality of life, contributing to declines in functioning and the inability to remain in the community.  </a:t>
            </a:r>
          </a:p>
          <a:p>
            <a:pPr>
              <a:spcBef>
                <a:spcPts val="621"/>
              </a:spcBef>
              <a:buFont typeface="Arial" pitchFamily="34" charset="0"/>
              <a:buChar char="•"/>
            </a:pPr>
            <a:r>
              <a:rPr lang="en-US" dirty="0" smtClean="0"/>
              <a:t> “</a:t>
            </a:r>
            <a:r>
              <a:rPr lang="en-US" u="sng" dirty="0" smtClean="0"/>
              <a:t>Disability</a:t>
            </a:r>
            <a:r>
              <a:rPr lang="en-US" dirty="0" smtClean="0"/>
              <a:t>”: a physical or mental impairment that substantially limits one or more of the major life activities of such individual; a record of such an impairment; or being regarded as having such an impairment.</a:t>
            </a:r>
          </a:p>
          <a:p>
            <a:pPr>
              <a:spcBef>
                <a:spcPts val="621"/>
              </a:spcBef>
              <a:buFont typeface="Arial" pitchFamily="34" charset="0"/>
              <a:buChar char="•"/>
            </a:pPr>
            <a:r>
              <a:rPr lang="en-US" dirty="0" smtClean="0"/>
              <a:t> </a:t>
            </a:r>
            <a:r>
              <a:rPr lang="en-US" u="sng" dirty="0" smtClean="0"/>
              <a:t>Functional Limitations</a:t>
            </a:r>
            <a:r>
              <a:rPr lang="en-US" dirty="0" smtClean="0"/>
              <a:t> are limitations in one’s ability to carry out activities of daily living (ADLs) or instrumental activities of daily living (IADLs). </a:t>
            </a:r>
          </a:p>
          <a:p>
            <a:pPr>
              <a:spcBef>
                <a:spcPts val="621"/>
              </a:spcBef>
            </a:pPr>
            <a:endParaRPr lang="en-US" b="1" i="1" dirty="0"/>
          </a:p>
        </p:txBody>
      </p:sp>
      <p:sp>
        <p:nvSpPr>
          <p:cNvPr id="4" name="Slide Number Placeholder 3"/>
          <p:cNvSpPr>
            <a:spLocks noGrp="1"/>
          </p:cNvSpPr>
          <p:nvPr>
            <p:ph type="sldNum" sz="quarter" idx="10"/>
          </p:nvPr>
        </p:nvSpPr>
        <p:spPr/>
        <p:txBody>
          <a:bodyPr/>
          <a:lstStyle/>
          <a:p>
            <a:fld id="{13E5BBC9-F70D-4318-B2C8-03CEF87BD42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1"/>
              </a:spcBef>
            </a:pPr>
            <a:r>
              <a:rPr lang="en-US" dirty="0" smtClean="0"/>
              <a:t>[</a:t>
            </a:r>
            <a:r>
              <a:rPr lang="en-US" i="1" dirty="0" smtClean="0"/>
              <a:t>Interactive Exercise/Animated</a:t>
            </a:r>
            <a:r>
              <a:rPr lang="en-US" i="1" baseline="0" dirty="0" smtClean="0"/>
              <a:t> Slide</a:t>
            </a:r>
            <a:r>
              <a:rPr lang="en-US" i="0" baseline="0" dirty="0" smtClean="0"/>
              <a:t>]</a:t>
            </a:r>
            <a:endParaRPr lang="en-US" dirty="0" smtClean="0"/>
          </a:p>
          <a:p>
            <a:pPr>
              <a:spcBef>
                <a:spcPts val="621"/>
              </a:spcBef>
            </a:pPr>
            <a:r>
              <a:rPr lang="en-US" u="sng" dirty="0" smtClean="0"/>
              <a:t>Ask participants</a:t>
            </a:r>
            <a:r>
              <a:rPr lang="en-US" dirty="0" smtClean="0"/>
              <a:t>:  </a:t>
            </a:r>
          </a:p>
          <a:p>
            <a:pPr>
              <a:spcBef>
                <a:spcPts val="621"/>
              </a:spcBef>
            </a:pPr>
            <a:r>
              <a:rPr lang="en-US" u="sng" dirty="0" smtClean="0">
                <a:effectLst>
                  <a:outerShdw blurRad="38100" dist="38100" dir="2700000" algn="tl">
                    <a:srgbClr val="000000">
                      <a:alpha val="43137"/>
                    </a:srgbClr>
                  </a:outerShdw>
                </a:effectLst>
              </a:rPr>
              <a:t>CLICK  </a:t>
            </a:r>
            <a:r>
              <a:rPr lang="en-US" dirty="0" smtClean="0"/>
              <a:t>Now that you have been introduced to Marva, in what ways is she more vulnerable to physical abuse, neglect, or financial exploitation?  Can you create some scenarios in which you could see abuse happening?  </a:t>
            </a:r>
          </a:p>
          <a:p>
            <a:pPr defTabSz="931461">
              <a:spcBef>
                <a:spcPts val="621"/>
              </a:spcBef>
              <a:defRPr/>
            </a:pPr>
            <a:r>
              <a:rPr lang="en-US" u="sng" dirty="0" smtClean="0"/>
              <a:t>Anticipated responses</a:t>
            </a:r>
            <a:r>
              <a:rPr lang="en-US" dirty="0" smtClean="0"/>
              <a:t>:</a:t>
            </a:r>
          </a:p>
          <a:p>
            <a:pPr defTabSz="931461">
              <a:spcBef>
                <a:spcPts val="621"/>
              </a:spcBef>
              <a:buFont typeface="Arial" pitchFamily="34" charset="0"/>
              <a:buChar char="•"/>
              <a:defRPr/>
            </a:pPr>
            <a:r>
              <a:rPr lang="en-US" dirty="0" smtClean="0"/>
              <a:t> She is dependent on her niece, whom she was “reluctant” to call; the niece could be verbally or physically abusive; her physical dependence also makes her more vulnerable to neglect.</a:t>
            </a:r>
          </a:p>
          <a:p>
            <a:pPr defTabSz="931461">
              <a:spcBef>
                <a:spcPts val="621"/>
              </a:spcBef>
              <a:buFont typeface="Arial" pitchFamily="34" charset="0"/>
              <a:buChar char="•"/>
              <a:defRPr/>
            </a:pPr>
            <a:r>
              <a:rPr lang="en-US" dirty="0" smtClean="0"/>
              <a:t> </a:t>
            </a:r>
            <a:r>
              <a:rPr lang="en-US" dirty="0" err="1" smtClean="0"/>
              <a:t>Marva</a:t>
            </a:r>
            <a:r>
              <a:rPr lang="en-US" dirty="0" smtClean="0"/>
              <a:t> is having some cognitive issues as a result of medication; she may be more easily manipulated  </a:t>
            </a:r>
          </a:p>
          <a:p>
            <a:pPr defTabSz="931461">
              <a:spcBef>
                <a:spcPts val="621"/>
              </a:spcBef>
              <a:buFont typeface="Arial" pitchFamily="34" charset="0"/>
              <a:buChar char="•"/>
              <a:defRPr/>
            </a:pPr>
            <a:r>
              <a:rPr lang="en-US" dirty="0" smtClean="0"/>
              <a:t> She may be more susceptible to financial exploitation because she will be dependent on others for help in maintaining her current home while she recuperates, and she will need help accessing cash and taking care of business transactions. </a:t>
            </a:r>
          </a:p>
          <a:p>
            <a:pPr defTabSz="931461">
              <a:spcBef>
                <a:spcPts val="621"/>
              </a:spcBef>
              <a:defRPr/>
            </a:pPr>
            <a:r>
              <a:rPr lang="en-US" u="sng" dirty="0" smtClean="0">
                <a:effectLst>
                  <a:outerShdw blurRad="38100" dist="38100" dir="2700000" algn="tl">
                    <a:srgbClr val="000000">
                      <a:alpha val="43137"/>
                    </a:srgbClr>
                  </a:outerShdw>
                </a:effectLst>
              </a:rPr>
              <a:t>CLICK  </a:t>
            </a:r>
            <a:r>
              <a:rPr lang="en-US" dirty="0" smtClean="0"/>
              <a:t>What issues might bring </a:t>
            </a:r>
            <a:r>
              <a:rPr lang="en-US" dirty="0" err="1" smtClean="0"/>
              <a:t>Marva</a:t>
            </a:r>
            <a:r>
              <a:rPr lang="en-US" dirty="0" smtClean="0"/>
              <a:t> to the attention of the court?</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2800" y="4320540"/>
            <a:ext cx="5852160" cy="4320540"/>
          </a:xfrm>
        </p:spPr>
        <p:txBody>
          <a:bodyPr>
            <a:noAutofit/>
          </a:bodyPr>
          <a:lstStyle/>
          <a:p>
            <a:pPr>
              <a:lnSpc>
                <a:spcPct val="110000"/>
              </a:lnSpc>
              <a:spcBef>
                <a:spcPts val="621"/>
              </a:spcBef>
            </a:pPr>
            <a:r>
              <a:rPr lang="en-US" i="1" dirty="0" smtClean="0"/>
              <a:t>[Note to Instructor</a:t>
            </a:r>
            <a:r>
              <a:rPr lang="en-US" dirty="0" smtClean="0"/>
              <a:t>:  A full summary of this scenario can be found in the instructor’s manual.  Provide the background information on Ed, and then refer to him to highlight the information in the next two slides.]</a:t>
            </a:r>
          </a:p>
          <a:p>
            <a:pPr>
              <a:lnSpc>
                <a:spcPct val="110000"/>
              </a:lnSpc>
              <a:spcBef>
                <a:spcPts val="621"/>
              </a:spcBef>
            </a:pPr>
            <a:r>
              <a:rPr lang="en-US" u="sng" dirty="0" smtClean="0"/>
              <a:t>Ed’s Background</a:t>
            </a:r>
          </a:p>
          <a:p>
            <a:pPr>
              <a:lnSpc>
                <a:spcPct val="110000"/>
              </a:lnSpc>
              <a:spcBef>
                <a:spcPts val="621"/>
              </a:spcBef>
            </a:pPr>
            <a:r>
              <a:rPr lang="en-US" dirty="0" smtClean="0"/>
              <a:t>We’ll now turn our attention to emotional vulnerabilities by meeting “Ed.”  Ed worked in the banking industry most of his adult life and has enjoyed a pleasant retirement.  His wife recently died, and his adult children live in other parts of the country.  He is a proud man and is insistent on maintaining his home without any outside help.  Lately, his neighbors have begun to complain about his unkempt yard and he has become more reclusive.  </a:t>
            </a:r>
          </a:p>
          <a:p>
            <a:pPr>
              <a:lnSpc>
                <a:spcPct val="110000"/>
              </a:lnSpc>
              <a:spcBef>
                <a:spcPts val="621"/>
              </a:spcBef>
            </a:pPr>
            <a:r>
              <a:rPr lang="en-US" dirty="0" smtClean="0"/>
              <a:t>Ed may be suffering from depression and he is coping with a major loss.  While the source of his depression is likely a result of the loss of his partner, older persons often experience many losses that leave them emotionally vulnerable.  In addition to the loss of a spouse or partner, older people may experience the loss of friends, status, the ability to earn an income, a driver’s license, and independence.</a:t>
            </a:r>
          </a:p>
          <a:p>
            <a:pPr>
              <a:lnSpc>
                <a:spcPct val="110000"/>
              </a:lnSpc>
              <a:spcBef>
                <a:spcPts val="621"/>
              </a:spcBef>
            </a:pPr>
            <a:r>
              <a:rPr lang="en-US" dirty="0" smtClean="0"/>
              <a:t>Ed’s biggest fear now is the fear of losing  his ability to live independently in his own home.  This makes him particularly vulnerable to suggestions that he can no longer maintain his home.</a:t>
            </a: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481013"/>
            <a:ext cx="3759200" cy="2819400"/>
          </a:xfrm>
        </p:spPr>
      </p:sp>
      <p:sp>
        <p:nvSpPr>
          <p:cNvPr id="3" name="Notes Placeholder 2"/>
          <p:cNvSpPr>
            <a:spLocks noGrp="1"/>
          </p:cNvSpPr>
          <p:nvPr>
            <p:ph type="body" idx="1"/>
          </p:nvPr>
        </p:nvSpPr>
        <p:spPr>
          <a:xfrm>
            <a:off x="894080" y="3360420"/>
            <a:ext cx="5852160" cy="5680710"/>
          </a:xfrm>
        </p:spPr>
        <p:txBody>
          <a:bodyPr>
            <a:noAutofit/>
          </a:bodyPr>
          <a:lstStyle/>
          <a:p>
            <a:pPr>
              <a:spcBef>
                <a:spcPts val="621"/>
              </a:spcBef>
            </a:pPr>
            <a:r>
              <a:rPr lang="en-US" u="sng" dirty="0" smtClean="0"/>
              <a:t>Depression</a:t>
            </a:r>
            <a:r>
              <a:rPr lang="en-US" dirty="0" smtClean="0"/>
              <a:t> is not a normal part of aging and can be treated.  But Ed’s depression is not taken seriously and is left untreated. </a:t>
            </a:r>
          </a:p>
          <a:p>
            <a:pPr>
              <a:spcBef>
                <a:spcPts val="621"/>
              </a:spcBef>
            </a:pPr>
            <a:r>
              <a:rPr lang="en-US" u="sng" dirty="0" smtClean="0"/>
              <a:t>Ed’s reluctance to discuss depression</a:t>
            </a:r>
          </a:p>
          <a:p>
            <a:pPr marL="473516" indent="-189407">
              <a:spcBef>
                <a:spcPts val="0"/>
              </a:spcBef>
              <a:buFont typeface="Arial" pitchFamily="34" charset="0"/>
              <a:buChar char="•"/>
            </a:pPr>
            <a:r>
              <a:rPr lang="en-US" dirty="0" smtClean="0"/>
              <a:t> Ed is reluctant to discuss his emotional state with his doctor—depression is an off-limits subject to men of his generation.  Besides, with all that he has suffered, he feels that depression is simply part of the grieving process.  Ultimately, he is afraid that any sign of weakness, including depression, will be used to force him into a “retirement home.”  </a:t>
            </a:r>
          </a:p>
          <a:p>
            <a:pPr>
              <a:spcBef>
                <a:spcPts val="621"/>
              </a:spcBef>
            </a:pPr>
            <a:r>
              <a:rPr lang="en-US" u="sng" dirty="0" smtClean="0"/>
              <a:t>Doctor’s reluctance to discuss depression</a:t>
            </a:r>
          </a:p>
          <a:p>
            <a:pPr marL="473516" indent="-189407">
              <a:spcBef>
                <a:spcPts val="0"/>
              </a:spcBef>
              <a:buFont typeface="Arial" pitchFamily="34" charset="0"/>
              <a:buChar char="•"/>
            </a:pPr>
            <a:r>
              <a:rPr lang="en-US" dirty="0" smtClean="0"/>
              <a:t>When he does meet with his family physician, his doctor doesn’t specifically ask about depressive symptoms, and when Ed mentions his recent loss, the doctor remarks that depression is a normal reaction for someone of his circumstance and age. The doctor further suggests that Ed make a concerted effort to participate in senior outings and join groups that may be of interest to him. Neither Ed nor the doctor have any further discussions of the subject.</a:t>
            </a:r>
          </a:p>
          <a:p>
            <a:pPr>
              <a:spcBef>
                <a:spcPts val="621"/>
              </a:spcBef>
            </a:pPr>
            <a:r>
              <a:rPr lang="en-US" u="sng" dirty="0" smtClean="0"/>
              <a:t>Ed’s depression make him increasingly vulnerable.</a:t>
            </a:r>
          </a:p>
          <a:p>
            <a:pPr marL="473516" indent="-189407">
              <a:spcBef>
                <a:spcPts val="0"/>
              </a:spcBef>
              <a:buFont typeface="Arial" pitchFamily="34" charset="0"/>
              <a:buChar char="•"/>
            </a:pPr>
            <a:r>
              <a:rPr lang="en-US" dirty="0" smtClean="0"/>
              <a:t>Ed takes the doctor’s advice to participate in activities.  A continuing interest in finance and the decline of his retirement portfolio from the recession leads him to notice an advertisement in the local paper aimed at those age 60 and above.  He signs up for a seminar called “Come Learn from the IRA Technician,” that will provide tips on “how to guarantee your IRA will never run out, regardless of market fluctuations.”  Even better, the seminar is free and includes a top sirloin steak for lunch.  Not only does Ed enjoy the seminar, he becomes enamored with one of the presenters, a divorced middle-aged woman with an eye for numbers.</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1"/>
              </a:spcBef>
            </a:pPr>
            <a:r>
              <a:rPr lang="en-US" dirty="0" smtClean="0"/>
              <a:t>[</a:t>
            </a:r>
            <a:r>
              <a:rPr lang="en-US" i="1" dirty="0" smtClean="0"/>
              <a:t>Interactive Exercise/Animated Slide</a:t>
            </a:r>
            <a:r>
              <a:rPr lang="en-US" dirty="0" smtClean="0"/>
              <a:t>]</a:t>
            </a:r>
          </a:p>
          <a:p>
            <a:pPr>
              <a:spcBef>
                <a:spcPts val="621"/>
              </a:spcBef>
            </a:pPr>
            <a:r>
              <a:rPr lang="en-US" u="sng" dirty="0" smtClean="0"/>
              <a:t>Ask participants</a:t>
            </a:r>
            <a:r>
              <a:rPr lang="en-US" dirty="0" smtClean="0"/>
              <a:t>:  </a:t>
            </a:r>
          </a:p>
          <a:p>
            <a:pPr>
              <a:spcBef>
                <a:spcPts val="621"/>
              </a:spcBef>
            </a:pPr>
            <a:r>
              <a:rPr lang="en-US" u="sng" dirty="0" smtClean="0">
                <a:effectLst>
                  <a:outerShdw blurRad="38100" dist="38100" dir="2700000" algn="tl">
                    <a:srgbClr val="000000">
                      <a:alpha val="43137"/>
                    </a:srgbClr>
                  </a:outerShdw>
                </a:effectLst>
              </a:rPr>
              <a:t>CLICK  </a:t>
            </a:r>
            <a:r>
              <a:rPr lang="en-US" dirty="0" smtClean="0"/>
              <a:t>Now that you have met Ed and learned of his emotional state, in what ways is he more vulnerable to physical abuse, neglect, or financial exploitation?  Can you create some scenarios in which abuse or neglect might occur?</a:t>
            </a:r>
          </a:p>
          <a:p>
            <a:pPr defTabSz="931461">
              <a:spcBef>
                <a:spcPts val="621"/>
              </a:spcBef>
              <a:defRPr/>
            </a:pPr>
            <a:r>
              <a:rPr lang="en-US" u="sng" dirty="0" smtClean="0"/>
              <a:t>Anticipated responses</a:t>
            </a:r>
            <a:r>
              <a:rPr lang="en-US" dirty="0" smtClean="0"/>
              <a:t>:</a:t>
            </a:r>
          </a:p>
          <a:p>
            <a:pPr defTabSz="931461">
              <a:spcBef>
                <a:spcPts val="621"/>
              </a:spcBef>
              <a:buFont typeface="Arial" pitchFamily="34" charset="0"/>
              <a:buChar char="•"/>
              <a:defRPr/>
            </a:pPr>
            <a:r>
              <a:rPr lang="en-US" dirty="0" smtClean="0"/>
              <a:t> His depression could lead to self-neglect, including the neglect of his home.</a:t>
            </a:r>
          </a:p>
          <a:p>
            <a:pPr defTabSz="931461">
              <a:spcBef>
                <a:spcPts val="621"/>
              </a:spcBef>
              <a:buFont typeface="Arial" pitchFamily="34" charset="0"/>
              <a:buChar char="•"/>
              <a:defRPr/>
            </a:pPr>
            <a:r>
              <a:rPr lang="en-US" dirty="0" smtClean="0"/>
              <a:t> He is despondent and is lonely, which makes him vulnerable to financial exploitation by those who can take advantage of his need for companionship.  His strong desire to maintain his house also makes him vulnerable to stranger exploitation, such as driveway paver scams.</a:t>
            </a:r>
          </a:p>
          <a:p>
            <a:pPr defTabSz="931461">
              <a:spcBef>
                <a:spcPts val="621"/>
              </a:spcBef>
              <a:buFont typeface="Arial" pitchFamily="34" charset="0"/>
              <a:buChar char="•"/>
              <a:defRPr/>
            </a:pPr>
            <a:r>
              <a:rPr lang="en-US" dirty="0" smtClean="0"/>
              <a:t> He may be more vulnerable to getting involved in a relationship with someone with less that altruistic intentions.</a:t>
            </a:r>
          </a:p>
          <a:p>
            <a:pPr defTabSz="931461">
              <a:spcBef>
                <a:spcPts val="621"/>
              </a:spcBef>
              <a:defRPr/>
            </a:pPr>
            <a:r>
              <a:rPr lang="en-US" u="sng" dirty="0" smtClean="0">
                <a:effectLst>
                  <a:outerShdw blurRad="38100" dist="38100" dir="2700000" algn="tl">
                    <a:srgbClr val="000000">
                      <a:alpha val="43137"/>
                    </a:srgbClr>
                  </a:outerShdw>
                </a:effectLst>
              </a:rPr>
              <a:t>CLICK  </a:t>
            </a:r>
            <a:r>
              <a:rPr lang="en-US" dirty="0" smtClean="0"/>
              <a:t>What issues might bring Ed to the attention of the court?</a:t>
            </a:r>
          </a:p>
          <a:p>
            <a:pPr defTabSz="931461">
              <a:spcBef>
                <a:spcPts val="621"/>
              </a:spcBef>
              <a:buFont typeface="Arial" pitchFamily="34" charset="0"/>
              <a:buChar char="•"/>
              <a:defRPr/>
            </a:pP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1"/>
              </a:spcBef>
            </a:pPr>
            <a:r>
              <a:rPr lang="en-US" i="1" dirty="0" smtClean="0"/>
              <a:t>[Note to Instructor</a:t>
            </a:r>
            <a:r>
              <a:rPr lang="en-US" dirty="0" smtClean="0"/>
              <a:t>:  A full summary of this scenario can be found in the instructor’s manual.  Provide the background information on Clara, and then refer to her to highlight the information in this section of the presentation.]</a:t>
            </a:r>
          </a:p>
          <a:p>
            <a:pPr>
              <a:spcBef>
                <a:spcPts val="621"/>
              </a:spcBef>
            </a:pPr>
            <a:r>
              <a:rPr lang="en-US" u="sng" dirty="0" smtClean="0"/>
              <a:t>Clara’s Background</a:t>
            </a:r>
          </a:p>
          <a:p>
            <a:pPr>
              <a:spcBef>
                <a:spcPts val="621"/>
              </a:spcBef>
            </a:pPr>
            <a:r>
              <a:rPr lang="en-US" dirty="0" smtClean="0"/>
              <a:t>We now introduce you to “Clara,” who has some cognitive problems.  As we will explore in the next set of slides</a:t>
            </a:r>
          </a:p>
          <a:p>
            <a:pPr marL="478734" indent="-191494">
              <a:lnSpc>
                <a:spcPct val="110000"/>
              </a:lnSpc>
              <a:spcBef>
                <a:spcPts val="628"/>
              </a:spcBef>
              <a:buFont typeface="Arial" pitchFamily="34" charset="0"/>
              <a:buChar char="•"/>
            </a:pPr>
            <a:r>
              <a:rPr lang="en-US" dirty="0" smtClean="0"/>
              <a:t>“Cognition” encompasses a variety of abilities including memory, language (verbal and written), spatial skills, judgment, and reasoning.  </a:t>
            </a:r>
          </a:p>
          <a:p>
            <a:pPr marL="478734" indent="-191494">
              <a:lnSpc>
                <a:spcPct val="110000"/>
              </a:lnSpc>
              <a:spcBef>
                <a:spcPts val="628"/>
              </a:spcBef>
              <a:buFont typeface="Arial" pitchFamily="34" charset="0"/>
              <a:buChar char="•"/>
            </a:pPr>
            <a:r>
              <a:rPr lang="en-US" dirty="0" smtClean="0"/>
              <a:t> It is not always easy to recognize changes in cognition, partly because cognition can vary by the time of day and by circumstance.  </a:t>
            </a:r>
          </a:p>
          <a:p>
            <a:pPr>
              <a:spcBef>
                <a:spcPts val="628"/>
              </a:spcBef>
            </a:pPr>
            <a:r>
              <a:rPr lang="en-US" dirty="0" smtClean="0"/>
              <a:t>This is true in Clara’s case, at least at the beginning of her problems.  Clara, who is in her late 80s, has limited mobility and occasionally uses a wheelchair.  Up to this year, she has maintained her sharp memory and intellect and often talks about her experiences as a former school teacher.  She lives with her son’s family. </a:t>
            </a:r>
          </a:p>
          <a:p>
            <a:pPr>
              <a:spcBef>
                <a:spcPts val="628"/>
              </a:spcBef>
            </a:pPr>
            <a:r>
              <a:rPr lang="en-US" dirty="0" smtClean="0"/>
              <a:t>Lately, her memory has been failing and she has experienced some difficulties recalling basic vocabulary.  Some days Clara seems her old self, while other days she appears to have more cognitive problems.</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1"/>
              </a:spcBef>
            </a:pPr>
            <a:r>
              <a:rPr lang="en-US" i="1" dirty="0" smtClean="0"/>
              <a:t>[Animated Slide]</a:t>
            </a:r>
          </a:p>
          <a:p>
            <a:pPr>
              <a:spcBef>
                <a:spcPts val="621"/>
              </a:spcBef>
            </a:pPr>
            <a:r>
              <a:rPr lang="en-US" dirty="0" smtClean="0"/>
              <a:t>Clara’s children worry that she may be slipping toward dementia, though they are uncertain how dementia is documented and exactly what it entails. They speak to her physician about their concerns.  </a:t>
            </a:r>
          </a:p>
          <a:p>
            <a:pPr>
              <a:spcBef>
                <a:spcPts val="621"/>
              </a:spcBef>
            </a:pPr>
            <a:r>
              <a:rPr lang="en-US" dirty="0" smtClean="0"/>
              <a:t>The doctor explains that dementia is a descriptive term for a collection of symptoms that affect the brain.  A diagnosis of dementia must include a decline in memory </a:t>
            </a:r>
            <a:r>
              <a:rPr lang="en-US" b="1" dirty="0" smtClean="0"/>
              <a:t>and</a:t>
            </a:r>
            <a:r>
              <a:rPr lang="en-US" dirty="0" smtClean="0"/>
              <a:t> the loss of at least one of the following cognitive abilities:</a:t>
            </a:r>
          </a:p>
          <a:p>
            <a:pPr marL="287240" indent="-191494">
              <a:spcBef>
                <a:spcPts val="621"/>
              </a:spcBef>
              <a:buFont typeface="Arial" pitchFamily="34" charset="0"/>
              <a:buChar char="•"/>
            </a:pPr>
            <a:r>
              <a:rPr lang="en-US" dirty="0" smtClean="0"/>
              <a:t> Ability to generate coherent speech or understand spoken or written language  </a:t>
            </a:r>
          </a:p>
          <a:p>
            <a:pPr marL="287240" indent="-191494">
              <a:spcBef>
                <a:spcPts val="0"/>
              </a:spcBef>
              <a:buFont typeface="Arial" pitchFamily="34" charset="0"/>
              <a:buChar char="•"/>
            </a:pPr>
            <a:r>
              <a:rPr lang="en-US" dirty="0" smtClean="0"/>
              <a:t>Ability to recognize or identify objects </a:t>
            </a:r>
          </a:p>
          <a:p>
            <a:pPr marL="287240" indent="-191494">
              <a:spcBef>
                <a:spcPts val="0"/>
              </a:spcBef>
              <a:buFont typeface="Arial" pitchFamily="34" charset="0"/>
              <a:buChar char="•"/>
            </a:pPr>
            <a:r>
              <a:rPr lang="en-US" dirty="0" smtClean="0"/>
              <a:t>Ability to execute motor activities (such as driving, using a computer mouse, pouring a glass of juice)</a:t>
            </a:r>
          </a:p>
          <a:p>
            <a:pPr marL="287240" indent="-191494">
              <a:spcBef>
                <a:spcPts val="0"/>
              </a:spcBef>
              <a:buFont typeface="Arial" pitchFamily="34" charset="0"/>
              <a:buChar char="•"/>
            </a:pPr>
            <a:r>
              <a:rPr lang="en-US" dirty="0" smtClean="0"/>
              <a:t> Ability to think abstractly, make sound judgments, and plan and carry out complex tasks.  </a:t>
            </a:r>
          </a:p>
          <a:p>
            <a:pPr marL="473507">
              <a:spcBef>
                <a:spcPts val="0"/>
              </a:spcBef>
              <a:buFont typeface="Arial" pitchFamily="34" charset="0"/>
              <a:buChar char="•"/>
            </a:pPr>
            <a:endParaRPr lang="en-US" dirty="0" smtClean="0"/>
          </a:p>
          <a:p>
            <a:pPr>
              <a:spcBef>
                <a:spcPts val="0"/>
              </a:spcBef>
            </a:pPr>
            <a:r>
              <a:rPr lang="en-US" u="sng" dirty="0" smtClean="0">
                <a:effectLst>
                  <a:outerShdw blurRad="38100" dist="38100" dir="2700000" algn="tl">
                    <a:srgbClr val="000000">
                      <a:alpha val="43137"/>
                    </a:srgbClr>
                  </a:outerShdw>
                </a:effectLst>
              </a:rPr>
              <a:t>CLICK </a:t>
            </a:r>
            <a:r>
              <a:rPr lang="en-US" dirty="0" smtClean="0"/>
              <a:t>  </a:t>
            </a:r>
            <a:r>
              <a:rPr lang="en-US" u="sng" dirty="0" smtClean="0"/>
              <a:t>Clara is not diagnosed with dementia at this time</a:t>
            </a:r>
            <a:r>
              <a:rPr lang="en-US" dirty="0" smtClean="0"/>
              <a:t>.  The doctor explains that the other critical aspect of dementia is that the loss in cognitive abilities must be severe enough to interfere with daily life.  In the initial stages of her disease, Clara’s dementia is not diagnosed because her cognitive impairments do not interfere with her daily life.</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8" y="4486236"/>
            <a:ext cx="5852160" cy="4880610"/>
          </a:xfrm>
        </p:spPr>
        <p:txBody>
          <a:bodyPr>
            <a:noAutofit/>
          </a:bodyPr>
          <a:lstStyle/>
          <a:p>
            <a:pPr>
              <a:spcBef>
                <a:spcPts val="621"/>
              </a:spcBef>
            </a:pPr>
            <a:r>
              <a:rPr lang="en-US" dirty="0" smtClean="0"/>
              <a:t>As Clara’s cognitive abilities decline further, the doctor eventually makes the diagnosis of Alzheimer’s Disease.  The doctor explains that Alzheimer’s Disease affects different people in different ways, but: </a:t>
            </a:r>
          </a:p>
          <a:p>
            <a:pPr marL="478734" indent="-191494">
              <a:spcBef>
                <a:spcPts val="628"/>
              </a:spcBef>
              <a:buFont typeface="Arial" pitchFamily="34" charset="0"/>
              <a:buChar char="•"/>
            </a:pPr>
            <a:r>
              <a:rPr lang="en-US" dirty="0" smtClean="0"/>
              <a:t>The disruption of brain cell function usually begins in regions involved in forming new memories.  Consequently, the most common symptom is greater difficulty in remembering new information  </a:t>
            </a:r>
          </a:p>
          <a:p>
            <a:pPr marL="478734" indent="-191494">
              <a:spcBef>
                <a:spcPts val="628"/>
              </a:spcBef>
              <a:buFont typeface="Arial" pitchFamily="34" charset="0"/>
              <a:buChar char="•"/>
            </a:pPr>
            <a:r>
              <a:rPr lang="en-US" dirty="0" smtClean="0"/>
              <a:t>As damage spreads, people experience other difficulties: confusion with time or place, decreased or poor judgment, and withdrawal from work or social activities  </a:t>
            </a:r>
          </a:p>
          <a:p>
            <a:pPr>
              <a:spcBef>
                <a:spcPts val="628"/>
              </a:spcBef>
            </a:pPr>
            <a:r>
              <a:rPr lang="en-US" dirty="0" smtClean="0"/>
              <a:t>Clara’s doctor provides the family with several pamphlets and a list of local resources.  They learn that:</a:t>
            </a:r>
          </a:p>
          <a:p>
            <a:pPr marL="478734" indent="-191494" defTabSz="931461">
              <a:spcBef>
                <a:spcPts val="628"/>
              </a:spcBef>
              <a:buFont typeface="Arial" pitchFamily="34" charset="0"/>
              <a:buChar char="•"/>
            </a:pPr>
            <a:r>
              <a:rPr lang="en-US" dirty="0" smtClean="0"/>
              <a:t> The most common type of dementia is Alzheimer’s disease, accounting for 60 to 80 percent of cases. </a:t>
            </a:r>
          </a:p>
          <a:p>
            <a:pPr marL="478734" indent="-191494">
              <a:spcBef>
                <a:spcPts val="628"/>
              </a:spcBef>
              <a:buFont typeface="Arial" pitchFamily="34" charset="0"/>
              <a:buChar char="•"/>
            </a:pPr>
            <a:r>
              <a:rPr lang="en-US" dirty="0" smtClean="0"/>
              <a:t> Alzheimer’s is not a normal part of aging, but the greatest risk factor is advancing age.  Four in ten people (43%) over the age of 85 have been diagnosed with the disease.</a:t>
            </a:r>
          </a:p>
          <a:p>
            <a:pPr marL="478734" indent="-191494">
              <a:spcBef>
                <a:spcPts val="628"/>
              </a:spcBef>
              <a:buFont typeface="Arial" pitchFamily="34" charset="0"/>
              <a:buChar char="•"/>
            </a:pPr>
            <a:r>
              <a:rPr lang="en-US" dirty="0" smtClean="0"/>
              <a:t> Alzheimer’s Disease is more common among women than men.</a:t>
            </a:r>
          </a:p>
          <a:p>
            <a:pPr marL="478734" indent="-191494">
              <a:spcBef>
                <a:spcPts val="628"/>
              </a:spcBef>
              <a:buFont typeface="Arial" pitchFamily="34" charset="0"/>
              <a:buChar char="•"/>
            </a:pPr>
            <a:r>
              <a:rPr lang="en-US" dirty="0" smtClean="0"/>
              <a:t> The number of people with Alzheimer’s is expected to rise, from 5.2 million elders to 7.7 million by the year 2030.   It is the 6</a:t>
            </a:r>
            <a:r>
              <a:rPr lang="en-US" baseline="30000" dirty="0" smtClean="0"/>
              <a:t>th</a:t>
            </a:r>
            <a:r>
              <a:rPr lang="en-US" dirty="0" smtClean="0"/>
              <a:t> leading cause of death in America.</a:t>
            </a:r>
          </a:p>
          <a:p>
            <a:pPr algn="just"/>
            <a:endParaRPr lang="en-US" dirty="0" smtClean="0"/>
          </a:p>
          <a:p>
            <a:pPr algn="just" defTabSz="975334">
              <a:defRPr/>
            </a:pP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F8E919B-3C64-4027-8E6F-45E21F7D5A81}" type="slidenum">
              <a:rPr lang="en-US"/>
              <a:pPr/>
              <a:t>26</a:t>
            </a:fld>
            <a:endParaRPr lang="en-US"/>
          </a:p>
        </p:txBody>
      </p:sp>
      <p:sp>
        <p:nvSpPr>
          <p:cNvPr id="135171" name="Rectangle 2"/>
          <p:cNvSpPr>
            <a:spLocks noGrp="1" noRot="1" noChangeAspect="1" noChangeArrowheads="1" noTextEdit="1"/>
          </p:cNvSpPr>
          <p:nvPr>
            <p:ph type="sldImg"/>
          </p:nvPr>
        </p:nvSpPr>
        <p:spPr>
          <a:xfrm>
            <a:off x="1577975" y="639763"/>
            <a:ext cx="4238625" cy="3179762"/>
          </a:xfrm>
          <a:ln/>
        </p:spPr>
      </p:sp>
      <p:sp>
        <p:nvSpPr>
          <p:cNvPr id="135172" name="Rectangle 3"/>
          <p:cNvSpPr>
            <a:spLocks noGrp="1" noChangeArrowheads="1"/>
          </p:cNvSpPr>
          <p:nvPr>
            <p:ph type="body" idx="1"/>
          </p:nvPr>
        </p:nvSpPr>
        <p:spPr>
          <a:xfrm>
            <a:off x="731520" y="3840480"/>
            <a:ext cx="5852160" cy="5200650"/>
          </a:xfrm>
          <a:noFill/>
          <a:ln/>
        </p:spPr>
        <p:txBody>
          <a:bodyPr>
            <a:noAutofit/>
          </a:bodyPr>
          <a:lstStyle/>
          <a:p>
            <a:pPr defTabSz="975334">
              <a:spcBef>
                <a:spcPts val="621"/>
              </a:spcBef>
              <a:defRPr/>
            </a:pPr>
            <a:r>
              <a:rPr lang="en-US" i="1" dirty="0" smtClean="0"/>
              <a:t>[Animated Slide]</a:t>
            </a:r>
          </a:p>
          <a:p>
            <a:pPr defTabSz="975334">
              <a:spcBef>
                <a:spcPts val="621"/>
              </a:spcBef>
              <a:defRPr/>
            </a:pPr>
            <a:r>
              <a:rPr lang="en-US" dirty="0" smtClean="0"/>
              <a:t>Clara’s appearance remains good, but the doctor notes that she is beginning to have significant impairments in her short-term memory, language,  judgment and reasoning. </a:t>
            </a:r>
          </a:p>
          <a:p>
            <a:pPr marL="478734" indent="-191494" defTabSz="975334">
              <a:spcBef>
                <a:spcPts val="628"/>
              </a:spcBef>
              <a:buFont typeface="Arial" pitchFamily="34" charset="0"/>
              <a:buChar char="•"/>
              <a:defRPr/>
            </a:pPr>
            <a:r>
              <a:rPr lang="en-US" u="sng" dirty="0" smtClean="0"/>
              <a:t>For example</a:t>
            </a:r>
            <a:r>
              <a:rPr lang="en-US" dirty="0" smtClean="0"/>
              <a:t>, Clara can remember the name of her third grade teacher, but can’t remember what she ate for breakfast.  She sometimes can’t pull out simple vocabulary words (she may refer to a watch as “the thing that tells time.”)  Clara has difficulty understanding complicated information and making decisions</a:t>
            </a:r>
          </a:p>
          <a:p>
            <a:pPr defTabSz="975334">
              <a:spcBef>
                <a:spcPts val="621"/>
              </a:spcBef>
              <a:defRPr/>
            </a:pPr>
            <a:r>
              <a:rPr lang="en-US" dirty="0" smtClean="0">
                <a:effectLst>
                  <a:outerShdw blurRad="38100" dist="38100" dir="2700000" algn="tl">
                    <a:srgbClr val="000000">
                      <a:alpha val="43137"/>
                    </a:srgbClr>
                  </a:outerShdw>
                </a:effectLst>
              </a:rPr>
              <a:t>CLICK  </a:t>
            </a:r>
            <a:r>
              <a:rPr lang="en-US" b="1" dirty="0" smtClean="0"/>
              <a:t>Common Issues:  </a:t>
            </a:r>
          </a:p>
          <a:p>
            <a:pPr defTabSz="975334">
              <a:spcBef>
                <a:spcPts val="621"/>
              </a:spcBef>
              <a:defRPr/>
            </a:pPr>
            <a:r>
              <a:rPr lang="en-US" dirty="0" smtClean="0"/>
              <a:t>The doctor mentions that several issues often come up for families at this point, including: </a:t>
            </a:r>
          </a:p>
          <a:p>
            <a:pPr marL="478734" indent="-191494" defTabSz="975334">
              <a:spcBef>
                <a:spcPts val="621"/>
              </a:spcBef>
              <a:buFont typeface="Arial" pitchFamily="34" charset="0"/>
              <a:buChar char="•"/>
              <a:defRPr/>
            </a:pPr>
            <a:r>
              <a:rPr lang="en-US" dirty="0" smtClean="0"/>
              <a:t> Whether the individual should continue to drive, though Clara gave up driving long ago, and </a:t>
            </a:r>
          </a:p>
          <a:p>
            <a:pPr marL="478734" indent="-191494" defTabSz="975334">
              <a:spcBef>
                <a:spcPts val="621"/>
              </a:spcBef>
              <a:buFont typeface="Arial" pitchFamily="34" charset="0"/>
              <a:buChar char="•"/>
              <a:defRPr/>
            </a:pPr>
            <a:r>
              <a:rPr lang="en-US" dirty="0" smtClean="0"/>
              <a:t> Whether the person can continue to manage his or her finances.  </a:t>
            </a:r>
          </a:p>
          <a:p>
            <a:pPr defTabSz="975334">
              <a:spcBef>
                <a:spcPts val="621"/>
              </a:spcBef>
              <a:defRPr/>
            </a:pPr>
            <a:r>
              <a:rPr lang="en-US" u="sng" dirty="0" smtClean="0"/>
              <a:t>Clara is  especially susceptible to financial abuse at this stage</a:t>
            </a:r>
            <a:r>
              <a:rPr lang="en-US" dirty="0" smtClean="0"/>
              <a:t>.  She still handles many of her finances, but due to her impaired judgment, she could be convinced to give her checkbook or her credit card information to someone she would not have trusted before these symptoms began.</a:t>
            </a:r>
          </a:p>
          <a:p>
            <a:pPr>
              <a:spcBef>
                <a:spcPts val="621"/>
              </a:spcBef>
            </a:pPr>
            <a:r>
              <a:rPr lang="en-US" dirty="0" smtClean="0"/>
              <a:t> </a:t>
            </a:r>
          </a:p>
          <a:p>
            <a:pPr algn="just"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F8E919B-3C64-4027-8E6F-45E21F7D5A81}" type="slidenum">
              <a:rPr lang="en-US"/>
              <a:pPr/>
              <a:t>27</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731520" y="4320540"/>
            <a:ext cx="5852160" cy="4640580"/>
          </a:xfrm>
          <a:noFill/>
          <a:ln/>
        </p:spPr>
        <p:txBody>
          <a:bodyPr>
            <a:noAutofit/>
          </a:bodyPr>
          <a:lstStyle/>
          <a:p>
            <a:pPr>
              <a:spcBef>
                <a:spcPts val="621"/>
              </a:spcBef>
            </a:pPr>
            <a:r>
              <a:rPr lang="en-US" i="1" dirty="0" smtClean="0"/>
              <a:t>[Animated Slide]</a:t>
            </a:r>
          </a:p>
          <a:p>
            <a:pPr>
              <a:spcBef>
                <a:spcPts val="628"/>
              </a:spcBef>
            </a:pPr>
            <a:r>
              <a:rPr lang="en-US" dirty="0" smtClean="0"/>
              <a:t>Clara’s health continues to deteriorate.  She has been found wandering in the neighborhood and she is beginning to have problems with behavior, dressing, and insight.  </a:t>
            </a:r>
          </a:p>
          <a:p>
            <a:pPr marL="478734" indent="-191494">
              <a:spcBef>
                <a:spcPts val="628"/>
              </a:spcBef>
              <a:buFont typeface="Arial" pitchFamily="34" charset="0"/>
              <a:buChar char="•"/>
            </a:pPr>
            <a:r>
              <a:rPr lang="en-US" dirty="0" smtClean="0"/>
              <a:t>She sometimes becomes belligerent, exhibits irrational fears (e.g., of water), and becomes violent (e.g., hitting).  </a:t>
            </a:r>
          </a:p>
          <a:p>
            <a:pPr marL="478734" indent="-191494">
              <a:spcBef>
                <a:spcPts val="628"/>
              </a:spcBef>
              <a:buFont typeface="Arial" pitchFamily="34" charset="0"/>
              <a:buChar char="•"/>
            </a:pPr>
            <a:r>
              <a:rPr lang="en-US" dirty="0" smtClean="0"/>
              <a:t>She has trouble selecting appropriate clothes when getting dressed.  </a:t>
            </a:r>
          </a:p>
          <a:p>
            <a:pPr marL="478734" indent="-191494">
              <a:spcBef>
                <a:spcPts val="628"/>
              </a:spcBef>
              <a:buFont typeface="Arial" pitchFamily="34" charset="0"/>
              <a:buChar char="•"/>
            </a:pPr>
            <a:r>
              <a:rPr lang="en-US" dirty="0" smtClean="0"/>
              <a:t>Her insight is also impaired.  There are many days when she thinks she doesn’t have a problem and no amount of explanation seems to help.</a:t>
            </a:r>
          </a:p>
          <a:p>
            <a:pPr defTabSz="975334">
              <a:spcBef>
                <a:spcPts val="628"/>
              </a:spcBef>
              <a:defRPr/>
            </a:pPr>
            <a:r>
              <a:rPr lang="en-US" u="sng" dirty="0" smtClean="0">
                <a:effectLst>
                  <a:outerShdw blurRad="38100" dist="38100" dir="2700000" algn="tl">
                    <a:srgbClr val="000000">
                      <a:alpha val="43137"/>
                    </a:srgbClr>
                  </a:outerShdw>
                </a:effectLst>
              </a:rPr>
              <a:t>CLICK  </a:t>
            </a:r>
            <a:r>
              <a:rPr lang="en-US" b="1" dirty="0" smtClean="0"/>
              <a:t>Common Issues:  </a:t>
            </a:r>
          </a:p>
          <a:p>
            <a:pPr>
              <a:spcBef>
                <a:spcPts val="628"/>
              </a:spcBef>
            </a:pPr>
            <a:r>
              <a:rPr lang="en-US" dirty="0" smtClean="0"/>
              <a:t>Key question that the family struggles with is whether Clara can remain at home and to what extent she can live independently.  </a:t>
            </a:r>
          </a:p>
          <a:p>
            <a:pPr>
              <a:spcBef>
                <a:spcPts val="628"/>
              </a:spcBef>
            </a:pPr>
            <a:r>
              <a:rPr lang="en-US" u="sng" dirty="0" smtClean="0"/>
              <a:t>Clara is more vulnerable to physical abuse at this stage of her disease</a:t>
            </a:r>
            <a:r>
              <a:rPr lang="en-US" dirty="0" smtClean="0"/>
              <a:t>.  Data show that people with dementia who are verbally or physically aggressive, as Clara can be, are more likely to be physically abused by a caregiver.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F8E919B-3C64-4027-8E6F-45E21F7D5A81}" type="slidenum">
              <a:rPr lang="en-US"/>
              <a:pPr/>
              <a:t>28</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720938" y="4329054"/>
            <a:ext cx="5852160" cy="4800600"/>
          </a:xfrm>
          <a:noFill/>
          <a:ln/>
        </p:spPr>
        <p:txBody>
          <a:bodyPr>
            <a:noAutofit/>
          </a:bodyPr>
          <a:lstStyle/>
          <a:p>
            <a:pPr algn="just">
              <a:spcBef>
                <a:spcPts val="621"/>
              </a:spcBef>
            </a:pPr>
            <a:r>
              <a:rPr lang="en-US" i="1" dirty="0" smtClean="0"/>
              <a:t>[Animated Slide] </a:t>
            </a:r>
          </a:p>
          <a:p>
            <a:pPr>
              <a:spcBef>
                <a:spcPts val="621"/>
              </a:spcBef>
            </a:pPr>
            <a:r>
              <a:rPr lang="en-US" dirty="0" smtClean="0"/>
              <a:t>As Clara’s disease has progressed, the family has reluctantly placed her in an assisted living facility, where she resides in a special wing for Alzheimer’s patients.  Clara now is suffering from severe symptoms of Alzheimer’s disease, including problems with communication, mobility, and swallowing.   </a:t>
            </a:r>
          </a:p>
          <a:p>
            <a:pPr marL="478734" indent="-191494">
              <a:spcBef>
                <a:spcPts val="621"/>
              </a:spcBef>
              <a:buFont typeface="Arial" pitchFamily="34" charset="0"/>
              <a:buChar char="•"/>
            </a:pPr>
            <a:r>
              <a:rPr lang="en-US" dirty="0" smtClean="0"/>
              <a:t>The doctor notes that her motor cortex is affected, which makes it more difficult for Clara to walk and swallow. </a:t>
            </a:r>
          </a:p>
          <a:p>
            <a:pPr marL="478734" indent="-191494">
              <a:spcBef>
                <a:spcPts val="621"/>
              </a:spcBef>
              <a:buFont typeface="Arial" pitchFamily="34" charset="0"/>
              <a:buChar char="•"/>
            </a:pPr>
            <a:r>
              <a:rPr lang="en-US" dirty="0" smtClean="0"/>
              <a:t>There are days when she is non-verbal and other days when she is incoherent (speaks in “word salad”). </a:t>
            </a:r>
          </a:p>
          <a:p>
            <a:pPr marL="478734" indent="-191494">
              <a:spcBef>
                <a:spcPts val="621"/>
              </a:spcBef>
              <a:buFont typeface="Arial" pitchFamily="34" charset="0"/>
              <a:buChar char="•"/>
            </a:pPr>
            <a:r>
              <a:rPr lang="en-US" dirty="0" smtClean="0"/>
              <a:t>She needs increasing levels of care.</a:t>
            </a:r>
          </a:p>
          <a:p>
            <a:pPr>
              <a:spcBef>
                <a:spcPts val="621"/>
              </a:spcBef>
            </a:pPr>
            <a:r>
              <a:rPr lang="en-US" dirty="0" smtClean="0">
                <a:effectLst>
                  <a:outerShdw blurRad="38100" dist="38100" dir="2700000" algn="tl">
                    <a:srgbClr val="000000">
                      <a:alpha val="43137"/>
                    </a:srgbClr>
                  </a:outerShdw>
                </a:effectLst>
              </a:rPr>
              <a:t>CLICK  </a:t>
            </a:r>
            <a:r>
              <a:rPr lang="en-US" b="1" dirty="0" smtClean="0"/>
              <a:t>Common Issues:  </a:t>
            </a:r>
          </a:p>
          <a:p>
            <a:pPr>
              <a:spcBef>
                <a:spcPts val="621"/>
              </a:spcBef>
            </a:pPr>
            <a:r>
              <a:rPr lang="en-US" dirty="0" smtClean="0"/>
              <a:t>Clara’s family is now struggling with end-of-life issues for Clara.  They have to consider when and if she should be placed in a hospice.  If she should fall and break a hip, what should be the appropriate course of action?  If Clara stops eating, should a feeding tube be used? The types of decisions to consider may revolve around end-of-life issues and how to maintain comfort. </a:t>
            </a:r>
          </a:p>
          <a:p>
            <a:pPr>
              <a:spcBef>
                <a:spcPts val="621"/>
              </a:spcBef>
            </a:pPr>
            <a:r>
              <a:rPr lang="en-US" dirty="0" smtClean="0"/>
              <a:t>In this late stage of Alzheimer’s disease, when Clara is more likely to need assistance with activities such as bathing, hygiene, eating, </a:t>
            </a:r>
            <a:r>
              <a:rPr lang="en-US" u="sng" dirty="0" smtClean="0"/>
              <a:t>she becomes more vulnerable to neglect.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1"/>
              </a:spcBef>
            </a:pPr>
            <a:r>
              <a:rPr lang="en-US" i="1" u="sng" dirty="0" smtClean="0"/>
              <a:t>Animated Slide]</a:t>
            </a:r>
          </a:p>
          <a:p>
            <a:pPr>
              <a:spcBef>
                <a:spcPts val="621"/>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u="sng" dirty="0" smtClean="0"/>
              <a:t>Ask participants</a:t>
            </a:r>
            <a:r>
              <a:rPr lang="en-US" dirty="0" smtClean="0"/>
              <a:t>:  </a:t>
            </a:r>
          </a:p>
          <a:p>
            <a:pPr>
              <a:spcBef>
                <a:spcPts val="621"/>
              </a:spcBef>
            </a:pPr>
            <a:r>
              <a:rPr lang="en-US" dirty="0" smtClean="0"/>
              <a:t>We’ve discussed how Clara’s physical, psychological, and cognitive impairments increase her vulnerability to financial exploitation, physical abuse, and neglect.  What issues might bring Clara to the attention of the court?</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lgn="just">
              <a:spcBef>
                <a:spcPts val="633"/>
              </a:spcBef>
            </a:pPr>
            <a:r>
              <a:rPr lang="en-US" i="1" u="sng" dirty="0" smtClean="0"/>
              <a:t>[Animated Slide]</a:t>
            </a:r>
          </a:p>
          <a:p>
            <a:pPr>
              <a:spcBef>
                <a:spcPts val="633"/>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to introduce each objective.</a:t>
            </a:r>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481013"/>
            <a:ext cx="3517900" cy="2638425"/>
          </a:xfrm>
        </p:spPr>
      </p:sp>
      <p:sp>
        <p:nvSpPr>
          <p:cNvPr id="3" name="Notes Placeholder 2"/>
          <p:cNvSpPr>
            <a:spLocks noGrp="1"/>
          </p:cNvSpPr>
          <p:nvPr>
            <p:ph type="body" idx="1"/>
          </p:nvPr>
        </p:nvSpPr>
        <p:spPr>
          <a:xfrm>
            <a:off x="650240" y="3120390"/>
            <a:ext cx="5852160" cy="5920740"/>
          </a:xfrm>
        </p:spPr>
        <p:txBody>
          <a:bodyPr>
            <a:noAutofit/>
          </a:bodyPr>
          <a:lstStyle/>
          <a:p>
            <a:pPr>
              <a:spcBef>
                <a:spcPts val="633"/>
              </a:spcBef>
            </a:pPr>
            <a:r>
              <a:rPr lang="en-US" i="1" u="sng" dirty="0" smtClean="0"/>
              <a:t>[Animated Slide]</a:t>
            </a:r>
          </a:p>
          <a:p>
            <a:pPr>
              <a:spcBef>
                <a:spcPts val="633"/>
              </a:spcBef>
            </a:pPr>
            <a:r>
              <a:rPr lang="en-US" dirty="0" smtClean="0"/>
              <a:t>The increase in the number of older persons, greater longevity, and the complexity of physiological and cognitive functioning carries a number of implications for the courts.  We can expect the following scenario:</a:t>
            </a:r>
          </a:p>
          <a:p>
            <a:pPr>
              <a:spcBef>
                <a:spcPts val="621"/>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More elders will come before the court</a:t>
            </a:r>
          </a:p>
          <a:p>
            <a:pPr>
              <a:spcBef>
                <a:spcPts val="621"/>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More cases will involve medical &amp; psychological terminology</a:t>
            </a:r>
          </a:p>
          <a:p>
            <a:pPr>
              <a:spcBef>
                <a:spcPts val="621"/>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Accommodations for elders will be imperative</a:t>
            </a:r>
          </a:p>
          <a:p>
            <a:pPr>
              <a:spcBef>
                <a:spcPts val="621"/>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More cases will require assessments by medical professionals</a:t>
            </a:r>
          </a:p>
          <a:p>
            <a:pPr>
              <a:spcBef>
                <a:spcPts val="621"/>
              </a:spcBef>
            </a:pPr>
            <a:endParaRPr lang="en-US" u="sng" dirty="0" smtClean="0"/>
          </a:p>
          <a:p>
            <a:pPr>
              <a:spcBef>
                <a:spcPts val="621"/>
              </a:spcBef>
            </a:pPr>
            <a:r>
              <a:rPr lang="en-US" u="sng" dirty="0" smtClean="0"/>
              <a:t>If Time, Ask participants</a:t>
            </a:r>
            <a:r>
              <a:rPr lang="en-US" dirty="0" smtClean="0"/>
              <a:t>:  Given all that we’ve just discussed, what other implications might there be for the court?  </a:t>
            </a:r>
          </a:p>
          <a:p>
            <a:pPr>
              <a:spcBef>
                <a:spcPts val="621"/>
              </a:spcBef>
            </a:pPr>
            <a:endParaRPr lang="en-US" dirty="0" smtClean="0"/>
          </a:p>
          <a:p>
            <a:pPr eaLnBrk="1" hangingPunct="1"/>
            <a:endParaRPr lang="en-US" sz="1400" dirty="0" smtClean="0"/>
          </a:p>
          <a:p>
            <a:pPr algn="just">
              <a:spcBef>
                <a:spcPts val="633"/>
              </a:spcBef>
            </a:pPr>
            <a:endParaRPr lang="en-US" i="1" u="sng"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75334">
              <a:defRPr/>
            </a:pPr>
            <a:r>
              <a:rPr lang="en-US" sz="1400" dirty="0" smtClean="0"/>
              <a:t>This concludes Module One.  </a:t>
            </a:r>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481013"/>
            <a:ext cx="3521075" cy="2640012"/>
          </a:xfrm>
        </p:spPr>
      </p:sp>
      <p:sp>
        <p:nvSpPr>
          <p:cNvPr id="3" name="Notes Placeholder 2"/>
          <p:cNvSpPr>
            <a:spLocks noGrp="1"/>
          </p:cNvSpPr>
          <p:nvPr>
            <p:ph type="body" idx="1"/>
          </p:nvPr>
        </p:nvSpPr>
        <p:spPr>
          <a:xfrm>
            <a:off x="650240" y="3120390"/>
            <a:ext cx="5852160" cy="5920740"/>
          </a:xfrm>
        </p:spPr>
        <p:txBody>
          <a:bodyPr>
            <a:noAutofit/>
          </a:bodyPr>
          <a:lstStyle/>
          <a:p>
            <a:pPr algn="just" eaLnBrk="1" hangingPunct="1"/>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Bef>
                <a:spcPts val="633"/>
              </a:spcBef>
            </a:pPr>
            <a:r>
              <a:rPr lang="en-US" b="0" i="1" u="sng" dirty="0" smtClean="0"/>
              <a:t>[Animated Graphic]</a:t>
            </a:r>
          </a:p>
          <a:p>
            <a:pPr>
              <a:spcBef>
                <a:spcPts val="633"/>
              </a:spcBef>
            </a:pPr>
            <a:r>
              <a:rPr lang="en-US" dirty="0" smtClean="0"/>
              <a:t>The U.S. population is undergoing a demographic transition.  </a:t>
            </a:r>
          </a:p>
          <a:p>
            <a:pPr>
              <a:spcBef>
                <a:spcPts val="633"/>
              </a:spcBef>
            </a:pPr>
            <a:endParaRPr lang="en-US" dirty="0" smtClean="0"/>
          </a:p>
          <a:p>
            <a:pPr>
              <a:spcBef>
                <a:spcPts val="633"/>
              </a:spcBef>
            </a:pPr>
            <a:r>
              <a:rPr lang="en-US" dirty="0" smtClean="0"/>
              <a:t>[</a:t>
            </a:r>
            <a:r>
              <a:rPr lang="en-US" u="sng" dirty="0" smtClean="0">
                <a:effectLst>
                  <a:outerShdw blurRad="38100" dist="38100" dir="2700000" algn="tl">
                    <a:srgbClr val="000000">
                      <a:alpha val="43137"/>
                    </a:srgbClr>
                  </a:outerShdw>
                </a:effectLst>
              </a:rPr>
              <a:t>CLICK</a:t>
            </a:r>
            <a:r>
              <a:rPr lang="en-US" dirty="0" smtClean="0"/>
              <a:t>]:</a:t>
            </a:r>
            <a:r>
              <a:rPr lang="en-US" baseline="0" dirty="0" smtClean="0"/>
              <a:t> </a:t>
            </a:r>
            <a:r>
              <a:rPr lang="en-US" dirty="0" smtClean="0"/>
              <a:t>In 2008, 39 million people age 65 &amp; over comprised approximately 13% of the population.</a:t>
            </a:r>
          </a:p>
          <a:p>
            <a:pPr>
              <a:spcBef>
                <a:spcPts val="633"/>
              </a:spcBef>
            </a:pPr>
            <a:r>
              <a:rPr lang="en-US" dirty="0" smtClean="0"/>
              <a:t>[</a:t>
            </a:r>
            <a:r>
              <a:rPr lang="en-US" u="sng" dirty="0" smtClean="0">
                <a:effectLst>
                  <a:outerShdw blurRad="38100" dist="38100" dir="2700000" algn="tl">
                    <a:srgbClr val="000000">
                      <a:alpha val="43137"/>
                    </a:srgbClr>
                  </a:outerShdw>
                </a:effectLst>
              </a:rPr>
              <a:t>CLICK</a:t>
            </a:r>
            <a:r>
              <a:rPr lang="en-US" dirty="0" smtClean="0"/>
              <a:t>]:</a:t>
            </a:r>
            <a:r>
              <a:rPr lang="en-US" baseline="0" dirty="0" smtClean="0"/>
              <a:t> </a:t>
            </a:r>
            <a:r>
              <a:rPr lang="en-US" dirty="0" smtClean="0"/>
              <a:t>Projected figures for 2030 estimate that 72 million people age 65 &amp; over will comprise 20% of the population.  That’s almost a</a:t>
            </a:r>
            <a:r>
              <a:rPr lang="en-US" baseline="0" dirty="0" smtClean="0"/>
              <a:t> </a:t>
            </a:r>
            <a:r>
              <a:rPr lang="en-US" dirty="0" smtClean="0"/>
              <a:t>doubling of the elderly population.</a:t>
            </a:r>
          </a:p>
          <a:p>
            <a:pPr>
              <a:spcBef>
                <a:spcPts val="633"/>
              </a:spcBef>
            </a:pPr>
            <a:r>
              <a:rPr lang="en-US" dirty="0" smtClean="0"/>
              <a:t>[</a:t>
            </a:r>
            <a:r>
              <a:rPr lang="en-US" u="sng" dirty="0" smtClean="0">
                <a:effectLst>
                  <a:outerShdw blurRad="38100" dist="38100" dir="2700000" algn="tl">
                    <a:srgbClr val="000000">
                      <a:alpha val="43137"/>
                    </a:srgbClr>
                  </a:outerShdw>
                </a:effectLst>
              </a:rPr>
              <a:t>CLICK</a:t>
            </a:r>
            <a:r>
              <a:rPr lang="en-US" dirty="0" smtClean="0"/>
              <a:t>]: We can also look at the older population, those over the age of 85.  In 2008, there were 5.7 million people aged 85 &amp; over. This number is projected to more than triple in 2050 when there will be approximately 19 million people aged 85 &amp; over. </a:t>
            </a:r>
          </a:p>
          <a:p>
            <a:pPr lvl="0" algn="just">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3E5BBC9-F70D-4318-B2C8-03CEF87BD42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33"/>
              </a:spcBef>
            </a:pPr>
            <a:r>
              <a:rPr lang="en-US" baseline="0" dirty="0" smtClean="0"/>
              <a:t>[</a:t>
            </a:r>
            <a:r>
              <a:rPr lang="en-US" i="1" baseline="0" dirty="0" smtClean="0"/>
              <a:t>Note to Instructor</a:t>
            </a:r>
            <a:r>
              <a:rPr lang="en-US" baseline="0" dirty="0" smtClean="0"/>
              <a:t>: Please</a:t>
            </a:r>
            <a:r>
              <a:rPr lang="en-US" dirty="0" smtClean="0"/>
              <a:t> see the appendix to the instructor’s manual for  instructions on where to find demographic information about your state’s aging population.]</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461">
              <a:spcBef>
                <a:spcPts val="633"/>
              </a:spcBef>
              <a:defRPr/>
            </a:pPr>
            <a:r>
              <a:rPr lang="en-US" dirty="0" smtClean="0"/>
              <a:t>Baby boomers are those born between 1946 and 1964 (post-WWII).</a:t>
            </a:r>
          </a:p>
          <a:p>
            <a:pPr defTabSz="931461">
              <a:spcBef>
                <a:spcPts val="633"/>
              </a:spcBef>
              <a:defRPr/>
            </a:pPr>
            <a:r>
              <a:rPr lang="en-US" dirty="0" smtClean="0"/>
              <a:t>The oldest of the “boomers” started turning 65, the traditional retirement age, in 2011.  </a:t>
            </a:r>
          </a:p>
          <a:p>
            <a:pPr defTabSz="931461">
              <a:spcBef>
                <a:spcPts val="633"/>
              </a:spcBef>
              <a:defRPr/>
            </a:pPr>
            <a:r>
              <a:rPr lang="en-US" dirty="0" smtClean="0"/>
              <a:t>This population increase must be viewed in the context of another fact—Americans are living longer than ever.  </a:t>
            </a:r>
          </a:p>
          <a:p>
            <a:pPr marL="483261" defTabSz="931461">
              <a:spcBef>
                <a:spcPts val="633"/>
              </a:spcBef>
              <a:buFont typeface="Arial" charset="0"/>
              <a:buChar char="•"/>
              <a:defRPr/>
            </a:pPr>
            <a:r>
              <a:rPr lang="en-US" dirty="0" smtClean="0"/>
              <a:t>The </a:t>
            </a:r>
            <a:r>
              <a:rPr lang="en-US" u="sng" dirty="0" smtClean="0"/>
              <a:t>life expectancy </a:t>
            </a:r>
            <a:r>
              <a:rPr lang="en-US" dirty="0" smtClean="0"/>
              <a:t>for a baby born in 2009 now exceeds 78 years (78 years and 2 months).  That’s two years longer than the expected life span 20 years ago and nearly 9 years longer than life expectancy in 1900.</a:t>
            </a:r>
          </a:p>
          <a:p>
            <a:pPr>
              <a:spcBef>
                <a:spcPts val="633"/>
              </a:spcBef>
            </a:pPr>
            <a:r>
              <a:rPr lang="en-US" dirty="0" smtClean="0"/>
              <a:t>The combination of a large population of older Americans living longer lives is expected to strain all sectors of society, including the justice system.</a:t>
            </a:r>
          </a:p>
        </p:txBody>
      </p:sp>
      <p:sp>
        <p:nvSpPr>
          <p:cNvPr id="4" name="Slide Number Placeholder 3"/>
          <p:cNvSpPr>
            <a:spLocks noGrp="1"/>
          </p:cNvSpPr>
          <p:nvPr>
            <p:ph type="sldNum" sz="quarter" idx="10"/>
          </p:nvPr>
        </p:nvSpPr>
        <p:spPr/>
        <p:txBody>
          <a:bodyPr/>
          <a:lstStyle/>
          <a:p>
            <a:fld id="{13E5BBC9-F70D-4318-B2C8-03CEF87BD42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560388"/>
            <a:ext cx="4479925" cy="3359150"/>
          </a:xfrm>
        </p:spPr>
      </p:sp>
      <p:sp>
        <p:nvSpPr>
          <p:cNvPr id="3" name="Notes Placeholder 2"/>
          <p:cNvSpPr>
            <a:spLocks noGrp="1"/>
          </p:cNvSpPr>
          <p:nvPr>
            <p:ph type="body" idx="1"/>
          </p:nvPr>
        </p:nvSpPr>
        <p:spPr>
          <a:xfrm>
            <a:off x="731522" y="4000502"/>
            <a:ext cx="6014720" cy="5120640"/>
          </a:xfrm>
        </p:spPr>
        <p:txBody>
          <a:bodyPr>
            <a:noAutofit/>
          </a:bodyPr>
          <a:lstStyle/>
          <a:p>
            <a:pPr defTabSz="931461">
              <a:spcBef>
                <a:spcPts val="633"/>
              </a:spcBef>
              <a:defRPr/>
            </a:pPr>
            <a:r>
              <a:rPr lang="en-US" dirty="0" smtClean="0"/>
              <a:t>Generally, vulnerability tends to increase for those who are very old, single, living alone, and impoverished.  These conditions tend to be more common for older women than for older men. </a:t>
            </a:r>
          </a:p>
          <a:p>
            <a:pPr defTabSz="931461">
              <a:spcBef>
                <a:spcPts val="633"/>
              </a:spcBef>
              <a:defRPr/>
            </a:pPr>
            <a:r>
              <a:rPr lang="en-US" u="sng" dirty="0" smtClean="0"/>
              <a:t>Women live longer.</a:t>
            </a:r>
          </a:p>
          <a:p>
            <a:pPr marL="483261" defTabSz="931461">
              <a:spcBef>
                <a:spcPts val="633"/>
              </a:spcBef>
              <a:defRPr/>
            </a:pPr>
            <a:r>
              <a:rPr lang="en-US" dirty="0" smtClean="0"/>
              <a:t>The life expectancy for women (80.5) is 5 years greater than for men (75.5). Of those 85 and over, two-thirds are women.</a:t>
            </a:r>
          </a:p>
          <a:p>
            <a:pPr defTabSz="931461">
              <a:spcBef>
                <a:spcPts val="633"/>
              </a:spcBef>
              <a:defRPr/>
            </a:pPr>
            <a:r>
              <a:rPr lang="en-US" u="sng" dirty="0" smtClean="0"/>
              <a:t>Older women are more likely to be single.</a:t>
            </a:r>
          </a:p>
          <a:p>
            <a:pPr marL="483261" defTabSz="931461">
              <a:spcBef>
                <a:spcPts val="633"/>
              </a:spcBef>
              <a:defRPr/>
            </a:pPr>
            <a:r>
              <a:rPr lang="en-US" dirty="0" smtClean="0"/>
              <a:t>Older men are more likely to be married and living with a spouse than are older women. Women age 65 and over were three times as likely as men of the same age to be widowed (42 percent compared with 14 percent). </a:t>
            </a:r>
          </a:p>
          <a:p>
            <a:pPr defTabSz="931461">
              <a:spcBef>
                <a:spcPts val="633"/>
              </a:spcBef>
              <a:defRPr/>
            </a:pPr>
            <a:r>
              <a:rPr lang="en-US" u="sng" dirty="0" smtClean="0"/>
              <a:t>Older women are more likely to live alone.  </a:t>
            </a:r>
          </a:p>
          <a:p>
            <a:pPr marL="483261" defTabSz="931461">
              <a:spcBef>
                <a:spcPts val="633"/>
              </a:spcBef>
              <a:defRPr/>
            </a:pPr>
            <a:r>
              <a:rPr lang="en-US" dirty="0" smtClean="0"/>
              <a:t>Forty percent of women over the age of 65 live alone, compared to 19 percent of men over age 65.</a:t>
            </a:r>
          </a:p>
          <a:p>
            <a:pPr defTabSz="931461">
              <a:spcBef>
                <a:spcPts val="633"/>
              </a:spcBef>
              <a:defRPr/>
            </a:pPr>
            <a:r>
              <a:rPr lang="en-US" u="sng" dirty="0" smtClean="0"/>
              <a:t>Older women are more likely to live in poverty.</a:t>
            </a:r>
          </a:p>
          <a:p>
            <a:pPr lvl="1" defTabSz="931461">
              <a:spcBef>
                <a:spcPts val="633"/>
              </a:spcBef>
              <a:defRPr/>
            </a:pPr>
            <a:r>
              <a:rPr lang="en-US" dirty="0" smtClean="0"/>
              <a:t>Past the age of 50, women’s incomes are significantly lower than men’s incomes. Median family income for women age 85 and older amounts to only 65 percent of median family income for men over 85.</a:t>
            </a:r>
          </a:p>
        </p:txBody>
      </p:sp>
      <p:sp>
        <p:nvSpPr>
          <p:cNvPr id="4" name="Slide Number Placeholder 3"/>
          <p:cNvSpPr>
            <a:spLocks noGrp="1"/>
          </p:cNvSpPr>
          <p:nvPr>
            <p:ph type="sldNum" sz="quarter" idx="10"/>
          </p:nvPr>
        </p:nvSpPr>
        <p:spPr/>
        <p:txBody>
          <a:bodyPr/>
          <a:lstStyle/>
          <a:p>
            <a:fld id="{13E5BBC9-F70D-4318-B2C8-03CEF87BD42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Bef>
                <a:spcPts val="633"/>
              </a:spcBef>
            </a:pPr>
            <a:r>
              <a:rPr lang="en-US" dirty="0" smtClean="0"/>
              <a:t>[</a:t>
            </a:r>
            <a:r>
              <a:rPr lang="en-US" i="1" dirty="0" smtClean="0"/>
              <a:t>Interactive Exercise</a:t>
            </a:r>
            <a:r>
              <a:rPr lang="en-US" dirty="0" smtClean="0"/>
              <a:t>]</a:t>
            </a:r>
          </a:p>
          <a:p>
            <a:pPr>
              <a:spcBef>
                <a:spcPts val="633"/>
              </a:spcBef>
            </a:pPr>
            <a:r>
              <a:rPr lang="en-US" u="sng" dirty="0" smtClean="0"/>
              <a:t>Ask participants</a:t>
            </a:r>
            <a:r>
              <a:rPr lang="en-US" dirty="0" smtClean="0"/>
              <a:t>:  WHAT’S IT LIKE TO BE REALLY OLD—OVER THE AGE OF 80?  </a:t>
            </a:r>
          </a:p>
          <a:p>
            <a:pPr>
              <a:spcBef>
                <a:spcPts val="633"/>
              </a:spcBef>
            </a:pPr>
            <a:r>
              <a:rPr lang="en-US" dirty="0" smtClean="0"/>
              <a:t>Ask them to call out things they associate with old  age.  As they call out their responses, write them on a board.  After 7 or 8 responses, begin to summarize them into main themes.  </a:t>
            </a:r>
          </a:p>
          <a:p>
            <a:pPr marL="483261">
              <a:spcBef>
                <a:spcPts val="633"/>
              </a:spcBef>
            </a:pPr>
            <a:r>
              <a:rPr lang="en-US" dirty="0" smtClean="0"/>
              <a:t>Common examples might include normal physical changes (wrinkles, gray hair), common but not normal physical changes (osteoporosis, hearing loss), cognitive changes (memory lapses), and attitudes and behaviors (clothing styles, political attitudes).</a:t>
            </a:r>
          </a:p>
          <a:p>
            <a:pPr>
              <a:spcBef>
                <a:spcPts val="633"/>
              </a:spcBef>
            </a:pPr>
            <a:r>
              <a:rPr lang="en-US" dirty="0" smtClean="0"/>
              <a:t>Ask how these views might affect how they conduct their work.  One could also ask how these perceptions might impact the deliberations of jurors, or assumptions made by prosecutors or defense attorneys.</a:t>
            </a:r>
          </a:p>
          <a:p>
            <a:pPr>
              <a:spcBef>
                <a:spcPts val="633"/>
              </a:spcBef>
            </a:pPr>
            <a:endParaRPr lang="en-US" dirty="0" smtClean="0"/>
          </a:p>
          <a:p>
            <a:pPr>
              <a:spcBef>
                <a:spcPts val="633"/>
              </a:spcBef>
            </a:pPr>
            <a:r>
              <a:rPr lang="en-US" u="sng" dirty="0" smtClean="0"/>
              <a:t>About the Photo</a:t>
            </a:r>
            <a:r>
              <a:rPr lang="en-US" dirty="0" smtClean="0"/>
              <a:t>: The photo is an “aging” suit developed by MIT’s </a:t>
            </a:r>
            <a:r>
              <a:rPr lang="en-US" dirty="0" err="1" smtClean="0"/>
              <a:t>AgeLab</a:t>
            </a:r>
            <a:r>
              <a:rPr lang="en-US" dirty="0" smtClean="0"/>
              <a:t> that is used by developers, researchers, and marketers to empathize with older adults.  It simulates what it may feel like to be a person in her mid-70s.  The suit has harnesses and bands that restrict joint and limb movements and has a helmet attached to a harness that constrains the neck and spine, plastic gloves that make it harder to open packages, and foam soles on the shoes to throw off balance.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defTabSz="975334">
              <a:spcBef>
                <a:spcPts val="633"/>
              </a:spcBef>
              <a:defRPr/>
            </a:pPr>
            <a:r>
              <a:rPr lang="en-US" i="1" u="sng" dirty="0" smtClean="0"/>
              <a:t>[Animated Slide]</a:t>
            </a:r>
          </a:p>
          <a:p>
            <a:pPr defTabSz="975334">
              <a:spcBef>
                <a:spcPts val="633"/>
              </a:spcBef>
              <a:defRPr/>
            </a:pPr>
            <a:r>
              <a:rPr lang="en-US" dirty="0" smtClean="0"/>
              <a:t>People age very differently.  Yet there are a number of assumptions that people make about older persons that can influence decisions in the courtroom.  </a:t>
            </a:r>
          </a:p>
          <a:p>
            <a:pPr defTabSz="975334">
              <a:spcBef>
                <a:spcPts val="633"/>
              </a:spcBef>
              <a:defRPr/>
            </a:pPr>
            <a:r>
              <a:rPr lang="en-US" u="sng" dirty="0" smtClean="0"/>
              <a:t>Myth</a:t>
            </a:r>
            <a:r>
              <a:rPr lang="en-US" dirty="0" smtClean="0"/>
              <a:t>: Because older people are commonly perceived as forgetful and confused, they are also often perceived as poor witnesses.   Consequently, there may be a reluctance on the part of jurors and judges to accept that an older person’s testimony is truthful and accurate.</a:t>
            </a:r>
          </a:p>
          <a:p>
            <a:pPr defTabSz="975334">
              <a:spcBef>
                <a:spcPts val="633"/>
              </a:spcBef>
              <a:defRPr/>
            </a:pPr>
            <a:r>
              <a:rPr lang="en-US" u="sng" dirty="0" smtClean="0"/>
              <a:t>Fact</a:t>
            </a:r>
            <a:r>
              <a:rPr lang="en-US" dirty="0" smtClean="0"/>
              <a:t>: Age alone does not affect one’s credibility.  An older person can be an excellent witness and retain the ability to recall facts.  There may be a difference, however, in how the older person presents those facts and in their level of anxiety if asked to testify—tendencies that can be overcome with good interviewing skills, patience, and witness preparation.   In addition, prosecutors are finding that even those with dementia have an ability to remember traumatic events clearly, even though they may be unable to recall other parts of their history or their lives.</a:t>
            </a:r>
          </a:p>
          <a:p>
            <a:pPr defTabSz="975334">
              <a:spcBef>
                <a:spcPts val="633"/>
              </a:spcBef>
              <a:defRPr/>
            </a:pPr>
            <a:r>
              <a:rPr lang="en-US" dirty="0" smtClean="0"/>
              <a:t>[</a:t>
            </a:r>
            <a:r>
              <a:rPr lang="en-US" u="sng" dirty="0" smtClean="0">
                <a:effectLst>
                  <a:outerShdw blurRad="38100" dist="38100" dir="2700000" algn="tl">
                    <a:srgbClr val="000000">
                      <a:alpha val="43137"/>
                    </a:srgbClr>
                  </a:outerShdw>
                </a:effectLst>
              </a:rPr>
              <a:t>CLICK</a:t>
            </a:r>
            <a:r>
              <a:rPr lang="en-US" dirty="0" smtClean="0"/>
              <a:t>] </a:t>
            </a:r>
            <a:r>
              <a:rPr lang="en-US" u="sng" dirty="0" smtClean="0"/>
              <a:t>Issue</a:t>
            </a:r>
            <a:r>
              <a:rPr lang="en-US" b="1" dirty="0" smtClean="0"/>
              <a:t>: </a:t>
            </a:r>
          </a:p>
          <a:p>
            <a:pPr defTabSz="975334">
              <a:spcBef>
                <a:spcPts val="633"/>
              </a:spcBef>
              <a:defRPr/>
            </a:pPr>
            <a:r>
              <a:rPr lang="en-US" dirty="0" smtClean="0"/>
              <a:t>If judges and jurors perceive that memory naturally fades with age, they may be less likely to perceive an older person’s testimony as truthful and accurate.  This is particularly critical when the witnesses are very old.</a:t>
            </a:r>
          </a:p>
          <a:p>
            <a:pPr defTabSz="975334">
              <a:buFont typeface="Arial" pitchFamily="34" charset="0"/>
              <a:buChar char="•"/>
              <a:defRPr/>
            </a:pPr>
            <a:endParaRPr lang="en-US" sz="1400" dirty="0" smtClean="0"/>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0" y="0"/>
            <a:ext cx="9144000" cy="6858000"/>
            <a:chOff x="0" y="0"/>
            <a:chExt cx="9144000" cy="685800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12"/>
            <p:cNvPicPr>
              <a:picLocks noChangeAspect="1" noChangeArrowheads="1"/>
            </p:cNvPicPr>
            <p:nvPr userDrawn="1"/>
          </p:nvPicPr>
          <p:blipFill>
            <a:blip r:embed="rId3" cstate="print"/>
            <a:srcRect/>
            <a:stretch>
              <a:fillRect/>
            </a:stretch>
          </p:blipFill>
          <p:spPr bwMode="auto">
            <a:xfrm>
              <a:off x="0" y="0"/>
              <a:ext cx="9144000" cy="1054100"/>
            </a:xfrm>
            <a:prstGeom prst="rect">
              <a:avLst/>
            </a:prstGeom>
            <a:noFill/>
            <a:ln w="9525">
              <a:noFill/>
              <a:miter lim="800000"/>
              <a:headEnd/>
              <a:tailEnd/>
            </a:ln>
          </p:spPr>
        </p:pic>
        <p:pic>
          <p:nvPicPr>
            <p:cNvPr id="7" name="Picture 9"/>
            <p:cNvPicPr>
              <a:picLocks noChangeAspect="1" noChangeArrowheads="1"/>
            </p:cNvPicPr>
            <p:nvPr userDrawn="1"/>
          </p:nvPicPr>
          <p:blipFill>
            <a:blip r:embed="rId4" cstate="print"/>
            <a:srcRect/>
            <a:stretch>
              <a:fillRect/>
            </a:stretch>
          </p:blipFill>
          <p:spPr bwMode="auto">
            <a:xfrm>
              <a:off x="0" y="1052286"/>
              <a:ext cx="9144000" cy="2133600"/>
            </a:xfrm>
            <a:prstGeom prst="rect">
              <a:avLst/>
            </a:prstGeom>
            <a:noFill/>
            <a:ln w="9525">
              <a:noFill/>
              <a:miter lim="800000"/>
              <a:headEnd/>
              <a:tailEnd/>
            </a:ln>
          </p:spPr>
        </p:pic>
        <p:pic>
          <p:nvPicPr>
            <p:cNvPr id="8" name="Picture 12"/>
            <p:cNvPicPr>
              <a:picLocks noChangeAspect="1" noChangeArrowheads="1"/>
            </p:cNvPicPr>
            <p:nvPr userDrawn="1"/>
          </p:nvPicPr>
          <p:blipFill>
            <a:blip r:embed="rId5" cstate="print"/>
            <a:srcRect/>
            <a:stretch>
              <a:fillRect/>
            </a:stretch>
          </p:blipFill>
          <p:spPr bwMode="auto">
            <a:xfrm>
              <a:off x="0" y="6388100"/>
              <a:ext cx="9144000" cy="469900"/>
            </a:xfrm>
            <a:prstGeom prst="rect">
              <a:avLst/>
            </a:prstGeom>
            <a:noFill/>
            <a:ln w="9525">
              <a:noFill/>
              <a:miter lim="800000"/>
              <a:headEnd/>
              <a:tailEnd/>
            </a:ln>
          </p:spPr>
        </p:pic>
        <p:pic>
          <p:nvPicPr>
            <p:cNvPr id="9" name="Picture 15"/>
            <p:cNvPicPr>
              <a:picLocks noChangeAspect="1" noChangeArrowheads="1"/>
            </p:cNvPicPr>
            <p:nvPr userDrawn="1"/>
          </p:nvPicPr>
          <p:blipFill>
            <a:blip r:embed="rId6" cstate="print"/>
            <a:srcRect/>
            <a:stretch>
              <a:fillRect/>
            </a:stretch>
          </p:blipFill>
          <p:spPr bwMode="auto">
            <a:xfrm>
              <a:off x="149308" y="1219200"/>
              <a:ext cx="8842292" cy="5562600"/>
            </a:xfrm>
            <a:prstGeom prst="rect">
              <a:avLst/>
            </a:prstGeom>
            <a:noFill/>
            <a:ln w="9525">
              <a:noFill/>
              <a:miter lim="800000"/>
              <a:headEnd/>
              <a:tailEnd/>
            </a:ln>
          </p:spPr>
        </p:pic>
      </p:grpSp>
      <p:pic>
        <p:nvPicPr>
          <p:cNvPr id="10" name="Picture 2"/>
          <p:cNvPicPr>
            <a:picLocks noChangeAspect="1" noChangeArrowheads="1"/>
          </p:cNvPicPr>
          <p:nvPr userDrawn="1"/>
        </p:nvPicPr>
        <p:blipFill>
          <a:blip r:embed="rId7" cstate="print"/>
          <a:srcRect/>
          <a:stretch>
            <a:fillRect/>
          </a:stretch>
        </p:blipFill>
        <p:spPr bwMode="auto">
          <a:xfrm>
            <a:off x="361950" y="6200775"/>
            <a:ext cx="896938" cy="381000"/>
          </a:xfrm>
          <a:prstGeom prst="rect">
            <a:avLst/>
          </a:prstGeom>
          <a:noFill/>
          <a:ln w="9525">
            <a:noFill/>
            <a:miter lim="800000"/>
            <a:headEnd/>
            <a:tailEnd/>
          </a:ln>
        </p:spPr>
      </p:pic>
      <p:pic>
        <p:nvPicPr>
          <p:cNvPr id="11" name="Picture 4"/>
          <p:cNvPicPr>
            <a:picLocks noChangeAspect="1" noChangeArrowheads="1"/>
          </p:cNvPicPr>
          <p:nvPr userDrawn="1"/>
        </p:nvPicPr>
        <p:blipFill>
          <a:blip r:embed="rId8"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600">
                <a:solidFill>
                  <a:schemeClr val="tx2">
                    <a:lumMod val="75000"/>
                  </a:schemeClr>
                </a:solidFill>
                <a:latin typeface="Rockwell"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1"/>
          <p:cNvSpPr>
            <a:spLocks noGrp="1"/>
          </p:cNvSpPr>
          <p:nvPr>
            <p:ph type="title"/>
          </p:nvPr>
        </p:nvSpPr>
        <p:spPr>
          <a:xfrm>
            <a:off x="711198" y="4419600"/>
            <a:ext cx="7747002" cy="1524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pic>
        <p:nvPicPr>
          <p:cNvPr id="1028" name="Picture 9"/>
          <p:cNvPicPr>
            <a:picLocks noChangeAspect="1" noChangeArrowheads="1"/>
          </p:cNvPicPr>
          <p:nvPr/>
        </p:nvPicPr>
        <p:blipFill>
          <a:blip r:embed="rId14" cstate="print"/>
          <a:srcRect/>
          <a:stretch>
            <a:fillRect/>
          </a:stretch>
        </p:blipFill>
        <p:spPr bwMode="auto">
          <a:xfrm>
            <a:off x="0" y="1052513"/>
            <a:ext cx="9144000" cy="2133600"/>
          </a:xfrm>
          <a:prstGeom prst="rect">
            <a:avLst/>
          </a:prstGeom>
          <a:noFill/>
          <a:ln w="9525">
            <a:noFill/>
            <a:miter lim="800000"/>
            <a:headEnd/>
            <a:tailEnd/>
          </a:ln>
        </p:spPr>
      </p:pic>
      <p:pic>
        <p:nvPicPr>
          <p:cNvPr id="1029" name="Picture 12"/>
          <p:cNvPicPr>
            <a:picLocks noChangeAspect="1" noChangeArrowheads="1"/>
          </p:cNvPicPr>
          <p:nvPr/>
        </p:nvPicPr>
        <p:blipFill>
          <a:blip r:embed="rId15" cstate="print"/>
          <a:srcRect/>
          <a:stretch>
            <a:fillRect/>
          </a:stretch>
        </p:blipFill>
        <p:spPr bwMode="auto">
          <a:xfrm>
            <a:off x="0" y="6388100"/>
            <a:ext cx="9144000" cy="469900"/>
          </a:xfrm>
          <a:prstGeom prst="rect">
            <a:avLst/>
          </a:prstGeom>
          <a:noFill/>
          <a:ln w="9525">
            <a:noFill/>
            <a:miter lim="800000"/>
            <a:headEnd/>
            <a:tailEnd/>
          </a:ln>
        </p:spPr>
      </p:pic>
      <p:pic>
        <p:nvPicPr>
          <p:cNvPr id="1030" name="Picture 8"/>
          <p:cNvPicPr>
            <a:picLocks noChangeAspect="1" noChangeArrowheads="1"/>
          </p:cNvPicPr>
          <p:nvPr/>
        </p:nvPicPr>
        <p:blipFill>
          <a:blip r:embed="rId16" cstate="print"/>
          <a:srcRect/>
          <a:stretch>
            <a:fillRect/>
          </a:stretch>
        </p:blipFill>
        <p:spPr bwMode="auto">
          <a:xfrm>
            <a:off x="149225" y="1219200"/>
            <a:ext cx="8842375" cy="5562600"/>
          </a:xfrm>
          <a:prstGeom prst="rect">
            <a:avLst/>
          </a:prstGeom>
          <a:noFill/>
          <a:ln w="9525">
            <a:noFill/>
            <a:miter lim="800000"/>
            <a:headEnd/>
            <a:tailEnd/>
          </a:ln>
        </p:spPr>
      </p:pic>
      <p:pic>
        <p:nvPicPr>
          <p:cNvPr id="1031" name="Picture 4"/>
          <p:cNvPicPr>
            <a:picLocks noChangeAspect="1" noChangeArrowheads="1"/>
          </p:cNvPicPr>
          <p:nvPr/>
        </p:nvPicPr>
        <p:blipFill>
          <a:blip r:embed="rId17"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103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5"/>
          <p:cNvPicPr>
            <a:picLocks noChangeAspect="1" noChangeArrowheads="1"/>
          </p:cNvPicPr>
          <p:nvPr/>
        </p:nvPicPr>
        <p:blipFill>
          <a:blip r:embed="rId18" cstate="print"/>
          <a:srcRect/>
          <a:stretch>
            <a:fillRect/>
          </a:stretch>
        </p:blipFill>
        <p:spPr bwMode="auto">
          <a:xfrm>
            <a:off x="0" y="-152400"/>
            <a:ext cx="9144000" cy="1219200"/>
          </a:xfrm>
          <a:prstGeom prst="rect">
            <a:avLst/>
          </a:prstGeom>
          <a:noFill/>
          <a:ln w="9525">
            <a:noFill/>
            <a:miter lim="800000"/>
            <a:headEnd/>
            <a:tailEnd/>
          </a:ln>
        </p:spPr>
      </p:pic>
      <p:pic>
        <p:nvPicPr>
          <p:cNvPr id="1034" name="Picture 2"/>
          <p:cNvPicPr>
            <a:picLocks noChangeAspect="1" noChangeArrowheads="1"/>
          </p:cNvPicPr>
          <p:nvPr/>
        </p:nvPicPr>
        <p:blipFill>
          <a:blip r:embed="rId19" cstate="print"/>
          <a:srcRect/>
          <a:stretch>
            <a:fillRect/>
          </a:stretch>
        </p:blipFill>
        <p:spPr bwMode="auto">
          <a:xfrm>
            <a:off x="361950" y="6200775"/>
            <a:ext cx="896938"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fade/>
  </p:transition>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2.jpe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3.emf"/><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fljud13.org/ejcPage.as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hyperlink" Target="http://www.eldersandcourts.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600200" y="2895600"/>
            <a:ext cx="6172200" cy="914399"/>
          </a:xfrm>
        </p:spPr>
        <p:txBody>
          <a:bodyPr>
            <a:noAutofit/>
          </a:bodyPr>
          <a:lstStyle/>
          <a:p>
            <a:r>
              <a:rPr lang="en-US" sz="5400" b="1" dirty="0" smtClean="0">
                <a:solidFill>
                  <a:schemeClr val="tx1"/>
                </a:solidFill>
                <a:latin typeface="+mj-lt"/>
              </a:rPr>
              <a:t>Module One:</a:t>
            </a:r>
          </a:p>
        </p:txBody>
      </p:sp>
      <p:sp>
        <p:nvSpPr>
          <p:cNvPr id="3" name="Subtitle 2"/>
          <p:cNvSpPr>
            <a:spLocks noGrp="1"/>
          </p:cNvSpPr>
          <p:nvPr>
            <p:ph type="subTitle" idx="1"/>
          </p:nvPr>
        </p:nvSpPr>
        <p:spPr>
          <a:xfrm>
            <a:off x="304800" y="1371600"/>
            <a:ext cx="8534400" cy="1219200"/>
          </a:xfrm>
        </p:spPr>
        <p:txBody>
          <a:bodyPr rtlCol="0">
            <a:noAutofit/>
          </a:bodyPr>
          <a:lstStyle/>
          <a:p>
            <a:pPr fontAlgn="auto">
              <a:spcAft>
                <a:spcPts val="0"/>
              </a:spcAft>
              <a:defRPr/>
            </a:pPr>
            <a:r>
              <a:rPr lang="en-US" sz="6000" b="1" dirty="0" smtClean="0">
                <a:solidFill>
                  <a:srgbClr val="263F6A"/>
                </a:solidFill>
                <a:latin typeface="+mj-lt"/>
              </a:rPr>
              <a:t>Elder Abuse &amp; Neglect</a:t>
            </a:r>
          </a:p>
          <a:p>
            <a:pPr eaLnBrk="1" fontAlgn="auto" hangingPunct="1">
              <a:spcAft>
                <a:spcPts val="0"/>
              </a:spcAft>
              <a:buFont typeface="Arial" pitchFamily="34" charset="0"/>
              <a:buNone/>
              <a:defRPr/>
            </a:pPr>
            <a:endParaRPr lang="en-US" dirty="0" smtClean="0"/>
          </a:p>
        </p:txBody>
      </p:sp>
      <p:pic>
        <p:nvPicPr>
          <p:cNvPr id="3076" name="Picture 3" descr="faces-banner.png"/>
          <p:cNvPicPr>
            <a:picLocks noChangeAspect="1"/>
          </p:cNvPicPr>
          <p:nvPr/>
        </p:nvPicPr>
        <p:blipFill>
          <a:blip r:embed="rId3" cstate="print"/>
          <a:srcRect/>
          <a:stretch>
            <a:fillRect/>
          </a:stretch>
        </p:blipFill>
        <p:spPr bwMode="auto">
          <a:xfrm>
            <a:off x="3333750" y="19050"/>
            <a:ext cx="5705475" cy="971550"/>
          </a:xfrm>
          <a:prstGeom prst="rect">
            <a:avLst/>
          </a:prstGeom>
          <a:noFill/>
          <a:ln w="9525">
            <a:noFill/>
            <a:miter lim="800000"/>
            <a:headEnd/>
            <a:tailEnd/>
          </a:ln>
        </p:spPr>
      </p:pic>
      <p:pic>
        <p:nvPicPr>
          <p:cNvPr id="3077" name="Picture 4" descr="CenterForEldersAndTheCourts-color.png"/>
          <p:cNvPicPr>
            <a:picLocks noChangeAspect="1"/>
          </p:cNvPicPr>
          <p:nvPr/>
        </p:nvPicPr>
        <p:blipFill>
          <a:blip r:embed="rId4" cstate="print"/>
          <a:srcRect/>
          <a:stretch>
            <a:fillRect/>
          </a:stretch>
        </p:blipFill>
        <p:spPr bwMode="auto">
          <a:xfrm>
            <a:off x="381000" y="0"/>
            <a:ext cx="2230438" cy="762000"/>
          </a:xfrm>
          <a:prstGeom prst="rect">
            <a:avLst/>
          </a:prstGeom>
          <a:noFill/>
          <a:ln w="9525">
            <a:noFill/>
            <a:miter lim="800000"/>
            <a:headEnd/>
            <a:tailEnd/>
          </a:ln>
        </p:spPr>
      </p:pic>
      <p:sp>
        <p:nvSpPr>
          <p:cNvPr id="6" name="TextBox 5"/>
          <p:cNvSpPr txBox="1"/>
          <p:nvPr/>
        </p:nvSpPr>
        <p:spPr>
          <a:xfrm>
            <a:off x="304800" y="5334000"/>
            <a:ext cx="8534400" cy="830997"/>
          </a:xfrm>
          <a:prstGeom prst="rect">
            <a:avLst/>
          </a:prstGeom>
          <a:noFill/>
        </p:spPr>
        <p:txBody>
          <a:bodyPr wrap="square" rtlCol="0">
            <a:spAutoFit/>
          </a:bodyPr>
          <a:lstStyle/>
          <a:p>
            <a:pPr algn="just"/>
            <a:r>
              <a:rPr lang="en-US" sz="1600" b="1" dirty="0" smtClean="0">
                <a:solidFill>
                  <a:srgbClr val="263F6A"/>
                </a:solidFill>
                <a:latin typeface="+mn-lt"/>
              </a:rPr>
              <a:t>The National Center for State Courts developed this curriculum in collaboration with the Center of Excellence on Elder Abuse and Neglect at the University of California, Irvine School of Medicine with support from the Retirement Research Foundation of Chicago (grant number 2008-056).</a:t>
            </a:r>
            <a:endParaRPr lang="en-US" sz="1600" b="1" dirty="0">
              <a:solidFill>
                <a:srgbClr val="263F6A"/>
              </a:solidFill>
              <a:latin typeface="+mn-lt"/>
            </a:endParaRPr>
          </a:p>
        </p:txBody>
      </p:sp>
      <p:sp>
        <p:nvSpPr>
          <p:cNvPr id="7" name="Subtitle 2"/>
          <p:cNvSpPr txBox="1">
            <a:spLocks/>
          </p:cNvSpPr>
          <p:nvPr/>
        </p:nvSpPr>
        <p:spPr bwMode="auto">
          <a:xfrm>
            <a:off x="228600" y="3810000"/>
            <a:ext cx="8534400" cy="914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5400" b="1" i="0" u="none" strike="noStrike" kern="1200" cap="none" spc="0" normalizeH="0" baseline="0" noProof="0" dirty="0" smtClean="0">
                <a:ln>
                  <a:noFill/>
                </a:ln>
                <a:effectLst/>
                <a:uLnTx/>
                <a:uFillTx/>
                <a:latin typeface="+mj-lt"/>
                <a:ea typeface="+mn-ea"/>
                <a:cs typeface="+mn-cs"/>
              </a:rPr>
              <a:t>The Physiology of Aging</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effectLst/>
              <a:uLnTx/>
              <a:uFillTx/>
              <a:latin typeface="+mn-lt"/>
              <a:ea typeface="+mn-ea"/>
              <a:cs typeface="+mn-cs"/>
            </a:endParaRPr>
          </a:p>
        </p:txBody>
      </p:sp>
      <p:sp>
        <p:nvSpPr>
          <p:cNvPr id="8" name="TextBox 7"/>
          <p:cNvSpPr txBox="1"/>
          <p:nvPr/>
        </p:nvSpPr>
        <p:spPr>
          <a:xfrm>
            <a:off x="304800" y="762000"/>
            <a:ext cx="2362200" cy="307777"/>
          </a:xfrm>
          <a:prstGeom prst="rect">
            <a:avLst/>
          </a:prstGeom>
          <a:noFill/>
        </p:spPr>
        <p:txBody>
          <a:bodyPr wrap="square" rtlCol="0">
            <a:spAutoFit/>
          </a:bodyPr>
          <a:lstStyle/>
          <a:p>
            <a:pPr algn="ctr"/>
            <a:r>
              <a:rPr lang="en-US" sz="1400" b="1" dirty="0" smtClean="0">
                <a:solidFill>
                  <a:srgbClr val="263F6A"/>
                </a:solidFill>
              </a:rPr>
              <a:t>www.eldersandcourts.org</a:t>
            </a:r>
            <a:endParaRPr lang="en-US" sz="1400" b="1" dirty="0">
              <a:solidFill>
                <a:srgbClr val="263F6A"/>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9742"/>
            <a:ext cx="9144000" cy="1143000"/>
          </a:xfrm>
        </p:spPr>
        <p:txBody>
          <a:bodyPr>
            <a:normAutofit/>
          </a:bodyPr>
          <a:lstStyle/>
          <a:p>
            <a:pPr algn="ctr"/>
            <a:r>
              <a:rPr lang="en-US" sz="6000" b="1" dirty="0" smtClean="0">
                <a:latin typeface="Calibri" pitchFamily="34" charset="0"/>
              </a:rPr>
              <a:t>Myths and Facts of Aging</a:t>
            </a:r>
            <a:endParaRPr lang="en-US" sz="6000" b="1" dirty="0">
              <a:latin typeface="Calibri" pitchFamily="34" charset="0"/>
            </a:endParaRPr>
          </a:p>
        </p:txBody>
      </p:sp>
      <p:graphicFrame>
        <p:nvGraphicFramePr>
          <p:cNvPr id="7" name="Diagram 6"/>
          <p:cNvGraphicFramePr/>
          <p:nvPr/>
        </p:nvGraphicFramePr>
        <p:xfrm>
          <a:off x="304800" y="1295400"/>
          <a:ext cx="84582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304800" y="5020270"/>
            <a:ext cx="8534400" cy="923330"/>
          </a:xfrm>
          <a:prstGeom prst="rect">
            <a:avLst/>
          </a:prstGeom>
          <a:solidFill>
            <a:schemeClr val="bg1">
              <a:lumMod val="85000"/>
            </a:schemeClr>
          </a:solidFill>
          <a:ln>
            <a:solidFill>
              <a:schemeClr val="tx2">
                <a:lumMod val="75000"/>
              </a:schemeClr>
            </a:solidFill>
          </a:ln>
        </p:spPr>
        <p:txBody>
          <a:bodyPr wrap="square" rtlCol="0">
            <a:spAutoFit/>
          </a:bodyPr>
          <a:lstStyle/>
          <a:p>
            <a:r>
              <a:rPr lang="en-US" sz="3200" u="sng" dirty="0" smtClean="0">
                <a:latin typeface="+mn-lt"/>
              </a:rPr>
              <a:t>ISSUES:</a:t>
            </a:r>
            <a:r>
              <a:rPr lang="en-US" sz="3200" dirty="0" smtClean="0">
                <a:latin typeface="+mn-lt"/>
              </a:rPr>
              <a:t> </a:t>
            </a:r>
            <a:r>
              <a:rPr lang="en-US" sz="2200" dirty="0" smtClean="0">
                <a:latin typeface="+mn-lt"/>
              </a:rPr>
              <a:t>How does age influence judicial determination of incapacity?  How can the court accommodate fluctuating levels of capacity?</a:t>
            </a:r>
            <a:endParaRPr lang="en-US" sz="220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Vulnerability</a:t>
            </a:r>
            <a:endParaRPr lang="en-US" sz="6000" b="1" dirty="0">
              <a:solidFill>
                <a:srgbClr val="263F6A"/>
              </a:solidFill>
              <a:latin typeface="+mj-lt"/>
            </a:endParaRPr>
          </a:p>
        </p:txBody>
      </p:sp>
      <p:sp>
        <p:nvSpPr>
          <p:cNvPr id="7" name="TextBox 6"/>
          <p:cNvSpPr txBox="1"/>
          <p:nvPr/>
        </p:nvSpPr>
        <p:spPr>
          <a:xfrm>
            <a:off x="457200" y="1295400"/>
            <a:ext cx="8153400" cy="707886"/>
          </a:xfrm>
          <a:prstGeom prst="rect">
            <a:avLst/>
          </a:prstGeom>
          <a:noFill/>
        </p:spPr>
        <p:txBody>
          <a:bodyPr wrap="square" rtlCol="0">
            <a:spAutoFit/>
          </a:bodyPr>
          <a:lstStyle/>
          <a:p>
            <a:r>
              <a:rPr lang="en-US" sz="4000" b="1" dirty="0" smtClean="0">
                <a:solidFill>
                  <a:srgbClr val="263F6A"/>
                </a:solidFill>
                <a:latin typeface="+mj-lt"/>
              </a:rPr>
              <a:t>What makes elders more vulnerable?</a:t>
            </a:r>
            <a:endParaRPr lang="en-US" sz="4000" b="1" dirty="0">
              <a:solidFill>
                <a:srgbClr val="263F6A"/>
              </a:solidFill>
              <a:latin typeface="+mj-lt"/>
            </a:endParaRPr>
          </a:p>
        </p:txBody>
      </p:sp>
      <p:graphicFrame>
        <p:nvGraphicFramePr>
          <p:cNvPr id="6" name="Diagram 5"/>
          <p:cNvGraphicFramePr/>
          <p:nvPr/>
        </p:nvGraphicFramePr>
        <p:xfrm>
          <a:off x="381000" y="1981200"/>
          <a:ext cx="8229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1447800" y="1295400"/>
            <a:ext cx="6248400" cy="5334000"/>
          </a:xfrm>
          <a:prstGeom prst="round2DiagRect">
            <a:avLst/>
          </a:prstGeom>
          <a:solidFill>
            <a:schemeClr val="tx1"/>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rgbClr val="263F6A"/>
                </a:solidFill>
                <a:latin typeface="Calibri" pitchFamily="34" charset="0"/>
              </a:rPr>
              <a:t>The Case of “</a:t>
            </a:r>
            <a:r>
              <a:rPr lang="en-US" sz="6000" b="1" dirty="0" err="1" smtClean="0">
                <a:solidFill>
                  <a:srgbClr val="263F6A"/>
                </a:solidFill>
                <a:latin typeface="Calibri" pitchFamily="34" charset="0"/>
              </a:rPr>
              <a:t>Marva</a:t>
            </a:r>
            <a:r>
              <a:rPr lang="en-US" sz="6000" b="1" dirty="0" smtClean="0">
                <a:solidFill>
                  <a:srgbClr val="263F6A"/>
                </a:solidFill>
                <a:latin typeface="Calibri" pitchFamily="34" charset="0"/>
              </a:rPr>
              <a:t>”</a:t>
            </a:r>
            <a:endParaRPr lang="en-US" sz="6000" b="1" dirty="0">
              <a:latin typeface="Calibri" pitchFamily="34" charset="0"/>
            </a:endParaRPr>
          </a:p>
        </p:txBody>
      </p:sp>
      <p:sp>
        <p:nvSpPr>
          <p:cNvPr id="12" name="Round Diagonal Corner Rectangle 11"/>
          <p:cNvSpPr/>
          <p:nvPr/>
        </p:nvSpPr>
        <p:spPr>
          <a:xfrm>
            <a:off x="2057400" y="1676400"/>
            <a:ext cx="5181600" cy="4572000"/>
          </a:xfrm>
          <a:prstGeom prst="round2DiagRect">
            <a:avLst/>
          </a:prstGeom>
          <a:blipFill rotWithShape="0">
            <a:blip r:embed="rId3" cstate="print"/>
            <a:stretch>
              <a:fillRect/>
            </a:stretch>
          </a:blipFill>
        </p:spPr>
        <p:style>
          <a:lnRef idx="0">
            <a:schemeClr val="lt2">
              <a:hueOff val="0"/>
              <a:satOff val="0"/>
              <a:lumOff val="0"/>
              <a:alphaOff val="0"/>
            </a:schemeClr>
          </a:lnRef>
          <a:fillRef idx="1">
            <a:scrgbClr r="0" g="0" b="0"/>
          </a:fillRef>
          <a:effectRef idx="3">
            <a:schemeClr val="dk2">
              <a:tint val="50000"/>
              <a:hueOff val="0"/>
              <a:satOff val="0"/>
              <a:lumOff val="0"/>
              <a:alphaOff val="0"/>
            </a:schemeClr>
          </a:effectRef>
          <a:fontRef idx="minor">
            <a:schemeClr val="lt2">
              <a:hueOff val="0"/>
              <a:satOff val="0"/>
              <a:lumOff val="0"/>
              <a:alphaOff val="0"/>
            </a:schemeClr>
          </a:fontRef>
        </p:style>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Common Aspects of Aging</a:t>
            </a:r>
            <a:endParaRPr lang="en-US" sz="6000" b="1" dirty="0">
              <a:solidFill>
                <a:srgbClr val="263F6A"/>
              </a:solidFill>
              <a:latin typeface="+mj-lt"/>
            </a:endParaRPr>
          </a:p>
        </p:txBody>
      </p:sp>
      <p:graphicFrame>
        <p:nvGraphicFramePr>
          <p:cNvPr id="8" name="Content Placeholder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943600" y="1143000"/>
            <a:ext cx="3200400" cy="3505200"/>
          </a:xfrm>
          <a:prstGeom prst="ellipse">
            <a:avLst/>
          </a:prstGeom>
          <a:blipFill rotWithShape="0">
            <a:blip r:embed="rId3" cstate="print"/>
            <a:stretch>
              <a:fillRect/>
            </a:stretch>
          </a:blipFill>
        </p:spPr>
        <p:style>
          <a:lnRef idx="0">
            <a:schemeClr val="lt2">
              <a:hueOff val="0"/>
              <a:satOff val="0"/>
              <a:lumOff val="0"/>
              <a:alphaOff val="0"/>
            </a:schemeClr>
          </a:lnRef>
          <a:fillRef idx="1">
            <a:scrgbClr r="0" g="0" b="0"/>
          </a:fillRef>
          <a:effectRef idx="3">
            <a:schemeClr val="dk2">
              <a:tint val="50000"/>
              <a:hueOff val="0"/>
              <a:satOff val="0"/>
              <a:lumOff val="0"/>
              <a:alphaOff val="0"/>
            </a:schemeClr>
          </a:effectRef>
          <a:fontRef idx="minor">
            <a:schemeClr val="lt2">
              <a:hueOff val="0"/>
              <a:satOff val="0"/>
              <a:lumOff val="0"/>
              <a:alphaOff val="0"/>
            </a:schemeClr>
          </a:fontRef>
        </p:style>
      </p:sp>
      <p:graphicFrame>
        <p:nvGraphicFramePr>
          <p:cNvPr id="8" name="Content Placeholder 7"/>
          <p:cNvGraphicFramePr>
            <a:graphicFrameLocks noGrp="1"/>
          </p:cNvGraphicFramePr>
          <p:nvPr>
            <p:ph idx="1"/>
          </p:nvPr>
        </p:nvGraphicFramePr>
        <p:xfrm>
          <a:off x="304800" y="2133600"/>
          <a:ext cx="7848600"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8"/>
          <p:cNvSpPr>
            <a:spLocks noGrp="1"/>
          </p:cNvSpPr>
          <p:nvPr>
            <p:ph type="title"/>
          </p:nvPr>
        </p:nvSpPr>
        <p:spPr>
          <a:xfrm>
            <a:off x="0" y="-119742"/>
            <a:ext cx="9144000" cy="1143000"/>
          </a:xfrm>
        </p:spPr>
        <p:txBody>
          <a:bodyPr>
            <a:normAutofit/>
          </a:bodyPr>
          <a:lstStyle/>
          <a:p>
            <a:pPr algn="ctr"/>
            <a:r>
              <a:rPr lang="en-US" sz="6000" b="1" dirty="0" smtClean="0">
                <a:solidFill>
                  <a:srgbClr val="263F6A"/>
                </a:solidFill>
                <a:latin typeface="+mj-lt"/>
              </a:rPr>
              <a:t>Physical Vulnerabilities </a:t>
            </a:r>
            <a:endParaRPr lang="en-US" sz="6000" dirty="0">
              <a:solidFill>
                <a:srgbClr val="263F6A"/>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5200" b="1" dirty="0" smtClean="0">
                <a:solidFill>
                  <a:srgbClr val="263F6A"/>
                </a:solidFill>
                <a:latin typeface="+mj-lt"/>
              </a:rPr>
              <a:t>Effects of Common Medications</a:t>
            </a:r>
            <a:endParaRPr lang="en-US" sz="5200" b="1" dirty="0">
              <a:solidFill>
                <a:srgbClr val="263F6A"/>
              </a:solidFill>
              <a:latin typeface="+mj-lt"/>
            </a:endParaRPr>
          </a:p>
        </p:txBody>
      </p:sp>
      <p:pic>
        <p:nvPicPr>
          <p:cNvPr id="1027" name="Picture 3"/>
          <p:cNvPicPr>
            <a:picLocks noGrp="1" noChangeAspect="1" noChangeArrowheads="1"/>
          </p:cNvPicPr>
          <p:nvPr>
            <p:ph idx="1"/>
          </p:nvPr>
        </p:nvPicPr>
        <p:blipFill>
          <a:blip r:embed="rId3" cstate="print"/>
          <a:srcRect/>
          <a:stretch>
            <a:fillRect/>
          </a:stretch>
        </p:blipFill>
        <p:spPr bwMode="auto">
          <a:xfrm>
            <a:off x="0" y="2667000"/>
            <a:ext cx="1796756" cy="2082478"/>
          </a:xfrm>
          <a:prstGeom prst="rect">
            <a:avLst/>
          </a:prstGeom>
          <a:noFill/>
          <a:ln w="9525">
            <a:noFill/>
            <a:miter lim="800000"/>
            <a:headEnd/>
            <a:tailEnd/>
          </a:ln>
          <a:effectLst/>
        </p:spPr>
      </p:pic>
      <p:graphicFrame>
        <p:nvGraphicFramePr>
          <p:cNvPr id="9" name="Diagram 8"/>
          <p:cNvGraphicFramePr/>
          <p:nvPr/>
        </p:nvGraphicFramePr>
        <p:xfrm>
          <a:off x="609600" y="1397000"/>
          <a:ext cx="8077200"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7200" b="1" dirty="0" smtClean="0">
                <a:solidFill>
                  <a:schemeClr val="tx2"/>
                </a:solidFill>
                <a:latin typeface="Lucida Calligraphy" pitchFamily="66" charset="0"/>
              </a:rPr>
              <a:t> </a:t>
            </a:r>
            <a:r>
              <a:rPr lang="en-US" sz="6700" b="1" dirty="0" smtClean="0">
                <a:solidFill>
                  <a:srgbClr val="263F6A"/>
                </a:solidFill>
                <a:latin typeface="+mj-lt"/>
              </a:rPr>
              <a:t>IADLs and ADLs</a:t>
            </a:r>
            <a:endParaRPr lang="en-US" sz="6700" b="1" dirty="0">
              <a:solidFill>
                <a:srgbClr val="263F6A"/>
              </a:solidFill>
              <a:latin typeface="+mj-lt"/>
            </a:endParaRPr>
          </a:p>
        </p:txBody>
      </p:sp>
      <p:sp>
        <p:nvSpPr>
          <p:cNvPr id="6" name="TextBox 5"/>
          <p:cNvSpPr txBox="1"/>
          <p:nvPr/>
        </p:nvSpPr>
        <p:spPr>
          <a:xfrm>
            <a:off x="4876800" y="1676401"/>
            <a:ext cx="3733800" cy="4370427"/>
          </a:xfrm>
          <a:prstGeom prst="rect">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b="1" dirty="0" smtClean="0">
                <a:solidFill>
                  <a:schemeClr val="bg1"/>
                </a:solidFill>
              </a:rPr>
              <a:t>Activities of Daily Living</a:t>
            </a:r>
          </a:p>
          <a:p>
            <a:endParaRPr lang="en-US" dirty="0" smtClean="0">
              <a:solidFill>
                <a:schemeClr val="bg1"/>
              </a:solidFill>
            </a:endParaRPr>
          </a:p>
          <a:p>
            <a:endParaRPr lang="en-US" sz="2000" dirty="0" smtClean="0">
              <a:solidFill>
                <a:schemeClr val="bg1"/>
              </a:solidFill>
            </a:endParaRPr>
          </a:p>
          <a:p>
            <a:r>
              <a:rPr lang="en-US" sz="2400" dirty="0" smtClean="0">
                <a:solidFill>
                  <a:schemeClr val="bg1"/>
                </a:solidFill>
              </a:rPr>
              <a:t>Activities needed</a:t>
            </a:r>
            <a:r>
              <a:rPr lang="en-US" sz="2400" dirty="0" smtClean="0"/>
              <a:t> for independence in the home</a:t>
            </a:r>
          </a:p>
          <a:p>
            <a:endParaRPr lang="en-US" sz="2400" dirty="0" smtClean="0"/>
          </a:p>
          <a:p>
            <a:pPr>
              <a:buFont typeface="Arial" pitchFamily="34" charset="0"/>
              <a:buChar char="•"/>
            </a:pPr>
            <a:r>
              <a:rPr lang="en-US" sz="2400" dirty="0" smtClean="0"/>
              <a:t> Mobility</a:t>
            </a:r>
          </a:p>
          <a:p>
            <a:pPr>
              <a:buFont typeface="Arial" pitchFamily="34" charset="0"/>
              <a:buChar char="•"/>
            </a:pPr>
            <a:r>
              <a:rPr lang="en-US" sz="2400" dirty="0" smtClean="0"/>
              <a:t> Bathing</a:t>
            </a:r>
          </a:p>
          <a:p>
            <a:pPr>
              <a:buFont typeface="Arial" pitchFamily="34" charset="0"/>
              <a:buChar char="•"/>
            </a:pPr>
            <a:r>
              <a:rPr lang="en-US" sz="2400" dirty="0" smtClean="0"/>
              <a:t> Dressing</a:t>
            </a:r>
          </a:p>
          <a:p>
            <a:pPr>
              <a:buFont typeface="Arial" pitchFamily="34" charset="0"/>
              <a:buChar char="•"/>
            </a:pPr>
            <a:r>
              <a:rPr lang="en-US" sz="2400" dirty="0" smtClean="0"/>
              <a:t> Feeding oneself</a:t>
            </a:r>
          </a:p>
          <a:p>
            <a:pPr>
              <a:buFont typeface="Arial" pitchFamily="34" charset="0"/>
              <a:buChar char="•"/>
            </a:pPr>
            <a:r>
              <a:rPr lang="en-US" sz="2400" dirty="0" smtClean="0"/>
              <a:t> Toileting</a:t>
            </a:r>
          </a:p>
          <a:p>
            <a:pPr>
              <a:buFont typeface="Arial" pitchFamily="34" charset="0"/>
              <a:buChar char="•"/>
            </a:pPr>
            <a:r>
              <a:rPr lang="en-US" sz="2400" dirty="0" smtClean="0"/>
              <a:t>Continence</a:t>
            </a:r>
            <a:endParaRPr lang="en-US" sz="2400" dirty="0"/>
          </a:p>
        </p:txBody>
      </p:sp>
      <p:sp>
        <p:nvSpPr>
          <p:cNvPr id="7" name="TextBox 6"/>
          <p:cNvSpPr txBox="1"/>
          <p:nvPr/>
        </p:nvSpPr>
        <p:spPr>
          <a:xfrm>
            <a:off x="609600" y="1676400"/>
            <a:ext cx="3886200" cy="4431983"/>
          </a:xfrm>
          <a:prstGeom prst="rect">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b="1" dirty="0" smtClean="0">
                <a:solidFill>
                  <a:schemeClr val="bg1"/>
                </a:solidFill>
              </a:rPr>
              <a:t>Instrumental Activities of Daily Living </a:t>
            </a:r>
          </a:p>
          <a:p>
            <a:endParaRPr lang="en-US" b="1" dirty="0" smtClean="0"/>
          </a:p>
          <a:p>
            <a:r>
              <a:rPr lang="en-US" sz="2200" dirty="0" smtClean="0"/>
              <a:t>Activities needed for independence in the community</a:t>
            </a:r>
          </a:p>
          <a:p>
            <a:endParaRPr lang="en-US" sz="2400" dirty="0" smtClean="0"/>
          </a:p>
          <a:p>
            <a:pPr>
              <a:buFont typeface="Arial" pitchFamily="34" charset="0"/>
              <a:buChar char="•"/>
            </a:pPr>
            <a:r>
              <a:rPr lang="en-US" sz="2400" dirty="0" smtClean="0"/>
              <a:t> Handling finances</a:t>
            </a:r>
          </a:p>
          <a:p>
            <a:pPr>
              <a:buFont typeface="Arial" pitchFamily="34" charset="0"/>
              <a:buChar char="•"/>
            </a:pPr>
            <a:r>
              <a:rPr lang="en-US" sz="2400" dirty="0" smtClean="0"/>
              <a:t> Use of telephone</a:t>
            </a:r>
          </a:p>
          <a:p>
            <a:pPr>
              <a:buFont typeface="Arial" pitchFamily="34" charset="0"/>
              <a:buChar char="•"/>
            </a:pPr>
            <a:r>
              <a:rPr lang="en-US" sz="2400" dirty="0" smtClean="0"/>
              <a:t> Transportation</a:t>
            </a:r>
          </a:p>
          <a:p>
            <a:pPr>
              <a:buFont typeface="Arial" pitchFamily="34" charset="0"/>
              <a:buChar char="•"/>
            </a:pPr>
            <a:r>
              <a:rPr lang="en-US" sz="2400" dirty="0" smtClean="0"/>
              <a:t> Medication management</a:t>
            </a:r>
          </a:p>
          <a:p>
            <a:pPr>
              <a:buFont typeface="Arial" pitchFamily="34" charset="0"/>
              <a:buChar char="•"/>
            </a:pPr>
            <a:r>
              <a:rPr lang="en-US" sz="2400" dirty="0" smtClean="0"/>
              <a:t> Meal preparation</a:t>
            </a:r>
          </a:p>
          <a:p>
            <a:pPr>
              <a:buFont typeface="Arial" pitchFamily="34" charset="0"/>
              <a:buChar char="•"/>
            </a:pPr>
            <a:r>
              <a:rPr lang="en-US" sz="2400" dirty="0" smtClean="0"/>
              <a:t> Shopping</a:t>
            </a:r>
            <a:endParaRPr 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76200" y="-152400"/>
            <a:ext cx="9220200" cy="1219200"/>
          </a:xfrm>
        </p:spPr>
        <p:txBody>
          <a:bodyPr>
            <a:normAutofit/>
          </a:bodyPr>
          <a:lstStyle/>
          <a:p>
            <a:pPr algn="ctr">
              <a:defRPr/>
            </a:pPr>
            <a:r>
              <a:rPr lang="en-US" sz="7200" b="1" dirty="0" smtClean="0">
                <a:solidFill>
                  <a:schemeClr val="tx2"/>
                </a:solidFill>
                <a:latin typeface="Lucida Calligraphy" pitchFamily="66" charset="0"/>
              </a:rPr>
              <a:t> </a:t>
            </a:r>
            <a:r>
              <a:rPr lang="en-US" sz="6000" b="1" dirty="0" smtClean="0">
                <a:solidFill>
                  <a:srgbClr val="263F6A"/>
                </a:solidFill>
                <a:latin typeface="+mj-lt"/>
              </a:rPr>
              <a:t>Functional Limitations</a:t>
            </a:r>
            <a:endParaRPr lang="en-US" sz="6000" b="1" dirty="0">
              <a:solidFill>
                <a:srgbClr val="263F6A"/>
              </a:solidFill>
              <a:latin typeface="+mj-lt"/>
            </a:endParaRPr>
          </a:p>
        </p:txBody>
      </p:sp>
      <p:sp>
        <p:nvSpPr>
          <p:cNvPr id="15" name="TextBox 14"/>
          <p:cNvSpPr txBox="1"/>
          <p:nvPr/>
        </p:nvSpPr>
        <p:spPr>
          <a:xfrm>
            <a:off x="228600" y="6096000"/>
            <a:ext cx="8534400" cy="461665"/>
          </a:xfrm>
          <a:prstGeom prst="rect">
            <a:avLst/>
          </a:prstGeom>
          <a:noFill/>
        </p:spPr>
        <p:txBody>
          <a:bodyPr wrap="square" rtlCol="0">
            <a:spAutoFit/>
          </a:bodyPr>
          <a:lstStyle/>
          <a:p>
            <a:pPr algn="ctr"/>
            <a:r>
              <a:rPr lang="en-US" sz="1200" b="1" dirty="0" smtClean="0">
                <a:latin typeface="Calibri" pitchFamily="34" charset="0"/>
              </a:rPr>
              <a:t>Reference population: These data refer to Medicare enrollees age 65 and over.</a:t>
            </a:r>
          </a:p>
          <a:p>
            <a:pPr algn="ctr"/>
            <a:r>
              <a:rPr lang="en-US" sz="1200" b="1" dirty="0" smtClean="0">
                <a:latin typeface="Calibri" pitchFamily="34" charset="0"/>
              </a:rPr>
              <a:t>Source: Centers for Medicare and Medicaid Services, Medicare Current Beneficiary Survey.</a:t>
            </a:r>
            <a:endParaRPr lang="en-US" sz="1200" b="1" dirty="0">
              <a:latin typeface="Calibri" pitchFamily="34" charset="0"/>
            </a:endParaRPr>
          </a:p>
        </p:txBody>
      </p:sp>
      <p:graphicFrame>
        <p:nvGraphicFramePr>
          <p:cNvPr id="17" name="Diagram 16"/>
          <p:cNvGraphicFramePr/>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6172200"/>
            <a:ext cx="6400800" cy="400110"/>
          </a:xfrm>
          <a:prstGeom prst="rect">
            <a:avLst/>
          </a:prstGeom>
        </p:spPr>
        <p:txBody>
          <a:bodyPr wrap="square">
            <a:spAutoFit/>
          </a:bodyPr>
          <a:lstStyle/>
          <a:p>
            <a:pPr algn="ctr"/>
            <a:r>
              <a:rPr lang="en-US" sz="1000" b="1" dirty="0" smtClean="0"/>
              <a:t>AARP “Beyond 50: A Report to the Nation on Trends in Health Security.” </a:t>
            </a:r>
          </a:p>
          <a:p>
            <a:pPr algn="ctr"/>
            <a:r>
              <a:rPr lang="en-US" sz="1000" b="1" dirty="0" smtClean="0"/>
              <a:t>(Washington, D.C.: AARP, May 2002).  Data is from 1996.</a:t>
            </a:r>
            <a:endParaRPr lang="en-US" sz="1000" b="1" dirty="0"/>
          </a:p>
        </p:txBody>
      </p:sp>
      <p:sp>
        <p:nvSpPr>
          <p:cNvPr id="7" name="Title 1"/>
          <p:cNvSpPr>
            <a:spLocks noGrp="1"/>
          </p:cNvSpPr>
          <p:nvPr>
            <p:ph type="title"/>
          </p:nvPr>
        </p:nvSpPr>
        <p:spPr>
          <a:xfrm>
            <a:off x="-76200" y="-152400"/>
            <a:ext cx="9144000" cy="1219200"/>
          </a:xfrm>
        </p:spPr>
        <p:txBody>
          <a:bodyPr>
            <a:normAutofit fontScale="90000"/>
          </a:bodyPr>
          <a:lstStyle/>
          <a:p>
            <a:pPr algn="ctr">
              <a:defRPr/>
            </a:pPr>
            <a:r>
              <a:rPr lang="en-US" sz="7200" b="1" dirty="0" smtClean="0">
                <a:solidFill>
                  <a:schemeClr val="tx2"/>
                </a:solidFill>
                <a:latin typeface="Lucida Calligraphy" pitchFamily="66" charset="0"/>
              </a:rPr>
              <a:t> </a:t>
            </a:r>
            <a:r>
              <a:rPr lang="en-US" sz="5600" b="1" dirty="0" smtClean="0">
                <a:solidFill>
                  <a:srgbClr val="263F6A"/>
                </a:solidFill>
                <a:latin typeface="+mj-lt"/>
              </a:rPr>
              <a:t>Health Issues for People Age 85+</a:t>
            </a:r>
            <a:endParaRPr lang="en-US" sz="5600" b="1" dirty="0">
              <a:solidFill>
                <a:srgbClr val="263F6A"/>
              </a:solidFill>
              <a:latin typeface="+mj-lt"/>
            </a:endParaRPr>
          </a:p>
        </p:txBody>
      </p:sp>
      <p:graphicFrame>
        <p:nvGraphicFramePr>
          <p:cNvPr id="5" name="Chart 4"/>
          <p:cNvGraphicFramePr/>
          <p:nvPr/>
        </p:nvGraphicFramePr>
        <p:xfrm>
          <a:off x="304800" y="2514600"/>
          <a:ext cx="8458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81000" y="1600200"/>
            <a:ext cx="8458200" cy="954107"/>
          </a:xfrm>
          <a:prstGeom prst="rect">
            <a:avLst/>
          </a:prstGeom>
          <a:noFill/>
        </p:spPr>
        <p:txBody>
          <a:bodyPr wrap="square" rtlCol="0">
            <a:spAutoFit/>
          </a:bodyPr>
          <a:lstStyle/>
          <a:p>
            <a:pPr algn="ctr"/>
            <a:r>
              <a:rPr lang="en-US" sz="2800" b="1" dirty="0" smtClean="0">
                <a:solidFill>
                  <a:srgbClr val="263F6A"/>
                </a:solidFill>
                <a:latin typeface="+mj-lt"/>
              </a:rPr>
              <a:t>Prevalence of Chronic Conditions, Disability, and Functional Limitations</a:t>
            </a:r>
            <a:endParaRPr lang="en-US" sz="2800" b="1" dirty="0">
              <a:solidFill>
                <a:srgbClr val="263F6A"/>
              </a:solidFill>
              <a:latin typeface="+mj-lt"/>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Interactive Exercise</a:t>
            </a:r>
            <a:endParaRPr lang="en-US" sz="6000" b="1" dirty="0">
              <a:solidFill>
                <a:srgbClr val="263F6A"/>
              </a:solidFill>
              <a:latin typeface="+mj-lt"/>
            </a:endParaRPr>
          </a:p>
        </p:txBody>
      </p:sp>
      <p:sp>
        <p:nvSpPr>
          <p:cNvPr id="7" name="TextBox 6"/>
          <p:cNvSpPr txBox="1"/>
          <p:nvPr/>
        </p:nvSpPr>
        <p:spPr>
          <a:xfrm>
            <a:off x="457200" y="1371600"/>
            <a:ext cx="8458200" cy="584775"/>
          </a:xfrm>
          <a:prstGeom prst="rect">
            <a:avLst/>
          </a:prstGeom>
          <a:noFill/>
        </p:spPr>
        <p:txBody>
          <a:bodyPr wrap="square" rtlCol="0">
            <a:spAutoFit/>
          </a:bodyPr>
          <a:lstStyle/>
          <a:p>
            <a:endParaRPr lang="en-US" sz="3200" b="1" dirty="0">
              <a:solidFill>
                <a:srgbClr val="263F6A"/>
              </a:solidFill>
              <a:latin typeface="+mj-lt"/>
            </a:endParaRPr>
          </a:p>
        </p:txBody>
      </p:sp>
      <p:grpSp>
        <p:nvGrpSpPr>
          <p:cNvPr id="4" name="Group 3"/>
          <p:cNvGrpSpPr/>
          <p:nvPr/>
        </p:nvGrpSpPr>
        <p:grpSpPr>
          <a:xfrm>
            <a:off x="304800" y="1981200"/>
            <a:ext cx="2638499" cy="4114799"/>
            <a:chOff x="3174853" y="381000"/>
            <a:chExt cx="2638499" cy="4114799"/>
          </a:xfrm>
        </p:grpSpPr>
        <p:sp>
          <p:nvSpPr>
            <p:cNvPr id="5" name="Rounded Rectangle 4"/>
            <p:cNvSpPr/>
            <p:nvPr/>
          </p:nvSpPr>
          <p:spPr>
            <a:xfrm>
              <a:off x="3174853" y="381000"/>
              <a:ext cx="2638499" cy="4114799"/>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6" name="Rounded Rectangle 4"/>
            <p:cNvSpPr/>
            <p:nvPr/>
          </p:nvSpPr>
          <p:spPr>
            <a:xfrm>
              <a:off x="3174853" y="2514600"/>
              <a:ext cx="2638499" cy="1645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endParaRPr lang="en-US" sz="3300" kern="1200" dirty="0" smtClean="0"/>
            </a:p>
            <a:p>
              <a:pPr lvl="0" algn="ctr" defTabSz="1466850" rtl="0">
                <a:lnSpc>
                  <a:spcPct val="90000"/>
                </a:lnSpc>
                <a:spcBef>
                  <a:spcPct val="0"/>
                </a:spcBef>
                <a:spcAft>
                  <a:spcPct val="35000"/>
                </a:spcAft>
              </a:pPr>
              <a:r>
                <a:rPr lang="en-US" sz="3300" kern="1200" dirty="0" err="1" smtClean="0"/>
                <a:t>Marva’s</a:t>
              </a:r>
              <a:r>
                <a:rPr lang="en-US" sz="3300" kern="1200" dirty="0" smtClean="0"/>
                <a:t> Physical Impairments</a:t>
              </a:r>
              <a:endParaRPr lang="en-US" sz="3300" kern="1200" dirty="0"/>
            </a:p>
          </p:txBody>
        </p:sp>
      </p:grpSp>
      <p:sp>
        <p:nvSpPr>
          <p:cNvPr id="8" name="Oval 7"/>
          <p:cNvSpPr/>
          <p:nvPr/>
        </p:nvSpPr>
        <p:spPr>
          <a:xfrm>
            <a:off x="762000" y="2514600"/>
            <a:ext cx="1600200" cy="1447800"/>
          </a:xfrm>
          <a:prstGeom prst="ellipse">
            <a:avLst/>
          </a:prstGeom>
          <a:blipFill rotWithShape="0">
            <a:blip r:embed="rId3" cstate="print"/>
            <a:stretch>
              <a:fillRect/>
            </a:stretch>
          </a:blipFill>
        </p:spPr>
        <p:style>
          <a:lnRef idx="0">
            <a:schemeClr val="lt2">
              <a:hueOff val="0"/>
              <a:satOff val="0"/>
              <a:lumOff val="0"/>
              <a:alphaOff val="0"/>
            </a:schemeClr>
          </a:lnRef>
          <a:fillRef idx="1">
            <a:scrgbClr r="0" g="0" b="0"/>
          </a:fillRef>
          <a:effectRef idx="3">
            <a:schemeClr val="dk2">
              <a:tint val="50000"/>
              <a:hueOff val="0"/>
              <a:satOff val="0"/>
              <a:lumOff val="0"/>
              <a:alphaOff val="0"/>
            </a:schemeClr>
          </a:effectRef>
          <a:fontRef idx="minor">
            <a:schemeClr val="lt2">
              <a:hueOff val="0"/>
              <a:satOff val="0"/>
              <a:lumOff val="0"/>
              <a:alphaOff val="0"/>
            </a:schemeClr>
          </a:fontRef>
        </p:style>
      </p:sp>
      <p:sp>
        <p:nvSpPr>
          <p:cNvPr id="9" name="Rectangle 8"/>
          <p:cNvSpPr/>
          <p:nvPr/>
        </p:nvSpPr>
        <p:spPr>
          <a:xfrm>
            <a:off x="3048000" y="2057400"/>
            <a:ext cx="5791200" cy="3539430"/>
          </a:xfrm>
          <a:prstGeom prst="rect">
            <a:avLst/>
          </a:prstGeom>
        </p:spPr>
        <p:txBody>
          <a:bodyPr wrap="square">
            <a:spAutoFit/>
          </a:bodyPr>
          <a:lstStyle/>
          <a:p>
            <a:r>
              <a:rPr lang="en-US" sz="3200" dirty="0" smtClean="0">
                <a:latin typeface="+mn-lt"/>
              </a:rPr>
              <a:t>How might </a:t>
            </a:r>
            <a:r>
              <a:rPr lang="en-US" sz="3200" dirty="0" err="1" smtClean="0">
                <a:latin typeface="+mn-lt"/>
              </a:rPr>
              <a:t>Marva’s</a:t>
            </a:r>
            <a:r>
              <a:rPr lang="en-US" sz="3200" dirty="0" smtClean="0">
                <a:latin typeface="+mn-lt"/>
              </a:rPr>
              <a:t> physical condition make her more vulnerable to abuse, neglect, or financial exploitation?</a:t>
            </a:r>
          </a:p>
          <a:p>
            <a:endParaRPr lang="en-US" sz="3200" dirty="0" smtClean="0">
              <a:latin typeface="+mn-lt"/>
            </a:endParaRPr>
          </a:p>
          <a:p>
            <a:r>
              <a:rPr lang="en-US" sz="3200" dirty="0" smtClean="0">
                <a:latin typeface="+mn-lt"/>
              </a:rPr>
              <a:t>What issues might bring </a:t>
            </a:r>
            <a:r>
              <a:rPr lang="en-US" sz="3200" dirty="0" err="1" smtClean="0">
                <a:latin typeface="+mn-lt"/>
              </a:rPr>
              <a:t>Marva</a:t>
            </a:r>
            <a:r>
              <a:rPr lang="en-US" sz="3200" dirty="0" smtClean="0">
                <a:latin typeface="+mn-lt"/>
              </a:rPr>
              <a:t> to the attention of the court?</a:t>
            </a:r>
            <a:endParaRPr lang="en-US" sz="320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2743200"/>
            <a:ext cx="6629400" cy="3139321"/>
          </a:xfrm>
          <a:prstGeom prst="rect">
            <a:avLst/>
          </a:prstGeom>
          <a:noFill/>
        </p:spPr>
        <p:txBody>
          <a:bodyPr wrap="square" rtlCol="0">
            <a:spAutoFit/>
          </a:bodyPr>
          <a:lstStyle/>
          <a:p>
            <a:r>
              <a:rPr lang="en-US" sz="3600" b="1" dirty="0" smtClean="0">
                <a:solidFill>
                  <a:srgbClr val="263F6A"/>
                </a:solidFill>
                <a:latin typeface="+mn-lt"/>
              </a:rPr>
              <a:t>Judicial officers will understand the physical, emotional, and cognitive effects of aging and their impact on the vulnerability of older persons.</a:t>
            </a:r>
          </a:p>
          <a:p>
            <a:endParaRPr lang="en-US" dirty="0"/>
          </a:p>
        </p:txBody>
      </p:sp>
      <p:pic>
        <p:nvPicPr>
          <p:cNvPr id="1026" name="Picture 2" descr="C:\Documents and Settings\tjones\My Documents\My Pictures\Microsoft Clip Organizer\00056970.wmf"/>
          <p:cNvPicPr>
            <a:picLocks noChangeAspect="1" noChangeArrowheads="1"/>
          </p:cNvPicPr>
          <p:nvPr/>
        </p:nvPicPr>
        <p:blipFill>
          <a:blip r:embed="rId3" cstate="print"/>
          <a:srcRect/>
          <a:stretch>
            <a:fillRect/>
          </a:stretch>
        </p:blipFill>
        <p:spPr bwMode="auto">
          <a:xfrm>
            <a:off x="304800" y="2362200"/>
            <a:ext cx="1516743" cy="3352800"/>
          </a:xfrm>
          <a:prstGeom prst="rect">
            <a:avLst/>
          </a:prstGeom>
          <a:noFill/>
        </p:spPr>
      </p:pic>
      <p:sp>
        <p:nvSpPr>
          <p:cNvPr id="8" name="TextBox 7"/>
          <p:cNvSpPr txBox="1"/>
          <p:nvPr/>
        </p:nvSpPr>
        <p:spPr>
          <a:xfrm>
            <a:off x="1371600" y="2057400"/>
            <a:ext cx="2057400" cy="646331"/>
          </a:xfrm>
          <a:prstGeom prst="rect">
            <a:avLst/>
          </a:prstGeom>
          <a:noFill/>
        </p:spPr>
        <p:txBody>
          <a:bodyPr wrap="square" rtlCol="0">
            <a:spAutoFit/>
          </a:bodyPr>
          <a:lstStyle/>
          <a:p>
            <a:r>
              <a:rPr lang="en-US" sz="3600" b="1" dirty="0" smtClean="0">
                <a:solidFill>
                  <a:srgbClr val="263F6A"/>
                </a:solidFill>
                <a:latin typeface="+mj-lt"/>
              </a:rPr>
              <a:t>Goal</a:t>
            </a:r>
            <a:endParaRPr lang="en-US" sz="3600" b="1" dirty="0">
              <a:solidFill>
                <a:srgbClr val="263F6A"/>
              </a:solidFill>
              <a:latin typeface="+mj-lt"/>
            </a:endParaRPr>
          </a:p>
        </p:txBody>
      </p:sp>
      <p:sp>
        <p:nvSpPr>
          <p:cNvPr id="6" name="Title 1"/>
          <p:cNvSpPr>
            <a:spLocks noGrp="1"/>
          </p:cNvSpPr>
          <p:nvPr>
            <p:ph type="title"/>
          </p:nvPr>
        </p:nvSpPr>
        <p:spPr>
          <a:xfrm>
            <a:off x="0" y="-228600"/>
            <a:ext cx="9144000" cy="1447800"/>
          </a:xfrm>
        </p:spPr>
        <p:txBody>
          <a:bodyPr>
            <a:normAutofit/>
          </a:bodyPr>
          <a:lstStyle/>
          <a:p>
            <a:pPr algn="ctr"/>
            <a:r>
              <a:rPr lang="en-US" sz="6000" b="1" dirty="0" smtClean="0">
                <a:solidFill>
                  <a:srgbClr val="263F6A"/>
                </a:solidFill>
                <a:latin typeface="+mj-lt"/>
              </a:rPr>
              <a:t>Module One Goal</a:t>
            </a:r>
            <a:endParaRPr lang="en-US" sz="6000" b="1" dirty="0">
              <a:solidFill>
                <a:srgbClr val="263F6A"/>
              </a:solidFill>
              <a:latin typeface="+mj-l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dirty="0" smtClean="0">
                <a:solidFill>
                  <a:schemeClr val="accent2"/>
                </a:solidFill>
                <a:latin typeface="Lucida Calligraphy" pitchFamily="66" charset="0"/>
              </a:rPr>
              <a:t> </a:t>
            </a:r>
            <a:r>
              <a:rPr lang="en-US" sz="6000" b="1" dirty="0" smtClean="0">
                <a:solidFill>
                  <a:srgbClr val="263F6A"/>
                </a:solidFill>
                <a:latin typeface="+mj-lt"/>
              </a:rPr>
              <a:t>Emotional Vulnerabilities</a:t>
            </a:r>
            <a:endParaRPr lang="en-US" sz="6000" dirty="0">
              <a:solidFill>
                <a:srgbClr val="263F6A"/>
              </a:solidFill>
            </a:endParaRPr>
          </a:p>
        </p:txBody>
      </p:sp>
      <p:sp>
        <p:nvSpPr>
          <p:cNvPr id="8" name="Content Placeholder 2"/>
          <p:cNvSpPr>
            <a:spLocks noGrp="1"/>
          </p:cNvSpPr>
          <p:nvPr>
            <p:ph idx="1"/>
          </p:nvPr>
        </p:nvSpPr>
        <p:spPr>
          <a:xfrm>
            <a:off x="3429000" y="2362200"/>
            <a:ext cx="5334000" cy="2743200"/>
          </a:xfrm>
        </p:spPr>
        <p:txBody>
          <a:bodyPr/>
          <a:lstStyle/>
          <a:p>
            <a:pPr>
              <a:buNone/>
            </a:pPr>
            <a:r>
              <a:rPr lang="en-US" sz="3600" b="1" dirty="0" smtClean="0">
                <a:solidFill>
                  <a:srgbClr val="263F6A"/>
                </a:solidFill>
              </a:rPr>
              <a:t>Issues:</a:t>
            </a:r>
          </a:p>
          <a:p>
            <a:pPr>
              <a:buFont typeface="Arial" pitchFamily="34" charset="0"/>
              <a:buChar char="•"/>
            </a:pPr>
            <a:r>
              <a:rPr lang="en-US" b="1" dirty="0" smtClean="0">
                <a:solidFill>
                  <a:srgbClr val="263F6A"/>
                </a:solidFill>
              </a:rPr>
              <a:t>Depression &amp; anxiety</a:t>
            </a:r>
          </a:p>
          <a:p>
            <a:pPr>
              <a:buFont typeface="Arial" pitchFamily="34" charset="0"/>
              <a:buChar char="•"/>
            </a:pPr>
            <a:r>
              <a:rPr lang="en-US" b="1" dirty="0" smtClean="0">
                <a:solidFill>
                  <a:srgbClr val="263F6A"/>
                </a:solidFill>
              </a:rPr>
              <a:t>Coping with multiple losses</a:t>
            </a:r>
          </a:p>
        </p:txBody>
      </p:sp>
      <p:pic>
        <p:nvPicPr>
          <p:cNvPr id="9" name="Picture 8" descr="emotional.jpg"/>
          <p:cNvPicPr>
            <a:picLocks noChangeAspect="1"/>
          </p:cNvPicPr>
          <p:nvPr/>
        </p:nvPicPr>
        <p:blipFill>
          <a:blip r:embed="rId3" cstate="print"/>
          <a:stretch>
            <a:fillRect/>
          </a:stretch>
        </p:blipFill>
        <p:spPr>
          <a:xfrm>
            <a:off x="381000" y="2133600"/>
            <a:ext cx="2971799" cy="2850851"/>
          </a:xfrm>
          <a:prstGeom prst="cube">
            <a:avLst/>
          </a:prstGeom>
          <a:ln>
            <a:solidFill>
              <a:schemeClr val="bg1">
                <a:lumMod val="65000"/>
              </a:schemeClr>
            </a:solidFill>
          </a:ln>
          <a:effectLst>
            <a:outerShdw blurRad="292100" dist="139700" dir="2700000" algn="tl" rotWithShape="0">
              <a:srgbClr val="333333">
                <a:alpha val="65000"/>
              </a:srgbClr>
            </a:outerShdw>
          </a:effectLst>
        </p:spPr>
      </p:pic>
      <p:sp>
        <p:nvSpPr>
          <p:cNvPr id="5" name="Rectangle 4"/>
          <p:cNvSpPr/>
          <p:nvPr/>
        </p:nvSpPr>
        <p:spPr>
          <a:xfrm>
            <a:off x="304800" y="5105400"/>
            <a:ext cx="8610600" cy="954107"/>
          </a:xfrm>
          <a:prstGeom prst="rect">
            <a:avLst/>
          </a:prstGeom>
        </p:spPr>
        <p:txBody>
          <a:bodyPr wrap="square">
            <a:spAutoFit/>
          </a:bodyPr>
          <a:lstStyle/>
          <a:p>
            <a:pPr lvl="0" algn="ctr">
              <a:spcBef>
                <a:spcPts val="0"/>
              </a:spcBef>
            </a:pPr>
            <a:r>
              <a:rPr lang="en-US" sz="2800" b="1" dirty="0" smtClean="0">
                <a:latin typeface="Calibri"/>
              </a:rPr>
              <a:t>Fear of losing independence </a:t>
            </a:r>
          </a:p>
          <a:p>
            <a:pPr lvl="0" algn="ctr">
              <a:spcBef>
                <a:spcPts val="0"/>
              </a:spcBef>
            </a:pPr>
            <a:r>
              <a:rPr lang="en-US" sz="2800" b="1" dirty="0" smtClean="0">
                <a:latin typeface="Calibri"/>
              </a:rPr>
              <a:t>can make older people more vulnerable to threats</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dirty="0" smtClean="0">
                <a:solidFill>
                  <a:schemeClr val="accent2"/>
                </a:solidFill>
                <a:latin typeface="Lucida Calligraphy" pitchFamily="66" charset="0"/>
              </a:rPr>
              <a:t> </a:t>
            </a:r>
            <a:r>
              <a:rPr lang="en-US" sz="6000" b="1" dirty="0" smtClean="0">
                <a:solidFill>
                  <a:srgbClr val="263F6A"/>
                </a:solidFill>
                <a:latin typeface="+mj-lt"/>
              </a:rPr>
              <a:t>Emotional Vulnerabilities</a:t>
            </a:r>
            <a:endParaRPr lang="en-US" sz="6000" dirty="0">
              <a:solidFill>
                <a:srgbClr val="263F6A"/>
              </a:solidFill>
            </a:endParaRPr>
          </a:p>
        </p:txBody>
      </p:sp>
      <p:sp>
        <p:nvSpPr>
          <p:cNvPr id="8" name="Content Placeholder 2"/>
          <p:cNvSpPr>
            <a:spLocks noGrp="1"/>
          </p:cNvSpPr>
          <p:nvPr>
            <p:ph idx="1"/>
          </p:nvPr>
        </p:nvSpPr>
        <p:spPr>
          <a:xfrm>
            <a:off x="0" y="1295400"/>
            <a:ext cx="8839200" cy="1066800"/>
          </a:xfrm>
        </p:spPr>
        <p:txBody>
          <a:bodyPr/>
          <a:lstStyle/>
          <a:p>
            <a:pPr algn="ctr">
              <a:buNone/>
            </a:pPr>
            <a:r>
              <a:rPr lang="en-US" sz="3600" b="1" dirty="0" smtClean="0"/>
              <a:t>Why do depression &amp; anxiety often go undiagnosed and untreated in older adults?</a:t>
            </a:r>
            <a:endParaRPr lang="en-US" sz="3600" b="1" dirty="0"/>
          </a:p>
        </p:txBody>
      </p:sp>
      <p:graphicFrame>
        <p:nvGraphicFramePr>
          <p:cNvPr id="6" name="Diagram 5"/>
          <p:cNvGraphicFramePr/>
          <p:nvPr/>
        </p:nvGraphicFramePr>
        <p:xfrm>
          <a:off x="381000" y="25146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Interactive Exercise</a:t>
            </a:r>
            <a:endParaRPr lang="en-US" sz="6000" b="1" dirty="0">
              <a:solidFill>
                <a:srgbClr val="263F6A"/>
              </a:solidFill>
              <a:latin typeface="+mj-lt"/>
            </a:endParaRPr>
          </a:p>
        </p:txBody>
      </p:sp>
      <p:sp>
        <p:nvSpPr>
          <p:cNvPr id="7" name="TextBox 6"/>
          <p:cNvSpPr txBox="1"/>
          <p:nvPr/>
        </p:nvSpPr>
        <p:spPr>
          <a:xfrm>
            <a:off x="457200" y="1371600"/>
            <a:ext cx="8458200" cy="584775"/>
          </a:xfrm>
          <a:prstGeom prst="rect">
            <a:avLst/>
          </a:prstGeom>
          <a:noFill/>
        </p:spPr>
        <p:txBody>
          <a:bodyPr wrap="square" rtlCol="0">
            <a:spAutoFit/>
          </a:bodyPr>
          <a:lstStyle/>
          <a:p>
            <a:endParaRPr lang="en-US" sz="3200" b="1" dirty="0">
              <a:solidFill>
                <a:srgbClr val="263F6A"/>
              </a:solidFill>
              <a:latin typeface="+mj-lt"/>
            </a:endParaRPr>
          </a:p>
        </p:txBody>
      </p:sp>
      <p:grpSp>
        <p:nvGrpSpPr>
          <p:cNvPr id="2" name="Group 3"/>
          <p:cNvGrpSpPr/>
          <p:nvPr/>
        </p:nvGrpSpPr>
        <p:grpSpPr>
          <a:xfrm>
            <a:off x="304800" y="1981200"/>
            <a:ext cx="2638499" cy="4114799"/>
            <a:chOff x="3174853" y="381000"/>
            <a:chExt cx="2638499" cy="4114799"/>
          </a:xfrm>
        </p:grpSpPr>
        <p:sp>
          <p:nvSpPr>
            <p:cNvPr id="5" name="Rounded Rectangle 4"/>
            <p:cNvSpPr/>
            <p:nvPr/>
          </p:nvSpPr>
          <p:spPr>
            <a:xfrm>
              <a:off x="3174853" y="381000"/>
              <a:ext cx="2638499" cy="4114799"/>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6" name="Rounded Rectangle 4"/>
            <p:cNvSpPr/>
            <p:nvPr/>
          </p:nvSpPr>
          <p:spPr>
            <a:xfrm>
              <a:off x="3174853" y="2514600"/>
              <a:ext cx="2638499" cy="1645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endParaRPr lang="en-US" sz="3300" kern="1200" dirty="0" smtClean="0"/>
            </a:p>
            <a:p>
              <a:pPr lvl="0" algn="ctr" defTabSz="1466850" rtl="0">
                <a:lnSpc>
                  <a:spcPct val="90000"/>
                </a:lnSpc>
                <a:spcBef>
                  <a:spcPct val="0"/>
                </a:spcBef>
                <a:spcAft>
                  <a:spcPct val="35000"/>
                </a:spcAft>
              </a:pPr>
              <a:r>
                <a:rPr lang="en-US" sz="3300" kern="1200" dirty="0" smtClean="0"/>
                <a:t>Ed’s Emotional Issues</a:t>
              </a:r>
              <a:endParaRPr lang="en-US" sz="3300" kern="1200" dirty="0"/>
            </a:p>
          </p:txBody>
        </p:sp>
      </p:grpSp>
      <p:sp>
        <p:nvSpPr>
          <p:cNvPr id="9" name="Rectangle 8"/>
          <p:cNvSpPr/>
          <p:nvPr/>
        </p:nvSpPr>
        <p:spPr>
          <a:xfrm>
            <a:off x="3124200" y="2362200"/>
            <a:ext cx="5791200" cy="3539430"/>
          </a:xfrm>
          <a:prstGeom prst="rect">
            <a:avLst/>
          </a:prstGeom>
        </p:spPr>
        <p:txBody>
          <a:bodyPr wrap="square">
            <a:spAutoFit/>
          </a:bodyPr>
          <a:lstStyle/>
          <a:p>
            <a:r>
              <a:rPr lang="en-US" sz="3200" dirty="0" smtClean="0">
                <a:latin typeface="+mn-lt"/>
              </a:rPr>
              <a:t>How might Ed’s emotional state make him more vulnerable to abuse, neglect, or financial exploitation?</a:t>
            </a:r>
          </a:p>
          <a:p>
            <a:endParaRPr lang="en-US" sz="3200" dirty="0" smtClean="0">
              <a:latin typeface="+mn-lt"/>
            </a:endParaRPr>
          </a:p>
          <a:p>
            <a:r>
              <a:rPr lang="en-US" sz="3200" dirty="0" smtClean="0">
                <a:latin typeface="+mj-lt"/>
              </a:rPr>
              <a:t>What issues might bring Ed to the attention of the court?</a:t>
            </a:r>
            <a:endParaRPr lang="en-US" sz="3200" dirty="0">
              <a:latin typeface="+mj-lt"/>
            </a:endParaRPr>
          </a:p>
        </p:txBody>
      </p:sp>
      <p:pic>
        <p:nvPicPr>
          <p:cNvPr id="11" name="Picture 10" descr="emotional.jpg"/>
          <p:cNvPicPr>
            <a:picLocks noChangeAspect="1"/>
          </p:cNvPicPr>
          <p:nvPr/>
        </p:nvPicPr>
        <p:blipFill>
          <a:blip r:embed="rId3" cstate="print"/>
          <a:stretch>
            <a:fillRect/>
          </a:stretch>
        </p:blipFill>
        <p:spPr>
          <a:xfrm>
            <a:off x="838200" y="2514600"/>
            <a:ext cx="1600199" cy="1535073"/>
          </a:xfrm>
          <a:prstGeom prst="ellipse">
            <a:avLst/>
          </a:prstGeom>
          <a:ln>
            <a:solidFill>
              <a:schemeClr val="bg1">
                <a:lumMod val="65000"/>
              </a:schemeClr>
            </a:solid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1015663"/>
          </a:xfrm>
          <a:prstGeom prst="rect">
            <a:avLst/>
          </a:prstGeom>
          <a:noFill/>
        </p:spPr>
        <p:txBody>
          <a:bodyPr wrap="square" rtlCol="0">
            <a:spAutoFit/>
          </a:bodyPr>
          <a:lstStyle/>
          <a:p>
            <a:pPr algn="ctr"/>
            <a:r>
              <a:rPr lang="en-US" sz="6000" b="1" dirty="0" smtClean="0">
                <a:solidFill>
                  <a:srgbClr val="263F6A"/>
                </a:solidFill>
                <a:latin typeface="+mj-lt"/>
              </a:rPr>
              <a:t>Cognitive Vulnerabilities</a:t>
            </a:r>
            <a:endParaRPr lang="en-US" sz="6000" b="1" dirty="0">
              <a:solidFill>
                <a:srgbClr val="263F6A"/>
              </a:solidFill>
              <a:latin typeface="+mj-lt"/>
            </a:endParaRPr>
          </a:p>
        </p:txBody>
      </p:sp>
      <p:graphicFrame>
        <p:nvGraphicFramePr>
          <p:cNvPr id="10" name="Diagram 9"/>
          <p:cNvGraphicFramePr/>
          <p:nvPr/>
        </p:nvGraphicFramePr>
        <p:xfrm>
          <a:off x="533400" y="4038600"/>
          <a:ext cx="8229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895600" y="1447800"/>
            <a:ext cx="3048000" cy="2609078"/>
          </a:xfrm>
          <a:prstGeom prst="roundRect">
            <a:avLst>
              <a:gd name="adj" fmla="val 10000"/>
            </a:avLst>
          </a:prstGeom>
          <a:blipFill rotWithShape="0">
            <a:blip r:embed="rId8" cstate="prin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Characteristics of Dementia</a:t>
            </a:r>
            <a:endParaRPr lang="en-US" sz="6000" b="1" dirty="0">
              <a:solidFill>
                <a:srgbClr val="263F6A"/>
              </a:solidFill>
              <a:latin typeface="+mj-lt"/>
            </a:endParaRPr>
          </a:p>
        </p:txBody>
      </p:sp>
      <p:graphicFrame>
        <p:nvGraphicFramePr>
          <p:cNvPr id="7" name="Diagram 6"/>
          <p:cNvGraphicFramePr/>
          <p:nvPr/>
        </p:nvGraphicFramePr>
        <p:xfrm>
          <a:off x="304800" y="1447800"/>
          <a:ext cx="8534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457200" y="5029200"/>
            <a:ext cx="8305800" cy="954107"/>
          </a:xfrm>
          <a:prstGeom prst="rect">
            <a:avLst/>
          </a:prstGeom>
          <a:noFill/>
        </p:spPr>
        <p:txBody>
          <a:bodyPr wrap="square" rtlCol="0">
            <a:spAutoFit/>
          </a:bodyPr>
          <a:lstStyle/>
          <a:p>
            <a:pPr algn="ctr"/>
            <a:r>
              <a:rPr lang="en-US" sz="2800" b="1" dirty="0" smtClean="0">
                <a:solidFill>
                  <a:schemeClr val="bg1"/>
                </a:solidFill>
                <a:latin typeface="+mn-lt"/>
              </a:rPr>
              <a:t>The decline in cognitive abilities must be severe enough to interfere with daily life</a:t>
            </a:r>
            <a:endParaRPr lang="en-US" sz="2800" b="1" dirty="0">
              <a:solidFill>
                <a:schemeClr val="bg1"/>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Alzheimer’s Disease</a:t>
            </a:r>
            <a:endParaRPr lang="en-US" sz="6000" b="1" dirty="0">
              <a:solidFill>
                <a:srgbClr val="263F6A"/>
              </a:solidFill>
              <a:latin typeface="+mj-lt"/>
            </a:endParaRPr>
          </a:p>
        </p:txBody>
      </p:sp>
      <p:graphicFrame>
        <p:nvGraphicFramePr>
          <p:cNvPr id="10" name="Diagram 9"/>
          <p:cNvGraphicFramePr/>
          <p:nvPr/>
        </p:nvGraphicFramePr>
        <p:xfrm>
          <a:off x="304800" y="1219200"/>
          <a:ext cx="8610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152400"/>
            <a:ext cx="7924800" cy="1219200"/>
          </a:xfrm>
        </p:spPr>
        <p:txBody>
          <a:bodyPr>
            <a:normAutofit/>
          </a:bodyPr>
          <a:lstStyle/>
          <a:p>
            <a:pPr algn="ctr" eaLnBrk="1" hangingPunct="1">
              <a:defRPr/>
            </a:pPr>
            <a:r>
              <a:rPr lang="en-US" sz="5400" b="1" dirty="0" smtClean="0">
                <a:solidFill>
                  <a:srgbClr val="263F6A"/>
                </a:solidFill>
                <a:latin typeface="+mj-lt"/>
              </a:rPr>
              <a:t>Early Alzheimer’s Disease </a:t>
            </a:r>
          </a:p>
        </p:txBody>
      </p:sp>
      <p:graphicFrame>
        <p:nvGraphicFramePr>
          <p:cNvPr id="11" name="Diagram 10"/>
          <p:cNvGraphicFramePr/>
          <p:nvPr/>
        </p:nvGraphicFramePr>
        <p:xfrm>
          <a:off x="3048000" y="2057400"/>
          <a:ext cx="5867400" cy="277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533400" y="1371600"/>
            <a:ext cx="8229600" cy="461665"/>
          </a:xfrm>
          <a:prstGeom prst="rect">
            <a:avLst/>
          </a:prstGeom>
          <a:effectLst>
            <a:softEdge rad="63500"/>
          </a:effectLst>
        </p:spPr>
        <p:txBody>
          <a:bodyPr wrap="square">
            <a:spAutoFit/>
          </a:bodyPr>
          <a:lstStyle/>
          <a:p>
            <a:pPr algn="ctr"/>
            <a:r>
              <a:rPr lang="en-US" sz="2400" b="1" cap="all" dirty="0" smtClean="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rPr>
              <a:t>Vulnerability to financial abuse</a:t>
            </a:r>
            <a:endParaRPr lang="en-US" sz="2400" b="1" cap="all" dirty="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endParaRPr>
          </a:p>
        </p:txBody>
      </p:sp>
      <p:sp>
        <p:nvSpPr>
          <p:cNvPr id="13" name="Rectangle 12"/>
          <p:cNvSpPr/>
          <p:nvPr/>
        </p:nvSpPr>
        <p:spPr>
          <a:xfrm>
            <a:off x="228600" y="3048000"/>
            <a:ext cx="2819400" cy="63094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500" b="1" cap="all" spc="0" dirty="0" smtClean="0">
                <a:ln w="0"/>
                <a:solidFill>
                  <a:srgbClr val="263F6A"/>
                </a:solidFill>
                <a:effectLst/>
              </a:rPr>
              <a:t>SYMPTOMS</a:t>
            </a:r>
            <a:endParaRPr lang="en-US" sz="3500" b="1" cap="all" spc="0" dirty="0">
              <a:ln w="0"/>
              <a:solidFill>
                <a:srgbClr val="263F6A"/>
              </a:solidFill>
              <a:effectLst/>
            </a:endParaRPr>
          </a:p>
        </p:txBody>
      </p:sp>
      <p:sp>
        <p:nvSpPr>
          <p:cNvPr id="9" name="TextBox 8"/>
          <p:cNvSpPr txBox="1"/>
          <p:nvPr/>
        </p:nvSpPr>
        <p:spPr>
          <a:xfrm>
            <a:off x="304800" y="4495800"/>
            <a:ext cx="7620000" cy="1692771"/>
          </a:xfrm>
          <a:prstGeom prst="rect">
            <a:avLst/>
          </a:prstGeom>
          <a:noFill/>
        </p:spPr>
        <p:txBody>
          <a:bodyPr wrap="square" rtlCol="0">
            <a:spAutoFit/>
          </a:bodyPr>
          <a:lstStyle/>
          <a:p>
            <a:r>
              <a:rPr lang="en-US" sz="3200" b="1" dirty="0" smtClean="0">
                <a:latin typeface="+mj-lt"/>
              </a:rPr>
              <a:t>Common Issues</a:t>
            </a:r>
          </a:p>
          <a:p>
            <a:endParaRPr lang="en-US" sz="2400" b="1" dirty="0" smtClean="0">
              <a:latin typeface="+mj-lt"/>
            </a:endParaRPr>
          </a:p>
          <a:p>
            <a:pPr>
              <a:buFont typeface="Arial" pitchFamily="34" charset="0"/>
              <a:buChar char="•"/>
            </a:pPr>
            <a:r>
              <a:rPr lang="en-US" sz="2400" b="1" dirty="0" smtClean="0">
                <a:latin typeface="+mj-lt"/>
              </a:rPr>
              <a:t> Should the individual continue to drive?</a:t>
            </a:r>
          </a:p>
          <a:p>
            <a:pPr>
              <a:buFont typeface="Arial" pitchFamily="34" charset="0"/>
              <a:buChar char="•"/>
            </a:pPr>
            <a:r>
              <a:rPr lang="en-US" sz="2400" b="1" dirty="0" smtClean="0">
                <a:latin typeface="+mj-lt"/>
              </a:rPr>
              <a:t> Can the person continue to manage his or her finances?</a:t>
            </a:r>
            <a:endParaRPr lang="en-US" sz="2400" b="1"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152400"/>
            <a:ext cx="8077200" cy="1219200"/>
          </a:xfrm>
        </p:spPr>
        <p:txBody>
          <a:bodyPr>
            <a:noAutofit/>
          </a:bodyPr>
          <a:lstStyle/>
          <a:p>
            <a:pPr algn="ctr" eaLnBrk="1" hangingPunct="1">
              <a:defRPr/>
            </a:pPr>
            <a:r>
              <a:rPr lang="en-US" sz="4800" b="1" dirty="0" smtClean="0">
                <a:solidFill>
                  <a:srgbClr val="263F6A"/>
                </a:solidFill>
                <a:latin typeface="+mj-lt"/>
              </a:rPr>
              <a:t>Moderate Alzheimer’s Disease </a:t>
            </a:r>
          </a:p>
        </p:txBody>
      </p:sp>
      <p:graphicFrame>
        <p:nvGraphicFramePr>
          <p:cNvPr id="11" name="Diagram 10"/>
          <p:cNvGraphicFramePr/>
          <p:nvPr/>
        </p:nvGraphicFramePr>
        <p:xfrm>
          <a:off x="3048000" y="2133600"/>
          <a:ext cx="5867400" cy="277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04800" y="1371600"/>
            <a:ext cx="8458200" cy="461665"/>
          </a:xfrm>
          <a:prstGeom prst="rect">
            <a:avLst/>
          </a:prstGeom>
          <a:effectLst>
            <a:softEdge rad="63500"/>
          </a:effectLst>
        </p:spPr>
        <p:txBody>
          <a:bodyPr wrap="square">
            <a:spAutoFit/>
          </a:bodyPr>
          <a:lstStyle/>
          <a:p>
            <a:pPr algn="ctr"/>
            <a:r>
              <a:rPr lang="en-US" sz="2400" b="1" cap="all" dirty="0" smtClean="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rPr>
              <a:t>Vulnerability to Physical abuse</a:t>
            </a:r>
            <a:endParaRPr lang="en-US" sz="2400" b="1" cap="all" dirty="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endParaRPr>
          </a:p>
        </p:txBody>
      </p:sp>
      <p:sp>
        <p:nvSpPr>
          <p:cNvPr id="13" name="Rectangle 12"/>
          <p:cNvSpPr/>
          <p:nvPr/>
        </p:nvSpPr>
        <p:spPr>
          <a:xfrm>
            <a:off x="228600" y="3200400"/>
            <a:ext cx="2819400" cy="63094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500" b="1" cap="all" spc="0" dirty="0" smtClean="0">
                <a:ln w="0"/>
                <a:solidFill>
                  <a:srgbClr val="263F6A"/>
                </a:solidFill>
                <a:effectLst/>
              </a:rPr>
              <a:t>SYMPTOMS</a:t>
            </a:r>
            <a:endParaRPr lang="en-US" sz="3500" b="1" cap="all" spc="0" dirty="0">
              <a:ln w="0"/>
              <a:solidFill>
                <a:srgbClr val="263F6A"/>
              </a:solidFill>
              <a:effectLst/>
            </a:endParaRPr>
          </a:p>
        </p:txBody>
      </p:sp>
      <p:sp>
        <p:nvSpPr>
          <p:cNvPr id="9" name="TextBox 8"/>
          <p:cNvSpPr txBox="1"/>
          <p:nvPr/>
        </p:nvSpPr>
        <p:spPr>
          <a:xfrm>
            <a:off x="381000" y="4343400"/>
            <a:ext cx="8382000" cy="2062103"/>
          </a:xfrm>
          <a:prstGeom prst="rect">
            <a:avLst/>
          </a:prstGeom>
          <a:noFill/>
        </p:spPr>
        <p:txBody>
          <a:bodyPr wrap="square" rtlCol="0">
            <a:spAutoFit/>
          </a:bodyPr>
          <a:lstStyle/>
          <a:p>
            <a:pPr algn="just"/>
            <a:r>
              <a:rPr lang="en-US" sz="3200" b="1" dirty="0" smtClean="0">
                <a:latin typeface="+mj-lt"/>
              </a:rPr>
              <a:t>Common Issues</a:t>
            </a:r>
          </a:p>
          <a:p>
            <a:pPr algn="just"/>
            <a:endParaRPr lang="en-US" sz="2400" b="1" dirty="0" smtClean="0">
              <a:latin typeface="+mj-lt"/>
            </a:endParaRPr>
          </a:p>
          <a:p>
            <a:pPr algn="just">
              <a:buFont typeface="Arial" pitchFamily="34" charset="0"/>
              <a:buChar char="•"/>
            </a:pPr>
            <a:r>
              <a:rPr lang="en-US" sz="2400" b="1" dirty="0" smtClean="0">
                <a:latin typeface="+mj-lt"/>
              </a:rPr>
              <a:t> Is the person safe at home?  </a:t>
            </a:r>
          </a:p>
          <a:p>
            <a:pPr algn="just">
              <a:buFont typeface="Arial" pitchFamily="34" charset="0"/>
              <a:buChar char="•"/>
            </a:pPr>
            <a:r>
              <a:rPr lang="en-US" sz="2400" b="1" dirty="0" smtClean="0">
                <a:latin typeface="+mj-lt"/>
              </a:rPr>
              <a:t> Can the person continue to function independently? </a:t>
            </a:r>
          </a:p>
          <a:p>
            <a:pPr algn="just">
              <a:buFont typeface="Arial" pitchFamily="34" charset="0"/>
              <a:buChar char="•"/>
            </a:pPr>
            <a:endParaRPr lang="en-US" sz="2400" b="1" dirty="0" smtClean="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152400"/>
            <a:ext cx="7848600" cy="1219200"/>
          </a:xfrm>
        </p:spPr>
        <p:txBody>
          <a:bodyPr>
            <a:normAutofit fontScale="90000"/>
          </a:bodyPr>
          <a:lstStyle/>
          <a:p>
            <a:pPr algn="ctr" eaLnBrk="1" hangingPunct="1">
              <a:defRPr/>
            </a:pPr>
            <a:r>
              <a:rPr lang="en-US" sz="5400" b="1" dirty="0" smtClean="0">
                <a:solidFill>
                  <a:srgbClr val="263F6A"/>
                </a:solidFill>
                <a:latin typeface="+mj-lt"/>
              </a:rPr>
              <a:t>Severe Alzheimer’s Disease </a:t>
            </a:r>
          </a:p>
        </p:txBody>
      </p:sp>
      <p:graphicFrame>
        <p:nvGraphicFramePr>
          <p:cNvPr id="11" name="Diagram 10"/>
          <p:cNvGraphicFramePr/>
          <p:nvPr/>
        </p:nvGraphicFramePr>
        <p:xfrm>
          <a:off x="3048000" y="1981200"/>
          <a:ext cx="5867400" cy="277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04800" y="1371600"/>
            <a:ext cx="8534400" cy="523220"/>
          </a:xfrm>
          <a:prstGeom prst="rect">
            <a:avLst/>
          </a:prstGeom>
          <a:effectLst>
            <a:softEdge rad="63500"/>
          </a:effectLst>
        </p:spPr>
        <p:txBody>
          <a:bodyPr wrap="square">
            <a:spAutoFit/>
          </a:bodyPr>
          <a:lstStyle/>
          <a:p>
            <a:pPr algn="ctr"/>
            <a:r>
              <a:rPr lang="en-US" sz="2800" b="1" cap="all" dirty="0" smtClean="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rPr>
              <a:t>Vulnerability to Neglect</a:t>
            </a:r>
            <a:endParaRPr lang="en-US" sz="2800" b="1" cap="all" dirty="0">
              <a:ln w="9000" cmpd="sng">
                <a:solidFill>
                  <a:schemeClr val="accent4">
                    <a:shade val="50000"/>
                    <a:satMod val="120000"/>
                  </a:schemeClr>
                </a:solidFill>
                <a:prstDash val="solid"/>
              </a:ln>
              <a:solidFill>
                <a:schemeClr val="bg2">
                  <a:lumMod val="10000"/>
                </a:schemeClr>
              </a:solidFill>
              <a:effectLst>
                <a:outerShdw blurRad="50800" dist="38100" dir="2700000" algn="tl" rotWithShape="0">
                  <a:prstClr val="black">
                    <a:alpha val="40000"/>
                  </a:prstClr>
                </a:outerShdw>
              </a:effectLst>
            </a:endParaRPr>
          </a:p>
        </p:txBody>
      </p:sp>
      <p:sp>
        <p:nvSpPr>
          <p:cNvPr id="13" name="Rectangle 12"/>
          <p:cNvSpPr/>
          <p:nvPr/>
        </p:nvSpPr>
        <p:spPr>
          <a:xfrm>
            <a:off x="228600" y="3124200"/>
            <a:ext cx="2819400" cy="63094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500" b="1" cap="all" spc="0" dirty="0" smtClean="0">
                <a:ln w="0"/>
                <a:solidFill>
                  <a:srgbClr val="263F6A"/>
                </a:solidFill>
                <a:effectLst/>
              </a:rPr>
              <a:t>SYMPTOMS</a:t>
            </a:r>
            <a:endParaRPr lang="en-US" sz="3500" b="1" cap="all" spc="0" dirty="0">
              <a:ln w="0"/>
              <a:solidFill>
                <a:srgbClr val="263F6A"/>
              </a:solidFill>
              <a:effectLst/>
            </a:endParaRPr>
          </a:p>
        </p:txBody>
      </p:sp>
      <p:sp>
        <p:nvSpPr>
          <p:cNvPr id="9" name="TextBox 8"/>
          <p:cNvSpPr txBox="1"/>
          <p:nvPr/>
        </p:nvSpPr>
        <p:spPr>
          <a:xfrm>
            <a:off x="381000" y="4191000"/>
            <a:ext cx="8458200" cy="1692771"/>
          </a:xfrm>
          <a:prstGeom prst="rect">
            <a:avLst/>
          </a:prstGeom>
          <a:noFill/>
        </p:spPr>
        <p:txBody>
          <a:bodyPr wrap="square" rtlCol="0">
            <a:spAutoFit/>
          </a:bodyPr>
          <a:lstStyle/>
          <a:p>
            <a:r>
              <a:rPr lang="en-US" sz="3200" b="1" dirty="0" smtClean="0">
                <a:latin typeface="+mj-lt"/>
              </a:rPr>
              <a:t>Common Issues</a:t>
            </a:r>
          </a:p>
          <a:p>
            <a:endParaRPr lang="en-US" sz="2400" b="1" dirty="0" smtClean="0">
              <a:latin typeface="+mn-lt"/>
            </a:endParaRPr>
          </a:p>
          <a:p>
            <a:pPr>
              <a:buFont typeface="Arial" pitchFamily="34" charset="0"/>
              <a:buChar char="•"/>
            </a:pPr>
            <a:r>
              <a:rPr lang="en-US" sz="2400" b="1" dirty="0" smtClean="0">
                <a:latin typeface="+mn-lt"/>
              </a:rPr>
              <a:t>What are the risks and benefits of medical intervention?</a:t>
            </a:r>
          </a:p>
          <a:p>
            <a:pPr>
              <a:buFont typeface="Arial" pitchFamily="34" charset="0"/>
              <a:buChar char="•"/>
            </a:pPr>
            <a:r>
              <a:rPr lang="en-US" sz="2400" b="1" dirty="0" smtClean="0">
                <a:latin typeface="+mn-lt"/>
              </a:rPr>
              <a:t> What measures should be taken to ensure proper nutrition?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mj-lt"/>
              </a:rPr>
              <a:t>Interactive Exercise</a:t>
            </a:r>
            <a:endParaRPr lang="en-US" sz="6000" b="1" dirty="0">
              <a:solidFill>
                <a:srgbClr val="263F6A"/>
              </a:solidFill>
              <a:latin typeface="+mj-lt"/>
            </a:endParaRPr>
          </a:p>
        </p:txBody>
      </p:sp>
      <p:sp>
        <p:nvSpPr>
          <p:cNvPr id="7" name="TextBox 6"/>
          <p:cNvSpPr txBox="1"/>
          <p:nvPr/>
        </p:nvSpPr>
        <p:spPr>
          <a:xfrm>
            <a:off x="457200" y="1371600"/>
            <a:ext cx="8458200" cy="584775"/>
          </a:xfrm>
          <a:prstGeom prst="rect">
            <a:avLst/>
          </a:prstGeom>
          <a:noFill/>
        </p:spPr>
        <p:txBody>
          <a:bodyPr wrap="square" rtlCol="0">
            <a:spAutoFit/>
          </a:bodyPr>
          <a:lstStyle/>
          <a:p>
            <a:endParaRPr lang="en-US" sz="3200" b="1" dirty="0">
              <a:solidFill>
                <a:srgbClr val="263F6A"/>
              </a:solidFill>
              <a:latin typeface="+mj-lt"/>
            </a:endParaRPr>
          </a:p>
        </p:txBody>
      </p:sp>
      <p:grpSp>
        <p:nvGrpSpPr>
          <p:cNvPr id="2" name="Group 3"/>
          <p:cNvGrpSpPr/>
          <p:nvPr/>
        </p:nvGrpSpPr>
        <p:grpSpPr>
          <a:xfrm>
            <a:off x="304800" y="1981200"/>
            <a:ext cx="2638499" cy="4114799"/>
            <a:chOff x="3174853" y="381000"/>
            <a:chExt cx="2638499" cy="4114799"/>
          </a:xfrm>
        </p:grpSpPr>
        <p:sp>
          <p:nvSpPr>
            <p:cNvPr id="5" name="Rounded Rectangle 4"/>
            <p:cNvSpPr/>
            <p:nvPr/>
          </p:nvSpPr>
          <p:spPr>
            <a:xfrm>
              <a:off x="3174853" y="381000"/>
              <a:ext cx="2638499" cy="4114799"/>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6" name="Rounded Rectangle 4"/>
            <p:cNvSpPr/>
            <p:nvPr/>
          </p:nvSpPr>
          <p:spPr>
            <a:xfrm>
              <a:off x="3174853" y="2514600"/>
              <a:ext cx="2638499" cy="1645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696" tIns="234696" rIns="234696" bIns="234696" numCol="1" spcCol="1270" anchor="ctr" anchorCtr="0">
              <a:noAutofit/>
            </a:bodyPr>
            <a:lstStyle/>
            <a:p>
              <a:pPr lvl="0" algn="ctr" defTabSz="1466850" rtl="0">
                <a:lnSpc>
                  <a:spcPct val="90000"/>
                </a:lnSpc>
                <a:spcBef>
                  <a:spcPct val="0"/>
                </a:spcBef>
                <a:spcAft>
                  <a:spcPct val="35000"/>
                </a:spcAft>
              </a:pPr>
              <a:endParaRPr lang="en-US" sz="3300" kern="1200" dirty="0" smtClean="0"/>
            </a:p>
            <a:p>
              <a:pPr lvl="0" algn="ctr" defTabSz="1466850" rtl="0">
                <a:lnSpc>
                  <a:spcPct val="90000"/>
                </a:lnSpc>
                <a:spcBef>
                  <a:spcPct val="0"/>
                </a:spcBef>
                <a:spcAft>
                  <a:spcPct val="35000"/>
                </a:spcAft>
              </a:pPr>
              <a:r>
                <a:rPr lang="en-US" sz="3300" kern="1200" dirty="0" smtClean="0"/>
                <a:t>Clara’s Cognitive Impairments</a:t>
              </a:r>
              <a:endParaRPr lang="en-US" sz="3300" kern="1200" dirty="0"/>
            </a:p>
          </p:txBody>
        </p:sp>
      </p:grpSp>
      <p:sp>
        <p:nvSpPr>
          <p:cNvPr id="9" name="Rectangle 8"/>
          <p:cNvSpPr/>
          <p:nvPr/>
        </p:nvSpPr>
        <p:spPr>
          <a:xfrm>
            <a:off x="3124200" y="2362200"/>
            <a:ext cx="5791200" cy="2062103"/>
          </a:xfrm>
          <a:prstGeom prst="rect">
            <a:avLst/>
          </a:prstGeom>
        </p:spPr>
        <p:txBody>
          <a:bodyPr wrap="square">
            <a:spAutoFit/>
          </a:bodyPr>
          <a:lstStyle/>
          <a:p>
            <a:endParaRPr lang="en-US" sz="3200" dirty="0" smtClean="0">
              <a:latin typeface="+mn-lt"/>
            </a:endParaRPr>
          </a:p>
          <a:p>
            <a:endParaRPr lang="en-US" sz="3200" dirty="0" smtClean="0">
              <a:latin typeface="+mn-lt"/>
            </a:endParaRPr>
          </a:p>
          <a:p>
            <a:r>
              <a:rPr lang="en-US" sz="3200" dirty="0" smtClean="0">
                <a:latin typeface="+mj-lt"/>
              </a:rPr>
              <a:t>What issues might bring Clara to the attention of the court?</a:t>
            </a:r>
            <a:endParaRPr lang="en-US" sz="3200" dirty="0">
              <a:latin typeface="+mj-lt"/>
            </a:endParaRPr>
          </a:p>
        </p:txBody>
      </p:sp>
      <p:sp>
        <p:nvSpPr>
          <p:cNvPr id="12" name="Oval 11"/>
          <p:cNvSpPr/>
          <p:nvPr/>
        </p:nvSpPr>
        <p:spPr>
          <a:xfrm>
            <a:off x="762000" y="2438400"/>
            <a:ext cx="1828800" cy="1694678"/>
          </a:xfrm>
          <a:prstGeom prst="ellipse">
            <a:avLst/>
          </a:prstGeom>
          <a:blipFill rotWithShape="0">
            <a:blip r:embed="rId3" cstate="prin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304800" y="1371600"/>
            <a:ext cx="8305800" cy="5105400"/>
          </a:xfrm>
        </p:spPr>
        <p:txBody>
          <a:bodyPr/>
          <a:lstStyle/>
          <a:p>
            <a:pPr marL="1588" indent="-1588">
              <a:buNone/>
            </a:pPr>
            <a:r>
              <a:rPr lang="en-US" sz="2800" b="1" dirty="0" smtClean="0">
                <a:solidFill>
                  <a:srgbClr val="263F6A"/>
                </a:solidFill>
                <a:latin typeface="+mj-lt"/>
              </a:rPr>
              <a:t>At the conclusion of Module One, judges should be knowledgeable about</a:t>
            </a:r>
          </a:p>
          <a:p>
            <a:pPr lvl="2">
              <a:buFont typeface="Wingdings" pitchFamily="2" charset="2"/>
              <a:buChar char="ü"/>
            </a:pPr>
            <a:r>
              <a:rPr lang="en-US" sz="2800" b="1" dirty="0" smtClean="0">
                <a:solidFill>
                  <a:srgbClr val="263F6A"/>
                </a:solidFill>
              </a:rPr>
              <a:t>Demographics of aging</a:t>
            </a:r>
          </a:p>
          <a:p>
            <a:pPr lvl="2">
              <a:buFont typeface="Wingdings" pitchFamily="2" charset="2"/>
              <a:buChar char="ü"/>
            </a:pPr>
            <a:r>
              <a:rPr lang="en-US" sz="2800" b="1" dirty="0" smtClean="0">
                <a:solidFill>
                  <a:srgbClr val="263F6A"/>
                </a:solidFill>
              </a:rPr>
              <a:t>Myths and facts of aging</a:t>
            </a:r>
          </a:p>
          <a:p>
            <a:pPr lvl="2">
              <a:buFont typeface="Wingdings" pitchFamily="2" charset="2"/>
              <a:buChar char="ü"/>
            </a:pPr>
            <a:r>
              <a:rPr lang="en-US" sz="2800" b="1" dirty="0" smtClean="0">
                <a:solidFill>
                  <a:srgbClr val="263F6A"/>
                </a:solidFill>
              </a:rPr>
              <a:t>Common aspects of aging</a:t>
            </a:r>
          </a:p>
          <a:p>
            <a:pPr lvl="2">
              <a:buFont typeface="Wingdings" pitchFamily="2" charset="2"/>
              <a:buChar char="ü"/>
            </a:pPr>
            <a:r>
              <a:rPr lang="en-US" sz="2800" b="1" dirty="0" smtClean="0">
                <a:solidFill>
                  <a:srgbClr val="263F6A"/>
                </a:solidFill>
              </a:rPr>
              <a:t>Age-associated vulnerabilities</a:t>
            </a:r>
          </a:p>
          <a:p>
            <a:pPr marL="801688" lvl="2" indent="-1588">
              <a:buNone/>
            </a:pPr>
            <a:endParaRPr lang="en-US" sz="2800" dirty="0" smtClean="0">
              <a:solidFill>
                <a:srgbClr val="263F6A"/>
              </a:solidFill>
            </a:endParaRPr>
          </a:p>
          <a:p>
            <a:pPr marL="801688" lvl="2" indent="-1588">
              <a:buNone/>
            </a:pPr>
            <a:endParaRPr lang="en-US" b="1" dirty="0" smtClean="0">
              <a:solidFill>
                <a:schemeClr val="tx2"/>
              </a:solidFill>
            </a:endParaRPr>
          </a:p>
          <a:p>
            <a:pPr marL="1588" indent="-1588">
              <a:buNone/>
            </a:pPr>
            <a:endParaRPr lang="en-US" sz="2800" dirty="0" smtClean="0"/>
          </a:p>
          <a:p>
            <a:pPr marL="1588" indent="-1588">
              <a:buNone/>
            </a:pPr>
            <a:endParaRPr lang="en-US" sz="2800" dirty="0" smtClean="0"/>
          </a:p>
          <a:p>
            <a:pPr marL="0" indent="0" algn="just" eaLnBrk="1" hangingPunct="1">
              <a:lnSpc>
                <a:spcPts val="2800"/>
              </a:lnSpc>
              <a:spcAft>
                <a:spcPts val="1800"/>
              </a:spcAft>
              <a:buFont typeface="Arial" charset="0"/>
              <a:buNone/>
            </a:pPr>
            <a:endParaRPr lang="en-US" dirty="0" smtClean="0"/>
          </a:p>
        </p:txBody>
      </p:sp>
      <p:sp>
        <p:nvSpPr>
          <p:cNvPr id="5" name="Title 1"/>
          <p:cNvSpPr txBox="1">
            <a:spLocks/>
          </p:cNvSpPr>
          <p:nvPr/>
        </p:nvSpPr>
        <p:spPr bwMode="auto">
          <a:xfrm>
            <a:off x="0" y="-152400"/>
            <a:ext cx="91440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smtClean="0">
                <a:ln>
                  <a:noFill/>
                </a:ln>
                <a:solidFill>
                  <a:srgbClr val="263F6A"/>
                </a:solidFill>
                <a:effectLst/>
                <a:uLnTx/>
                <a:uFillTx/>
                <a:latin typeface="+mj-lt"/>
                <a:ea typeface="+mj-ea"/>
                <a:cs typeface="+mj-cs"/>
              </a:rPr>
              <a:t>Module One</a:t>
            </a:r>
            <a:r>
              <a:rPr kumimoji="0" lang="en-US" sz="6000" b="1" i="0" u="none" strike="noStrike" kern="1200" cap="none" spc="0" normalizeH="0" noProof="0" dirty="0" smtClean="0">
                <a:ln>
                  <a:noFill/>
                </a:ln>
                <a:solidFill>
                  <a:srgbClr val="263F6A"/>
                </a:solidFill>
                <a:effectLst/>
                <a:uLnTx/>
                <a:uFillTx/>
                <a:latin typeface="+mj-lt"/>
                <a:ea typeface="+mj-ea"/>
                <a:cs typeface="+mj-cs"/>
              </a:rPr>
              <a:t> Objectives</a:t>
            </a:r>
            <a:endParaRPr kumimoji="0" lang="en-US" sz="6000" b="1" i="0" u="none" strike="noStrike" kern="1200" cap="none" spc="0" normalizeH="0" baseline="0" noProof="0" dirty="0">
              <a:ln>
                <a:noFill/>
              </a:ln>
              <a:solidFill>
                <a:srgbClr val="263F6A"/>
              </a:solidFill>
              <a:effectLst/>
              <a:uLnTx/>
              <a:uFillTx/>
              <a:latin typeface="+mj-lt"/>
              <a:ea typeface="+mj-ea"/>
              <a:cs typeface="+mj-cs"/>
            </a:endParaRPr>
          </a:p>
        </p:txBody>
      </p:sp>
      <p:pic>
        <p:nvPicPr>
          <p:cNvPr id="6" name="Picture 5" descr="objectives.jpg"/>
          <p:cNvPicPr>
            <a:picLocks noChangeAspect="1"/>
          </p:cNvPicPr>
          <p:nvPr/>
        </p:nvPicPr>
        <p:blipFill>
          <a:blip r:embed="rId3" cstate="print"/>
          <a:stretch>
            <a:fillRect/>
          </a:stretch>
        </p:blipFill>
        <p:spPr>
          <a:xfrm>
            <a:off x="6732216" y="4800600"/>
            <a:ext cx="1661087" cy="1219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 calcmode="lin" valueType="num">
                                      <p:cBhvr additive="base">
                                        <p:cTn id="19"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 calcmode="lin" valueType="num">
                                      <p:cBhvr additive="base">
                                        <p:cTn id="25"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Implications for the Court</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457200" y="1600200"/>
            <a:ext cx="8382000" cy="4525963"/>
          </a:xfrm>
        </p:spPr>
        <p:txBody>
          <a:bodyPr/>
          <a:lstStyle/>
          <a:p>
            <a:pPr>
              <a:buFont typeface="Arial" pitchFamily="34" charset="0"/>
              <a:buChar char="•"/>
            </a:pPr>
            <a:r>
              <a:rPr lang="en-US" b="1" dirty="0" smtClean="0">
                <a:solidFill>
                  <a:srgbClr val="263F6A"/>
                </a:solidFill>
              </a:rPr>
              <a:t> More elders will come before the court</a:t>
            </a:r>
          </a:p>
          <a:p>
            <a:pPr>
              <a:buFont typeface="Arial" pitchFamily="34" charset="0"/>
              <a:buChar char="•"/>
            </a:pPr>
            <a:r>
              <a:rPr lang="en-US" b="1" dirty="0" smtClean="0">
                <a:solidFill>
                  <a:srgbClr val="263F6A"/>
                </a:solidFill>
              </a:rPr>
              <a:t> More cases will involve medical &amp; psychological terminology</a:t>
            </a:r>
          </a:p>
          <a:p>
            <a:pPr>
              <a:buFont typeface="Arial" pitchFamily="34" charset="0"/>
              <a:buChar char="•"/>
            </a:pPr>
            <a:r>
              <a:rPr lang="en-US" b="1" dirty="0" smtClean="0">
                <a:solidFill>
                  <a:srgbClr val="263F6A"/>
                </a:solidFill>
              </a:rPr>
              <a:t> Accommodations for elders will be imperative</a:t>
            </a:r>
          </a:p>
          <a:p>
            <a:pPr algn="just">
              <a:buFont typeface="Arial" pitchFamily="34" charset="0"/>
              <a:buChar char="•"/>
            </a:pPr>
            <a:r>
              <a:rPr lang="en-US" b="1" dirty="0" smtClean="0">
                <a:solidFill>
                  <a:srgbClr val="263F6A"/>
                </a:solidFill>
              </a:rPr>
              <a:t> More cases will require assessments by medical professionals</a:t>
            </a:r>
          </a:p>
          <a:p>
            <a:pPr>
              <a:buNone/>
            </a:pPr>
            <a:endParaRPr lang="en-US" dirty="0" smtClean="0"/>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3" cstate="print"/>
          <a:srcRect/>
          <a:stretch>
            <a:fillRect/>
          </a:stretch>
        </p:blipFill>
        <p:spPr bwMode="auto">
          <a:xfrm>
            <a:off x="228600" y="51816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p:txBody>
          <a:bodyPr/>
          <a:lstStyle/>
          <a:p>
            <a:pPr eaLnBrk="1" hangingPunct="1">
              <a:buFont typeface="Arial" charset="0"/>
              <a:buNone/>
            </a:pPr>
            <a:endParaRPr lang="en-US" sz="1000" dirty="0" smtClean="0">
              <a:hlinkClick r:id="rId3"/>
            </a:endParaRPr>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sz="2800" dirty="0" smtClean="0"/>
          </a:p>
        </p:txBody>
      </p:sp>
      <p:pic>
        <p:nvPicPr>
          <p:cNvPr id="10244" name="Picture 3" descr="faces-banner.png"/>
          <p:cNvPicPr>
            <a:picLocks noChangeAspect="1"/>
          </p:cNvPicPr>
          <p:nvPr/>
        </p:nvPicPr>
        <p:blipFill>
          <a:blip r:embed="rId4" cstate="print"/>
          <a:srcRect/>
          <a:stretch>
            <a:fillRect/>
          </a:stretch>
        </p:blipFill>
        <p:spPr bwMode="auto">
          <a:xfrm>
            <a:off x="304800" y="1371600"/>
            <a:ext cx="8534400" cy="1538288"/>
          </a:xfrm>
          <a:prstGeom prst="rect">
            <a:avLst/>
          </a:prstGeom>
          <a:noFill/>
          <a:ln w="9525">
            <a:noFill/>
            <a:miter lim="800000"/>
            <a:headEnd/>
            <a:tailEnd/>
          </a:ln>
        </p:spPr>
      </p:pic>
      <p:sp>
        <p:nvSpPr>
          <p:cNvPr id="5" name="Rectangle 4"/>
          <p:cNvSpPr/>
          <p:nvPr/>
        </p:nvSpPr>
        <p:spPr>
          <a:xfrm>
            <a:off x="304800" y="3124200"/>
            <a:ext cx="8534400" cy="2677656"/>
          </a:xfrm>
          <a:prstGeom prst="rect">
            <a:avLst/>
          </a:prstGeom>
        </p:spPr>
        <p:txBody>
          <a:bodyPr wrap="square">
            <a:spAutoFit/>
          </a:bodyPr>
          <a:lstStyle/>
          <a:p>
            <a:pPr algn="r"/>
            <a:r>
              <a:rPr lang="en-US" sz="2800" b="1" dirty="0" smtClean="0">
                <a:solidFill>
                  <a:srgbClr val="263F6A"/>
                </a:solidFill>
                <a:latin typeface="+mn-lt"/>
              </a:rPr>
              <a:t>“…Elder abuse and financial exploitation will appear in increasing numbers on the civil and criminal dockets. …Every court needs to take a close look at their preparedness, because the numbers are coming whether they’re prepared or not.”                                                                                                    —Sally </a:t>
            </a:r>
            <a:r>
              <a:rPr lang="en-US" sz="2800" b="1" dirty="0" err="1" smtClean="0">
                <a:solidFill>
                  <a:srgbClr val="263F6A"/>
                </a:solidFill>
                <a:latin typeface="+mn-lt"/>
              </a:rPr>
              <a:t>Hurme</a:t>
            </a:r>
            <a:r>
              <a:rPr lang="en-US" sz="2800" b="1" dirty="0" smtClean="0">
                <a:solidFill>
                  <a:srgbClr val="263F6A"/>
                </a:solidFill>
                <a:latin typeface="+mn-lt"/>
              </a:rPr>
              <a:t>, AARP</a:t>
            </a:r>
            <a:endParaRPr lang="en-US" sz="2800" b="1" dirty="0">
              <a:solidFill>
                <a:srgbClr val="263F6A"/>
              </a:solidFill>
              <a:latin typeface="+mn-l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Additional Resources</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457200" y="1600200"/>
            <a:ext cx="8382000" cy="4525963"/>
          </a:xfrm>
        </p:spPr>
        <p:txBody>
          <a:bodyPr/>
          <a:lstStyle/>
          <a:p>
            <a:pPr algn="ctr">
              <a:buNone/>
            </a:pPr>
            <a:r>
              <a:rPr lang="en-US" b="1" dirty="0" smtClean="0">
                <a:solidFill>
                  <a:srgbClr val="263F6A"/>
                </a:solidFill>
              </a:rPr>
              <a:t> Visit the National Center for State Courts’ Center for Elders and the Courts at</a:t>
            </a:r>
          </a:p>
          <a:p>
            <a:pPr algn="ctr">
              <a:buNone/>
            </a:pPr>
            <a:endParaRPr lang="en-US" b="1" dirty="0" smtClean="0">
              <a:solidFill>
                <a:srgbClr val="263F6A"/>
              </a:solidFill>
            </a:endParaRPr>
          </a:p>
          <a:p>
            <a:pPr algn="ctr">
              <a:buNone/>
            </a:pPr>
            <a:r>
              <a:rPr lang="en-US" b="1" dirty="0" smtClean="0">
                <a:solidFill>
                  <a:srgbClr val="263F6A"/>
                </a:solidFill>
                <a:hlinkClick r:id="rId3"/>
              </a:rPr>
              <a:t>www.eldersandcourts.org</a:t>
            </a:r>
            <a:endParaRPr lang="en-US" b="1" dirty="0" smtClean="0">
              <a:solidFill>
                <a:srgbClr val="263F6A"/>
              </a:solidFill>
            </a:endParaRPr>
          </a:p>
          <a:p>
            <a:pPr algn="ctr">
              <a:buNone/>
            </a:pPr>
            <a:endParaRPr lang="en-US" b="1" dirty="0" smtClean="0">
              <a:solidFill>
                <a:srgbClr val="263F6A"/>
              </a:solidFill>
            </a:endParaRPr>
          </a:p>
          <a:p>
            <a:pPr>
              <a:buNone/>
            </a:pPr>
            <a:endParaRPr lang="en-US" dirty="0" smtClean="0"/>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4" cstate="print"/>
          <a:srcRect/>
          <a:stretch>
            <a:fillRect/>
          </a:stretch>
        </p:blipFill>
        <p:spPr bwMode="auto">
          <a:xfrm>
            <a:off x="228600" y="51816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447800"/>
          </a:xfrm>
        </p:spPr>
        <p:txBody>
          <a:bodyPr>
            <a:normAutofit/>
          </a:bodyPr>
          <a:lstStyle/>
          <a:p>
            <a:pPr algn="ctr"/>
            <a:r>
              <a:rPr lang="en-US" sz="5400" b="1" dirty="0" smtClean="0">
                <a:solidFill>
                  <a:srgbClr val="263F6A"/>
                </a:solidFill>
                <a:latin typeface="+mj-lt"/>
              </a:rPr>
              <a:t>Demographics of Aging</a:t>
            </a:r>
            <a:endParaRPr lang="en-US" sz="5400" b="1" dirty="0">
              <a:solidFill>
                <a:srgbClr val="263F6A"/>
              </a:solidFill>
              <a:latin typeface="+mj-lt"/>
            </a:endParaRPr>
          </a:p>
        </p:txBody>
      </p:sp>
      <p:pic>
        <p:nvPicPr>
          <p:cNvPr id="4" name="Picture 8" descr="D:\Indicator-1_Num_of_OA_left.png"/>
          <p:cNvPicPr>
            <a:picLocks noChangeAspect="1" noChangeArrowheads="1"/>
          </p:cNvPicPr>
          <p:nvPr/>
        </p:nvPicPr>
        <p:blipFill>
          <a:blip r:embed="rId3" cstate="print"/>
          <a:srcRect/>
          <a:stretch>
            <a:fillRect/>
          </a:stretch>
        </p:blipFill>
        <p:spPr bwMode="auto">
          <a:xfrm>
            <a:off x="228600" y="1143000"/>
            <a:ext cx="8763000" cy="5566426"/>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a:xfrm rot="5400000" flipH="1" flipV="1">
            <a:off x="5562600" y="4724400"/>
            <a:ext cx="121920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5257800" y="3048000"/>
            <a:ext cx="1524000" cy="369332"/>
          </a:xfrm>
          <a:prstGeom prst="rect">
            <a:avLst/>
          </a:prstGeom>
          <a:noFill/>
        </p:spPr>
        <p:txBody>
          <a:bodyPr wrap="square" rtlCol="0">
            <a:spAutoFit/>
          </a:bodyPr>
          <a:lstStyle/>
          <a:p>
            <a:r>
              <a:rPr lang="en-US" dirty="0" smtClean="0">
                <a:solidFill>
                  <a:srgbClr val="FF0000"/>
                </a:solidFill>
              </a:rPr>
              <a:t>39</a:t>
            </a:r>
            <a:r>
              <a:rPr lang="en-US" dirty="0" smtClean="0"/>
              <a:t> </a:t>
            </a:r>
            <a:r>
              <a:rPr lang="en-US" dirty="0" smtClean="0">
                <a:solidFill>
                  <a:srgbClr val="FF0000"/>
                </a:solidFill>
              </a:rPr>
              <a:t>million</a:t>
            </a:r>
            <a:endParaRPr lang="en-US" dirty="0">
              <a:solidFill>
                <a:srgbClr val="FF0000"/>
              </a:solidFill>
            </a:endParaRPr>
          </a:p>
        </p:txBody>
      </p:sp>
      <p:sp>
        <p:nvSpPr>
          <p:cNvPr id="10" name="TextBox 9"/>
          <p:cNvSpPr txBox="1"/>
          <p:nvPr/>
        </p:nvSpPr>
        <p:spPr>
          <a:xfrm>
            <a:off x="4876800" y="3352800"/>
            <a:ext cx="1828800" cy="369332"/>
          </a:xfrm>
          <a:prstGeom prst="rect">
            <a:avLst/>
          </a:prstGeom>
          <a:noFill/>
        </p:spPr>
        <p:txBody>
          <a:bodyPr wrap="square" rtlCol="0">
            <a:spAutoFit/>
          </a:bodyPr>
          <a:lstStyle/>
          <a:p>
            <a:r>
              <a:rPr lang="en-US" dirty="0" smtClean="0">
                <a:solidFill>
                  <a:srgbClr val="FF0000"/>
                </a:solidFill>
              </a:rPr>
              <a:t>13% population</a:t>
            </a:r>
            <a:endParaRPr lang="en-US" dirty="0">
              <a:solidFill>
                <a:srgbClr val="FF0000"/>
              </a:solidFill>
            </a:endParaRPr>
          </a:p>
        </p:txBody>
      </p:sp>
      <p:cxnSp>
        <p:nvCxnSpPr>
          <p:cNvPr id="12" name="Straight Connector 11"/>
          <p:cNvCxnSpPr/>
          <p:nvPr/>
        </p:nvCxnSpPr>
        <p:spPr>
          <a:xfrm rot="5400000" flipH="1" flipV="1">
            <a:off x="6248400" y="4191000"/>
            <a:ext cx="2286000"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629400" y="2286000"/>
            <a:ext cx="1524000" cy="369332"/>
          </a:xfrm>
          <a:prstGeom prst="rect">
            <a:avLst/>
          </a:prstGeom>
          <a:noFill/>
        </p:spPr>
        <p:txBody>
          <a:bodyPr wrap="square" rtlCol="0">
            <a:spAutoFit/>
          </a:bodyPr>
          <a:lstStyle/>
          <a:p>
            <a:r>
              <a:rPr lang="en-US" dirty="0" smtClean="0">
                <a:solidFill>
                  <a:srgbClr val="FF0000"/>
                </a:solidFill>
              </a:rPr>
              <a:t>72 million</a:t>
            </a:r>
            <a:endParaRPr lang="en-US" dirty="0">
              <a:solidFill>
                <a:srgbClr val="FF0000"/>
              </a:solidFill>
            </a:endParaRPr>
          </a:p>
        </p:txBody>
      </p:sp>
      <p:sp>
        <p:nvSpPr>
          <p:cNvPr id="14" name="TextBox 13"/>
          <p:cNvSpPr txBox="1"/>
          <p:nvPr/>
        </p:nvSpPr>
        <p:spPr>
          <a:xfrm>
            <a:off x="6324600" y="2590800"/>
            <a:ext cx="1828800" cy="369332"/>
          </a:xfrm>
          <a:prstGeom prst="rect">
            <a:avLst/>
          </a:prstGeom>
          <a:noFill/>
        </p:spPr>
        <p:txBody>
          <a:bodyPr wrap="square" rtlCol="0">
            <a:spAutoFit/>
          </a:bodyPr>
          <a:lstStyle/>
          <a:p>
            <a:r>
              <a:rPr lang="en-US" dirty="0" smtClean="0">
                <a:solidFill>
                  <a:srgbClr val="FF0000"/>
                </a:solidFill>
              </a:rPr>
              <a:t>20% population</a:t>
            </a:r>
            <a:endParaRPr lang="en-US" dirty="0">
              <a:solidFill>
                <a:srgbClr val="FF0000"/>
              </a:solidFill>
            </a:endParaRPr>
          </a:p>
        </p:txBody>
      </p:sp>
      <p:sp>
        <p:nvSpPr>
          <p:cNvPr id="15" name="TextBox 14"/>
          <p:cNvSpPr txBox="1"/>
          <p:nvPr/>
        </p:nvSpPr>
        <p:spPr>
          <a:xfrm>
            <a:off x="6781800" y="1981200"/>
            <a:ext cx="914400" cy="369332"/>
          </a:xfrm>
          <a:prstGeom prst="rect">
            <a:avLst/>
          </a:prstGeom>
          <a:noFill/>
        </p:spPr>
        <p:txBody>
          <a:bodyPr wrap="square" rtlCol="0">
            <a:spAutoFit/>
          </a:bodyPr>
          <a:lstStyle/>
          <a:p>
            <a:r>
              <a:rPr lang="en-US" dirty="0" smtClean="0">
                <a:solidFill>
                  <a:srgbClr val="FF0000"/>
                </a:solidFill>
              </a:rPr>
              <a:t>2030</a:t>
            </a:r>
            <a:endParaRPr lang="en-US" dirty="0">
              <a:solidFill>
                <a:srgbClr val="FF0000"/>
              </a:solidFill>
            </a:endParaRPr>
          </a:p>
        </p:txBody>
      </p:sp>
      <p:sp>
        <p:nvSpPr>
          <p:cNvPr id="16" name="TextBox 15"/>
          <p:cNvSpPr txBox="1"/>
          <p:nvPr/>
        </p:nvSpPr>
        <p:spPr>
          <a:xfrm>
            <a:off x="5334000" y="2743200"/>
            <a:ext cx="914400" cy="369332"/>
          </a:xfrm>
          <a:prstGeom prst="rect">
            <a:avLst/>
          </a:prstGeom>
          <a:noFill/>
        </p:spPr>
        <p:txBody>
          <a:bodyPr wrap="square" rtlCol="0">
            <a:spAutoFit/>
          </a:bodyPr>
          <a:lstStyle/>
          <a:p>
            <a:r>
              <a:rPr lang="en-US" dirty="0" smtClean="0">
                <a:solidFill>
                  <a:srgbClr val="FF0000"/>
                </a:solidFill>
              </a:rPr>
              <a:t>2008</a:t>
            </a:r>
            <a:endParaRPr lang="en-US" dirty="0">
              <a:solidFill>
                <a:srgbClr val="FF0000"/>
              </a:solidFill>
            </a:endParaRPr>
          </a:p>
        </p:txBody>
      </p:sp>
      <p:sp>
        <p:nvSpPr>
          <p:cNvPr id="17" name="TextBox 16"/>
          <p:cNvSpPr txBox="1"/>
          <p:nvPr/>
        </p:nvSpPr>
        <p:spPr>
          <a:xfrm>
            <a:off x="5181600" y="1981200"/>
            <a:ext cx="1219200" cy="369332"/>
          </a:xfrm>
          <a:prstGeom prst="rect">
            <a:avLst/>
          </a:prstGeom>
          <a:noFill/>
        </p:spPr>
        <p:txBody>
          <a:bodyPr wrap="square" rtlCol="0">
            <a:spAutoFit/>
          </a:bodyPr>
          <a:lstStyle/>
          <a:p>
            <a:r>
              <a:rPr lang="en-US" dirty="0" smtClean="0">
                <a:solidFill>
                  <a:srgbClr val="FF0000"/>
                </a:solidFill>
              </a:rPr>
              <a:t>65 &amp; over</a:t>
            </a:r>
            <a:endParaRPr lang="en-US" dirty="0">
              <a:solidFill>
                <a:srgbClr val="FF0000"/>
              </a:solidFill>
            </a:endParaRPr>
          </a:p>
        </p:txBody>
      </p:sp>
      <p:sp>
        <p:nvSpPr>
          <p:cNvPr id="18" name="TextBox 17"/>
          <p:cNvSpPr txBox="1"/>
          <p:nvPr/>
        </p:nvSpPr>
        <p:spPr>
          <a:xfrm>
            <a:off x="6172200" y="4572000"/>
            <a:ext cx="1524000" cy="369332"/>
          </a:xfrm>
          <a:prstGeom prst="rect">
            <a:avLst/>
          </a:prstGeom>
          <a:noFill/>
        </p:spPr>
        <p:txBody>
          <a:bodyPr wrap="square" rtlCol="0">
            <a:spAutoFit/>
          </a:bodyPr>
          <a:lstStyle/>
          <a:p>
            <a:r>
              <a:rPr lang="en-US" dirty="0" smtClean="0">
                <a:solidFill>
                  <a:schemeClr val="accent6">
                    <a:lumMod val="75000"/>
                  </a:schemeClr>
                </a:solidFill>
              </a:rPr>
              <a:t>5.7 million</a:t>
            </a:r>
            <a:endParaRPr lang="en-US" dirty="0">
              <a:solidFill>
                <a:schemeClr val="accent6">
                  <a:lumMod val="75000"/>
                </a:schemeClr>
              </a:solidFill>
            </a:endParaRPr>
          </a:p>
        </p:txBody>
      </p:sp>
      <p:sp>
        <p:nvSpPr>
          <p:cNvPr id="19" name="TextBox 18"/>
          <p:cNvSpPr txBox="1"/>
          <p:nvPr/>
        </p:nvSpPr>
        <p:spPr>
          <a:xfrm>
            <a:off x="5562600" y="4572000"/>
            <a:ext cx="762000" cy="369332"/>
          </a:xfrm>
          <a:prstGeom prst="rect">
            <a:avLst/>
          </a:prstGeom>
          <a:noFill/>
        </p:spPr>
        <p:txBody>
          <a:bodyPr wrap="square" rtlCol="0">
            <a:spAutoFit/>
          </a:bodyPr>
          <a:lstStyle/>
          <a:p>
            <a:r>
              <a:rPr lang="en-US" dirty="0" smtClean="0">
                <a:solidFill>
                  <a:schemeClr val="accent6">
                    <a:lumMod val="75000"/>
                  </a:schemeClr>
                </a:solidFill>
              </a:rPr>
              <a:t>2008</a:t>
            </a:r>
            <a:endParaRPr lang="en-US" dirty="0">
              <a:solidFill>
                <a:schemeClr val="accent6">
                  <a:lumMod val="75000"/>
                </a:schemeClr>
              </a:solidFill>
            </a:endParaRPr>
          </a:p>
        </p:txBody>
      </p:sp>
      <p:sp>
        <p:nvSpPr>
          <p:cNvPr id="20" name="TextBox 19"/>
          <p:cNvSpPr txBox="1"/>
          <p:nvPr/>
        </p:nvSpPr>
        <p:spPr>
          <a:xfrm>
            <a:off x="7315200" y="4267200"/>
            <a:ext cx="762000" cy="369332"/>
          </a:xfrm>
          <a:prstGeom prst="rect">
            <a:avLst/>
          </a:prstGeom>
          <a:noFill/>
        </p:spPr>
        <p:txBody>
          <a:bodyPr wrap="square" rtlCol="0">
            <a:spAutoFit/>
          </a:bodyPr>
          <a:lstStyle/>
          <a:p>
            <a:r>
              <a:rPr lang="en-US" dirty="0" smtClean="0">
                <a:solidFill>
                  <a:schemeClr val="accent6">
                    <a:lumMod val="75000"/>
                  </a:schemeClr>
                </a:solidFill>
              </a:rPr>
              <a:t>2050</a:t>
            </a:r>
            <a:endParaRPr lang="en-US" dirty="0">
              <a:solidFill>
                <a:schemeClr val="accent6">
                  <a:lumMod val="75000"/>
                </a:schemeClr>
              </a:solidFill>
            </a:endParaRPr>
          </a:p>
        </p:txBody>
      </p:sp>
      <p:sp>
        <p:nvSpPr>
          <p:cNvPr id="21" name="TextBox 20"/>
          <p:cNvSpPr txBox="1"/>
          <p:nvPr/>
        </p:nvSpPr>
        <p:spPr>
          <a:xfrm>
            <a:off x="7848600" y="4495800"/>
            <a:ext cx="1295400" cy="369332"/>
          </a:xfrm>
          <a:prstGeom prst="rect">
            <a:avLst/>
          </a:prstGeom>
          <a:noFill/>
        </p:spPr>
        <p:txBody>
          <a:bodyPr wrap="square" rtlCol="0">
            <a:spAutoFit/>
          </a:bodyPr>
          <a:lstStyle/>
          <a:p>
            <a:r>
              <a:rPr lang="en-US" dirty="0" smtClean="0">
                <a:solidFill>
                  <a:schemeClr val="accent6">
                    <a:lumMod val="75000"/>
                  </a:schemeClr>
                </a:solidFill>
              </a:rPr>
              <a:t>19 million</a:t>
            </a:r>
            <a:endParaRPr lang="en-US" dirty="0">
              <a:solidFill>
                <a:schemeClr val="accent6">
                  <a:lumMod val="75000"/>
                </a:schemeClr>
              </a:solidFill>
            </a:endParaRPr>
          </a:p>
        </p:txBody>
      </p:sp>
      <p:cxnSp>
        <p:nvCxnSpPr>
          <p:cNvPr id="25" name="Straight Connector 24"/>
          <p:cNvCxnSpPr/>
          <p:nvPr/>
        </p:nvCxnSpPr>
        <p:spPr>
          <a:xfrm rot="5400000" flipH="1" flipV="1">
            <a:off x="8077200" y="5105400"/>
            <a:ext cx="609600" cy="0"/>
          </a:xfrm>
          <a:prstGeom prst="line">
            <a:avLst/>
          </a:prstGeom>
        </p:spPr>
        <p:style>
          <a:lnRef idx="1">
            <a:schemeClr val="accent6"/>
          </a:lnRef>
          <a:fillRef idx="0">
            <a:schemeClr val="accent6"/>
          </a:fillRef>
          <a:effectRef idx="0">
            <a:schemeClr val="accent6"/>
          </a:effectRef>
          <a:fontRef idx="minor">
            <a:schemeClr val="tx1"/>
          </a:fontRef>
        </p:style>
      </p:cxnSp>
      <p:sp>
        <p:nvSpPr>
          <p:cNvPr id="26" name="TextBox 25"/>
          <p:cNvSpPr txBox="1"/>
          <p:nvPr/>
        </p:nvSpPr>
        <p:spPr>
          <a:xfrm>
            <a:off x="7467600" y="3810000"/>
            <a:ext cx="1219200" cy="369332"/>
          </a:xfrm>
          <a:prstGeom prst="rect">
            <a:avLst/>
          </a:prstGeom>
          <a:noFill/>
        </p:spPr>
        <p:txBody>
          <a:bodyPr wrap="square" rtlCol="0">
            <a:spAutoFit/>
          </a:bodyPr>
          <a:lstStyle/>
          <a:p>
            <a:r>
              <a:rPr lang="en-US" dirty="0" smtClean="0">
                <a:solidFill>
                  <a:schemeClr val="accent6">
                    <a:lumMod val="75000"/>
                  </a:schemeClr>
                </a:solidFill>
              </a:rPr>
              <a:t>85 &amp; over</a:t>
            </a:r>
            <a:endParaRPr lang="en-US" dirty="0">
              <a:solidFill>
                <a:schemeClr val="accent6">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000"/>
                                        <p:tgtEl>
                                          <p:spTgt spid="20"/>
                                        </p:tgtEl>
                                      </p:cBhvr>
                                    </p:animEffect>
                                    <p:anim calcmode="lin" valueType="num">
                                      <p:cBhvr>
                                        <p:cTn id="58" dur="2000" fill="hold"/>
                                        <p:tgtEl>
                                          <p:spTgt spid="20"/>
                                        </p:tgtEl>
                                        <p:attrNameLst>
                                          <p:attrName>ppt_x</p:attrName>
                                        </p:attrNameLst>
                                      </p:cBhvr>
                                      <p:tavLst>
                                        <p:tav tm="0">
                                          <p:val>
                                            <p:strVal val="#ppt_x"/>
                                          </p:val>
                                        </p:tav>
                                        <p:tav tm="100000">
                                          <p:val>
                                            <p:strVal val="#ppt_x"/>
                                          </p:val>
                                        </p:tav>
                                      </p:tavLst>
                                    </p:anim>
                                    <p:anim calcmode="lin" valueType="num">
                                      <p:cBhvr>
                                        <p:cTn id="59" dur="2000" fill="hold"/>
                                        <p:tgtEl>
                                          <p:spTgt spid="20"/>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42"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Autofit/>
          </a:bodyPr>
          <a:lstStyle/>
          <a:p>
            <a:pPr algn="ctr"/>
            <a:r>
              <a:rPr lang="en-US" sz="5400" b="1" dirty="0" smtClean="0">
                <a:latin typeface="+mj-lt"/>
              </a:rPr>
              <a:t>State-Specific Demographics</a:t>
            </a:r>
            <a:endParaRPr lang="en-US" sz="5400" b="1" dirty="0">
              <a:latin typeface="+mj-lt"/>
            </a:endParaRPr>
          </a:p>
        </p:txBody>
      </p:sp>
      <p:sp>
        <p:nvSpPr>
          <p:cNvPr id="3" name="Content Placeholder 2"/>
          <p:cNvSpPr>
            <a:spLocks noGrp="1"/>
          </p:cNvSpPr>
          <p:nvPr>
            <p:ph idx="1"/>
          </p:nvPr>
        </p:nvSpPr>
        <p:spPr/>
        <p:txBody>
          <a:bodyPr/>
          <a:lstStyle/>
          <a:p>
            <a:r>
              <a:rPr lang="en-US" dirty="0" smtClean="0"/>
              <a:t>Add a slide referring to your state’s aging population</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304800" y="1371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0" y="-228600"/>
            <a:ext cx="9144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smtClean="0">
                <a:ln>
                  <a:noFill/>
                </a:ln>
                <a:solidFill>
                  <a:srgbClr val="263F6A"/>
                </a:solidFill>
                <a:effectLst/>
                <a:uLnTx/>
                <a:uFillTx/>
                <a:latin typeface="+mj-lt"/>
                <a:ea typeface="+mj-ea"/>
                <a:cs typeface="+mj-cs"/>
              </a:rPr>
              <a:t>Demographics of Aging</a:t>
            </a:r>
            <a:endParaRPr kumimoji="0" lang="en-US" sz="6000" b="1" i="0" u="none" strike="noStrike" kern="1200" cap="none" spc="0" normalizeH="0" baseline="0" noProof="0" dirty="0">
              <a:ln>
                <a:noFill/>
              </a:ln>
              <a:solidFill>
                <a:srgbClr val="263F6A"/>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p Arrow 5"/>
          <p:cNvSpPr/>
          <p:nvPr/>
        </p:nvSpPr>
        <p:spPr>
          <a:xfrm>
            <a:off x="304800" y="1981200"/>
            <a:ext cx="838200" cy="3200400"/>
          </a:xfrm>
          <a:prstGeom prst="upArrow">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sp>
      <p:graphicFrame>
        <p:nvGraphicFramePr>
          <p:cNvPr id="9" name="Diagram 8"/>
          <p:cNvGraphicFramePr/>
          <p:nvPr/>
        </p:nvGraphicFramePr>
        <p:xfrm>
          <a:off x="3505200" y="1371600"/>
          <a:ext cx="5257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0" y="-228600"/>
            <a:ext cx="91440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smtClean="0">
                <a:ln>
                  <a:noFill/>
                </a:ln>
                <a:solidFill>
                  <a:srgbClr val="263F6A"/>
                </a:solidFill>
                <a:effectLst/>
                <a:uLnTx/>
                <a:uFillTx/>
                <a:latin typeface="+mj-lt"/>
                <a:ea typeface="+mj-ea"/>
                <a:cs typeface="+mj-cs"/>
              </a:rPr>
              <a:t>Gender and Aging</a:t>
            </a:r>
            <a:endParaRPr kumimoji="0" lang="en-US" sz="6000" b="1" i="0" u="none" strike="noStrike" kern="1200" cap="none" spc="0" normalizeH="0" baseline="0" noProof="0" dirty="0">
              <a:ln>
                <a:noFill/>
              </a:ln>
              <a:solidFill>
                <a:srgbClr val="263F6A"/>
              </a:solidFill>
              <a:effectLst/>
              <a:uLnTx/>
              <a:uFillTx/>
              <a:latin typeface="+mj-lt"/>
              <a:ea typeface="+mj-ea"/>
              <a:cs typeface="+mj-cs"/>
            </a:endParaRPr>
          </a:p>
        </p:txBody>
      </p:sp>
      <p:sp>
        <p:nvSpPr>
          <p:cNvPr id="5" name="TextBox 4"/>
          <p:cNvSpPr txBox="1"/>
          <p:nvPr/>
        </p:nvSpPr>
        <p:spPr>
          <a:xfrm>
            <a:off x="914400" y="1828800"/>
            <a:ext cx="2667000" cy="523220"/>
          </a:xfrm>
          <a:prstGeom prst="rect">
            <a:avLst/>
          </a:prstGeom>
          <a:noFill/>
        </p:spPr>
        <p:txBody>
          <a:bodyPr wrap="square" rtlCol="0">
            <a:spAutoFit/>
          </a:bodyPr>
          <a:lstStyle/>
          <a:p>
            <a:r>
              <a:rPr lang="en-US" sz="2800" b="1" dirty="0" smtClean="0">
                <a:solidFill>
                  <a:schemeClr val="accent2">
                    <a:lumMod val="75000"/>
                  </a:schemeClr>
                </a:solidFill>
              </a:rPr>
              <a:t>Vulnerability</a:t>
            </a:r>
            <a:endParaRPr lang="en-US" b="1" dirty="0">
              <a:solidFill>
                <a:schemeClr val="accent2">
                  <a:lumMod val="75000"/>
                </a:schemeClr>
              </a:solidFill>
            </a:endParaRPr>
          </a:p>
        </p:txBody>
      </p:sp>
      <p:sp>
        <p:nvSpPr>
          <p:cNvPr id="7" name="TextBox 6"/>
          <p:cNvSpPr txBox="1"/>
          <p:nvPr/>
        </p:nvSpPr>
        <p:spPr>
          <a:xfrm>
            <a:off x="1066800" y="2769275"/>
            <a:ext cx="2438400" cy="2031325"/>
          </a:xfrm>
          <a:prstGeom prst="rect">
            <a:avLst/>
          </a:prstGeom>
          <a:noFill/>
          <a:effectLst>
            <a:glow rad="101600">
              <a:schemeClr val="accent2">
                <a:satMod val="175000"/>
                <a:alpha val="40000"/>
              </a:schemeClr>
            </a:glow>
          </a:effectLst>
        </p:spPr>
        <p:txBody>
          <a:bodyPr wrap="square" rtlCol="0">
            <a:spAutoFit/>
          </a:bodyPr>
          <a:lstStyle/>
          <a:p>
            <a:pPr>
              <a:spcAft>
                <a:spcPts val="1200"/>
              </a:spcAft>
            </a:pPr>
            <a:r>
              <a:rPr lang="en-US" sz="2400" dirty="0" smtClean="0"/>
              <a:t>- Living Longer</a:t>
            </a:r>
          </a:p>
          <a:p>
            <a:pPr>
              <a:spcAft>
                <a:spcPts val="1200"/>
              </a:spcAft>
            </a:pPr>
            <a:r>
              <a:rPr lang="en-US" sz="2400" dirty="0" smtClean="0"/>
              <a:t>- Single</a:t>
            </a:r>
          </a:p>
          <a:p>
            <a:pPr>
              <a:spcAft>
                <a:spcPts val="1200"/>
              </a:spcAft>
            </a:pPr>
            <a:r>
              <a:rPr lang="en-US" sz="2400" dirty="0" smtClean="0"/>
              <a:t>- Living Alone</a:t>
            </a:r>
          </a:p>
          <a:p>
            <a:pPr>
              <a:spcAft>
                <a:spcPts val="1200"/>
              </a:spcAft>
            </a:pPr>
            <a:r>
              <a:rPr lang="en-US" sz="2400" dirty="0" smtClean="0"/>
              <a:t>- Poverty </a:t>
            </a:r>
            <a:endParaRPr lang="en-US" sz="24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52400"/>
            <a:ext cx="9144000" cy="1219200"/>
          </a:xfrm>
        </p:spPr>
        <p:txBody>
          <a:bodyPr>
            <a:normAutofit/>
          </a:bodyPr>
          <a:lstStyle/>
          <a:p>
            <a:pPr algn="ctr">
              <a:defRPr/>
            </a:pPr>
            <a:r>
              <a:rPr lang="en-US" sz="6000" b="1" dirty="0" smtClean="0">
                <a:solidFill>
                  <a:srgbClr val="263F6A"/>
                </a:solidFill>
                <a:latin typeface="Calibri" pitchFamily="34" charset="0"/>
              </a:rPr>
              <a:t>Interactive Exercise</a:t>
            </a:r>
            <a:endParaRPr lang="en-US" sz="6000" b="1" dirty="0">
              <a:solidFill>
                <a:srgbClr val="FF0000"/>
              </a:solidFill>
              <a:latin typeface="Calibri" pitchFamily="34" charset="0"/>
            </a:endParaRPr>
          </a:p>
        </p:txBody>
      </p:sp>
      <p:sp>
        <p:nvSpPr>
          <p:cNvPr id="6" name="Rectangle 5"/>
          <p:cNvSpPr/>
          <p:nvPr/>
        </p:nvSpPr>
        <p:spPr>
          <a:xfrm>
            <a:off x="762000" y="1371600"/>
            <a:ext cx="79248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solidFill>
                    <a:schemeClr val="tx2">
                      <a:lumMod val="75000"/>
                    </a:schemeClr>
                  </a:solidFill>
                </a:ln>
                <a:solidFill>
                  <a:srgbClr val="263F6A"/>
                </a:solidFill>
                <a:effectLst>
                  <a:outerShdw blurRad="50800" dist="38100" dir="13500000" algn="br" rotWithShape="0">
                    <a:prstClr val="black">
                      <a:alpha val="40000"/>
                    </a:prstClr>
                  </a:outerShdw>
                </a:effectLst>
                <a:latin typeface="+mn-lt"/>
              </a:rPr>
              <a:t>Meet AGNES</a:t>
            </a:r>
            <a:endParaRPr lang="en-US" sz="6000" b="1" cap="none" spc="0" dirty="0">
              <a:ln w="11430">
                <a:solidFill>
                  <a:schemeClr val="tx2">
                    <a:lumMod val="75000"/>
                  </a:schemeClr>
                </a:solidFill>
              </a:ln>
              <a:solidFill>
                <a:srgbClr val="263F6A"/>
              </a:solidFill>
              <a:effectLst>
                <a:outerShdw blurRad="50800" dist="38100" dir="13500000" algn="br" rotWithShape="0">
                  <a:prstClr val="black">
                    <a:alpha val="40000"/>
                  </a:prstClr>
                </a:outerShdw>
              </a:effectLst>
              <a:latin typeface="+mn-lt"/>
            </a:endParaRPr>
          </a:p>
        </p:txBody>
      </p:sp>
      <p:sp>
        <p:nvSpPr>
          <p:cNvPr id="7" name="TextBox 6"/>
          <p:cNvSpPr txBox="1"/>
          <p:nvPr/>
        </p:nvSpPr>
        <p:spPr>
          <a:xfrm>
            <a:off x="685800" y="2819400"/>
            <a:ext cx="1676400" cy="2554545"/>
          </a:xfrm>
          <a:prstGeom prst="rect">
            <a:avLst/>
          </a:prstGeom>
          <a:noFill/>
        </p:spPr>
        <p:txBody>
          <a:bodyPr wrap="square" rtlCol="0">
            <a:spAutoFit/>
          </a:bodyPr>
          <a:lstStyle/>
          <a:p>
            <a:r>
              <a:rPr lang="en-US" sz="3200" b="1" dirty="0" smtClean="0">
                <a:solidFill>
                  <a:schemeClr val="accent1"/>
                </a:solidFill>
                <a:latin typeface="+mn-lt"/>
              </a:rPr>
              <a:t>A</a:t>
            </a:r>
            <a:r>
              <a:rPr lang="en-US" sz="3200" dirty="0" smtClean="0">
                <a:latin typeface="+mn-lt"/>
              </a:rPr>
              <a:t>ge</a:t>
            </a:r>
          </a:p>
          <a:p>
            <a:r>
              <a:rPr lang="en-US" sz="3200" b="1" dirty="0" smtClean="0">
                <a:solidFill>
                  <a:schemeClr val="accent1"/>
                </a:solidFill>
                <a:latin typeface="+mn-lt"/>
              </a:rPr>
              <a:t>G</a:t>
            </a:r>
            <a:r>
              <a:rPr lang="en-US" sz="3200" dirty="0" smtClean="0">
                <a:latin typeface="+mn-lt"/>
              </a:rPr>
              <a:t>ain</a:t>
            </a:r>
          </a:p>
          <a:p>
            <a:r>
              <a:rPr lang="en-US" sz="3200" b="1" dirty="0" smtClean="0">
                <a:solidFill>
                  <a:schemeClr val="accent1"/>
                </a:solidFill>
                <a:latin typeface="+mn-lt"/>
              </a:rPr>
              <a:t>N</a:t>
            </a:r>
            <a:r>
              <a:rPr lang="en-US" sz="3200" dirty="0" smtClean="0">
                <a:latin typeface="+mn-lt"/>
              </a:rPr>
              <a:t>ow</a:t>
            </a:r>
          </a:p>
          <a:p>
            <a:r>
              <a:rPr lang="en-US" sz="3200" b="1" dirty="0" smtClean="0">
                <a:solidFill>
                  <a:schemeClr val="accent1"/>
                </a:solidFill>
                <a:latin typeface="+mn-lt"/>
              </a:rPr>
              <a:t>E</a:t>
            </a:r>
            <a:r>
              <a:rPr lang="en-US" sz="3200" dirty="0" smtClean="0">
                <a:latin typeface="+mn-lt"/>
              </a:rPr>
              <a:t>mpathy</a:t>
            </a:r>
          </a:p>
          <a:p>
            <a:r>
              <a:rPr lang="en-US" sz="3200" b="1" dirty="0" smtClean="0">
                <a:solidFill>
                  <a:schemeClr val="accent1"/>
                </a:solidFill>
                <a:latin typeface="+mn-lt"/>
              </a:rPr>
              <a:t>S</a:t>
            </a:r>
            <a:r>
              <a:rPr lang="en-US" sz="3200" dirty="0" smtClean="0">
                <a:latin typeface="+mn-lt"/>
              </a:rPr>
              <a:t>ystem</a:t>
            </a:r>
            <a:endParaRPr lang="en-US" sz="3200" dirty="0">
              <a:latin typeface="+mn-lt"/>
            </a:endParaRPr>
          </a:p>
        </p:txBody>
      </p:sp>
      <p:pic>
        <p:nvPicPr>
          <p:cNvPr id="5" name="Picture 4" descr="AGNES1.JPG"/>
          <p:cNvPicPr>
            <a:picLocks noChangeAspect="1"/>
          </p:cNvPicPr>
          <p:nvPr/>
        </p:nvPicPr>
        <p:blipFill>
          <a:blip r:embed="rId3" cstate="print"/>
          <a:stretch>
            <a:fillRect/>
          </a:stretch>
        </p:blipFill>
        <p:spPr>
          <a:xfrm>
            <a:off x="3276600" y="2287070"/>
            <a:ext cx="2947988" cy="4418530"/>
          </a:xfrm>
          <a:prstGeom prst="rect">
            <a:avLst/>
          </a:prstGeom>
        </p:spPr>
      </p:pic>
      <p:sp>
        <p:nvSpPr>
          <p:cNvPr id="8" name="TextBox 7"/>
          <p:cNvSpPr txBox="1"/>
          <p:nvPr/>
        </p:nvSpPr>
        <p:spPr>
          <a:xfrm>
            <a:off x="6400800" y="5638800"/>
            <a:ext cx="2362200" cy="400110"/>
          </a:xfrm>
          <a:prstGeom prst="rect">
            <a:avLst/>
          </a:prstGeom>
          <a:noFill/>
        </p:spPr>
        <p:txBody>
          <a:bodyPr wrap="square" rtlCol="0">
            <a:spAutoFit/>
          </a:bodyPr>
          <a:lstStyle/>
          <a:p>
            <a:r>
              <a:rPr lang="en-US" sz="1000" dirty="0" smtClean="0"/>
              <a:t>Photo by Nathan Fried </a:t>
            </a:r>
            <a:r>
              <a:rPr lang="en-US" sz="1000" dirty="0" err="1" smtClean="0"/>
              <a:t>Lipski</a:t>
            </a:r>
            <a:r>
              <a:rPr lang="en-US" sz="1000" dirty="0" smtClean="0"/>
              <a:t>. Used with permission from MIT </a:t>
            </a:r>
            <a:r>
              <a:rPr lang="en-US" sz="1000" dirty="0" err="1" smtClean="0"/>
              <a:t>AgeLab</a:t>
            </a:r>
            <a:r>
              <a:rPr lang="en-US" sz="1000" dirty="0" smtClean="0"/>
              <a:t>.</a:t>
            </a:r>
            <a:endParaRPr lang="en-US" sz="1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9742"/>
            <a:ext cx="9144000" cy="1143000"/>
          </a:xfrm>
        </p:spPr>
        <p:txBody>
          <a:bodyPr>
            <a:normAutofit/>
          </a:bodyPr>
          <a:lstStyle/>
          <a:p>
            <a:pPr algn="ctr"/>
            <a:r>
              <a:rPr lang="en-US" sz="6000" b="1" dirty="0" smtClean="0">
                <a:latin typeface="Calibri" pitchFamily="34" charset="0"/>
              </a:rPr>
              <a:t>Myths and Facts of Aging</a:t>
            </a:r>
            <a:endParaRPr lang="en-US" sz="6000" b="1" dirty="0">
              <a:latin typeface="Calibri" pitchFamily="34" charset="0"/>
            </a:endParaRPr>
          </a:p>
        </p:txBody>
      </p:sp>
      <p:graphicFrame>
        <p:nvGraphicFramePr>
          <p:cNvPr id="7" name="Diagram 6"/>
          <p:cNvGraphicFramePr/>
          <p:nvPr/>
        </p:nvGraphicFramePr>
        <p:xfrm>
          <a:off x="304800" y="1295400"/>
          <a:ext cx="84582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304800" y="4942582"/>
            <a:ext cx="8534400" cy="1015663"/>
          </a:xfrm>
          <a:prstGeom prst="rect">
            <a:avLst/>
          </a:prstGeom>
          <a:solidFill>
            <a:schemeClr val="bg1">
              <a:lumMod val="85000"/>
            </a:schemeClr>
          </a:solidFill>
          <a:ln>
            <a:solidFill>
              <a:schemeClr val="tx2">
                <a:lumMod val="75000"/>
              </a:schemeClr>
            </a:solidFill>
          </a:ln>
        </p:spPr>
        <p:txBody>
          <a:bodyPr wrap="square" rtlCol="0">
            <a:spAutoFit/>
          </a:bodyPr>
          <a:lstStyle/>
          <a:p>
            <a:r>
              <a:rPr lang="en-US" sz="3200" u="sng" dirty="0" smtClean="0">
                <a:latin typeface="+mn-lt"/>
              </a:rPr>
              <a:t>ISSUE:</a:t>
            </a:r>
            <a:r>
              <a:rPr lang="en-US" sz="3200" dirty="0" smtClean="0">
                <a:latin typeface="+mn-lt"/>
              </a:rPr>
              <a:t> </a:t>
            </a:r>
            <a:r>
              <a:rPr lang="en-US" sz="2800" dirty="0" smtClean="0">
                <a:latin typeface="+mn-lt"/>
              </a:rPr>
              <a:t>Will judges and jurors accept an older person’s testimony as truthful and accurate?</a:t>
            </a:r>
            <a:endParaRPr lang="en-US" sz="280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CE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CEC Template</Template>
  <TotalTime>15743</TotalTime>
  <Words>5624</Words>
  <Application>Microsoft Office PowerPoint</Application>
  <PresentationFormat>On-screen Show (4:3)</PresentationFormat>
  <Paragraphs>433</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CEC Template</vt:lpstr>
      <vt:lpstr>Module One:</vt:lpstr>
      <vt:lpstr>Module One Goal</vt:lpstr>
      <vt:lpstr>Slide 3</vt:lpstr>
      <vt:lpstr>Demographics of Aging</vt:lpstr>
      <vt:lpstr>State-Specific Demographics</vt:lpstr>
      <vt:lpstr>Slide 6</vt:lpstr>
      <vt:lpstr>Slide 7</vt:lpstr>
      <vt:lpstr>Interactive Exercise</vt:lpstr>
      <vt:lpstr>Myths and Facts of Aging</vt:lpstr>
      <vt:lpstr>Myths and Facts of Aging</vt:lpstr>
      <vt:lpstr>Vulnerability</vt:lpstr>
      <vt:lpstr>The Case of “Marva”</vt:lpstr>
      <vt:lpstr>Common Aspects of Aging</vt:lpstr>
      <vt:lpstr>Physical Vulnerabilities </vt:lpstr>
      <vt:lpstr>Effects of Common Medications</vt:lpstr>
      <vt:lpstr> IADLs and ADLs</vt:lpstr>
      <vt:lpstr> Functional Limitations</vt:lpstr>
      <vt:lpstr> Health Issues for People Age 85+</vt:lpstr>
      <vt:lpstr>Interactive Exercise</vt:lpstr>
      <vt:lpstr> Emotional Vulnerabilities</vt:lpstr>
      <vt:lpstr> Emotional Vulnerabilities</vt:lpstr>
      <vt:lpstr>Interactive Exercise</vt:lpstr>
      <vt:lpstr>Slide 23</vt:lpstr>
      <vt:lpstr>Characteristics of Dementia</vt:lpstr>
      <vt:lpstr>Alzheimer’s Disease</vt:lpstr>
      <vt:lpstr>Early Alzheimer’s Disease </vt:lpstr>
      <vt:lpstr>Moderate Alzheimer’s Disease </vt:lpstr>
      <vt:lpstr>Severe Alzheimer’s Disease </vt:lpstr>
      <vt:lpstr>Interactive Exercise</vt:lpstr>
      <vt:lpstr>Implications for the Court</vt:lpstr>
      <vt:lpstr>Slide 31</vt:lpstr>
      <vt:lpstr>Additional Resources</vt:lpstr>
    </vt:vector>
  </TitlesOfParts>
  <Company>National Center For State Courts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tjones</dc:creator>
  <cp:lastModifiedBy>tjones</cp:lastModifiedBy>
  <cp:revision>1220</cp:revision>
  <dcterms:created xsi:type="dcterms:W3CDTF">2010-09-28T19:59:37Z</dcterms:created>
  <dcterms:modified xsi:type="dcterms:W3CDTF">2012-03-27T13:47:02Z</dcterms:modified>
</cp:coreProperties>
</file>