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28" r:id="rId1"/>
  </p:sldMasterIdLst>
  <p:notesMasterIdLst>
    <p:notesMasterId r:id="rId26"/>
  </p:notesMasterIdLst>
  <p:handoutMasterIdLst>
    <p:handoutMasterId r:id="rId27"/>
  </p:handoutMasterIdLst>
  <p:sldIdLst>
    <p:sldId id="431" r:id="rId2"/>
    <p:sldId id="259" r:id="rId3"/>
    <p:sldId id="258" r:id="rId4"/>
    <p:sldId id="442" r:id="rId5"/>
    <p:sldId id="444" r:id="rId6"/>
    <p:sldId id="653" r:id="rId7"/>
    <p:sldId id="454" r:id="rId8"/>
    <p:sldId id="657" r:id="rId9"/>
    <p:sldId id="438" r:id="rId10"/>
    <p:sldId id="482" r:id="rId11"/>
    <p:sldId id="407" r:id="rId12"/>
    <p:sldId id="306" r:id="rId13"/>
    <p:sldId id="418" r:id="rId14"/>
    <p:sldId id="631" r:id="rId15"/>
    <p:sldId id="397" r:id="rId16"/>
    <p:sldId id="658" r:id="rId17"/>
    <p:sldId id="427" r:id="rId18"/>
    <p:sldId id="652" r:id="rId19"/>
    <p:sldId id="656" r:id="rId20"/>
    <p:sldId id="647" r:id="rId21"/>
    <p:sldId id="474" r:id="rId22"/>
    <p:sldId id="638" r:id="rId23"/>
    <p:sldId id="661" r:id="rId24"/>
    <p:sldId id="413" r:id="rId2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15" autoAdjust="0"/>
    <p:restoredTop sz="90401" autoAdjust="0"/>
  </p:normalViewPr>
  <p:slideViewPr>
    <p:cSldViewPr>
      <p:cViewPr varScale="1">
        <p:scale>
          <a:sx n="67" d="100"/>
          <a:sy n="67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208" y="-96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F9497C27-A457-4CDD-8DA6-8F5614313EF6}" type="datetimeFigureOut">
              <a:rPr lang="en-US"/>
              <a:pPr>
                <a:defRPr/>
              </a:pPr>
              <a:t>2/9/2012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61B8C62F-743C-4DEA-9A22-32E9459814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852302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11A89D9-058E-436D-8CBC-B04FF9F3C4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734686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B9BFCE-D084-47A7-A2B6-49145C4A924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9216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9216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 txBox="1">
            <a:spLocks noGrp="1"/>
          </p:cNvSpPr>
          <p:nvPr/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>
              <a:defRPr/>
            </a:pPr>
            <a:fld id="{5E56164F-3991-468F-B64F-B4FBCD9B31E8}" type="slidenum">
              <a:rPr lang="en-US" sz="1200">
                <a:latin typeface="+mn-lt"/>
              </a:rPr>
              <a:pPr algn="r">
                <a:defRPr/>
              </a:pPr>
              <a:t>1</a:t>
            </a:fld>
            <a:endParaRPr lang="en-US" sz="1200" dirty="0">
              <a:latin typeface="+mn-lt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0CF45D-7725-4B44-8A47-951B68461ED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9318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9318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204" name="Slide Number Placeholder 3"/>
          <p:cNvSpPr txBox="1">
            <a:spLocks noGrp="1"/>
          </p:cNvSpPr>
          <p:nvPr/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>
              <a:defRPr/>
            </a:pPr>
            <a:fld id="{19561F8B-D021-4B22-AFCD-30D1139E1FD0}" type="slidenum">
              <a:rPr lang="en-US" sz="1200">
                <a:latin typeface="+mn-lt"/>
              </a:rPr>
              <a:pPr algn="r">
                <a:defRPr/>
              </a:pPr>
              <a:t>3</a:t>
            </a:fld>
            <a:endParaRPr lang="en-US" sz="1200" dirty="0">
              <a:latin typeface="+mn-lt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F215D4-D07B-45C1-8E11-09F48EEF91A8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9830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9830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7348" name="Slide Number Placeholder 3"/>
          <p:cNvSpPr txBox="1">
            <a:spLocks noGrp="1"/>
          </p:cNvSpPr>
          <p:nvPr/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</p:spPr>
        <p:txBody>
          <a:bodyPr lIns="93177" tIns="46589" rIns="93177" bIns="46589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DC5474A-3B91-444F-ACCB-C2930E72B868}" type="slidenum">
              <a:rPr lang="en-US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en-US" sz="1200" dirty="0">
              <a:latin typeface="+mn-lt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5FAD91-6132-45FF-992C-EC9E02C5AA34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0035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10035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</p:spPr>
        <p:txBody>
          <a:bodyPr lIns="93177" tIns="46589" rIns="93177" bIns="46589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527E8EB-DCDD-48B8-84C7-0667F3059A0A}" type="slidenum">
              <a:rPr lang="en-US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en-US" sz="1200" dirty="0">
              <a:latin typeface="+mn-lt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12AAED-D9ED-4F6A-A912-46162D54D17C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6322" name="Rectangle 7"/>
          <p:cNvSpPr txBox="1">
            <a:spLocks noGrp="1" noChangeArrowheads="1"/>
          </p:cNvSpPr>
          <p:nvPr/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>
              <a:defRPr/>
            </a:pPr>
            <a:fld id="{2F30F422-3E46-431C-AE7C-529ED0D2DFC3}" type="slidenum">
              <a:rPr lang="en-US" sz="1200">
                <a:latin typeface="+mn-lt"/>
              </a:rPr>
              <a:pPr algn="r">
                <a:defRPr/>
              </a:pPr>
              <a:t>13</a:t>
            </a:fld>
            <a:endParaRPr lang="en-US" sz="1200" dirty="0">
              <a:latin typeface="+mn-lt"/>
            </a:endParaRPr>
          </a:p>
        </p:txBody>
      </p:sp>
      <p:sp>
        <p:nvSpPr>
          <p:cNvPr id="1075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1075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435" y="4419018"/>
            <a:ext cx="5606697" cy="4183380"/>
          </a:xfrm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000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1A89D9-058E-436D-8CBC-B04FF9F3C45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D7C04E-9BE2-48FE-84FA-D36F93CE43C7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2185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12186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4756" name="Slide Number Placeholder 3"/>
          <p:cNvSpPr txBox="1">
            <a:spLocks noGrp="1"/>
          </p:cNvSpPr>
          <p:nvPr/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>
              <a:defRPr/>
            </a:pPr>
            <a:fld id="{3118AC80-274A-4D02-A3F7-92D946AAF0F7}" type="slidenum">
              <a:rPr lang="en-US" sz="1200">
                <a:latin typeface="+mn-lt"/>
              </a:rPr>
              <a:pPr algn="r">
                <a:defRPr/>
              </a:pPr>
              <a:t>15</a:t>
            </a:fld>
            <a:endParaRPr lang="en-US" sz="1200" dirty="0">
              <a:latin typeface="+mn-lt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1A89D9-058E-436D-8CBC-B04FF9F3C45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1A89D9-058E-436D-8CBC-B04FF9F3C45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861198F-885A-4850-AD7C-B60C5E0690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2C777B6-7861-411C-A7C3-2755BCB6E4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40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8FAAF7D-665F-4011-9173-047B7D65B0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87ACFDB-0E77-4F3E-8004-D58B1BEC7B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1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96B03C9-615F-4142-AFDC-378B10A2E3F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DB3663C-B601-4B99-8571-0C0A958AAFE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229A6A8-858E-4644-9043-B1A15B945FE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4F965D1-87B8-485C-A25E-EF81AECDBF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2DBC024-480C-4282-BEAC-72F80161004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1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8509971-40F3-46AD-8E3C-0BFC2BC1158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C202441-17F1-4487-B279-744020D20F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4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2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6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8" y="21103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8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7438C1B9-75F7-4A7A-A61F-FCE941DE43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</p:sldLayoutIdLst>
  <p:transition>
    <p:random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EEF2CA-CC35-4A80-AFD7-A67BE70D04E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074" name="Title 1"/>
          <p:cNvSpPr>
            <a:spLocks noGrp="1"/>
          </p:cNvSpPr>
          <p:nvPr>
            <p:ph type="ctrTitle" idx="4294967295"/>
          </p:nvPr>
        </p:nvSpPr>
        <p:spPr>
          <a:xfrm>
            <a:off x="990600" y="2590800"/>
            <a:ext cx="8153400" cy="1371600"/>
          </a:xfrm>
        </p:spPr>
        <p:txBody>
          <a:bodyPr anchor="b">
            <a:normAutofit fontScale="90000"/>
          </a:bodyPr>
          <a:lstStyle/>
          <a:p>
            <a:pPr eaLnBrk="1" hangingPunct="1">
              <a:defRPr/>
            </a:pPr>
            <a:r>
              <a:rPr lang="en-US" sz="5500" dirty="0"/>
              <a:t>Procedural Fairness:</a:t>
            </a:r>
            <a:br>
              <a:rPr lang="en-US" sz="5500" dirty="0"/>
            </a:br>
            <a:r>
              <a:rPr lang="en-US" sz="5500" dirty="0"/>
              <a:t>A Key to </a:t>
            </a:r>
            <a:r>
              <a:rPr lang="en-US" sz="5500" dirty="0" smtClean="0"/>
              <a:t>Building Public Support for Courts</a:t>
            </a:r>
            <a:endParaRPr lang="en-US" sz="5500" dirty="0"/>
          </a:p>
        </p:txBody>
      </p:sp>
      <p:sp>
        <p:nvSpPr>
          <p:cNvPr id="3075" name="Subtitle 2"/>
          <p:cNvSpPr>
            <a:spLocks noGrp="1"/>
          </p:cNvSpPr>
          <p:nvPr>
            <p:ph type="subTitle" idx="4294967295"/>
          </p:nvPr>
        </p:nvSpPr>
        <p:spPr>
          <a:xfrm>
            <a:off x="609600" y="4343400"/>
            <a:ext cx="8382000" cy="1981200"/>
          </a:xfrm>
        </p:spPr>
        <p:txBody>
          <a:bodyPr>
            <a:normAutofit/>
          </a:bodyPr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z="3400" dirty="0" smtClean="0"/>
              <a:t>Judge Kevin Burke</a:t>
            </a:r>
          </a:p>
          <a:p>
            <a:pPr marL="0" indent="0" algn="ctr">
              <a:buNone/>
              <a:defRPr/>
            </a:pPr>
            <a:r>
              <a:rPr lang="en-US" sz="3400" dirty="0" smtClean="0"/>
              <a:t>Conference of State Court Administrators</a:t>
            </a:r>
          </a:p>
          <a:p>
            <a:pPr marL="0" indent="0" algn="ctr">
              <a:buNone/>
              <a:defRPr/>
            </a:pPr>
            <a:r>
              <a:rPr lang="en-US" sz="3400" dirty="0" smtClean="0"/>
              <a:t>December 2, 2011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en-US" sz="3400" dirty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sz="34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Why should you be interested?</a:t>
            </a:r>
            <a:br>
              <a:rPr lang="en-US" dirty="0" smtClean="0"/>
            </a:br>
            <a:r>
              <a:rPr lang="en-US" dirty="0" smtClean="0"/>
              <a:t>Procedural fairness works.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133601"/>
            <a:ext cx="7239000" cy="3997325"/>
          </a:xfrm>
        </p:spPr>
        <p:txBody>
          <a:bodyPr/>
          <a:lstStyle/>
          <a:p>
            <a:r>
              <a:rPr lang="en-US" dirty="0" smtClean="0"/>
              <a:t>It encourages decision acceptance.</a:t>
            </a:r>
          </a:p>
          <a:p>
            <a:r>
              <a:rPr lang="en-US" dirty="0" smtClean="0"/>
              <a:t>It leads to positive views about the legal system.</a:t>
            </a:r>
          </a:p>
          <a:p>
            <a:r>
              <a:rPr lang="en-US" dirty="0" smtClean="0"/>
              <a:t>A system-wide commitment to a litigant’s bill of rights may be the best way to enhance public trust in the courts</a:t>
            </a:r>
            <a:endParaRPr lang="en-US" dirty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096443-2CF5-4132-A2EE-44A837A87FF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66FDC-ABA0-4813-AE31-04539E3B12DC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237570" name="Title 3"/>
          <p:cNvSpPr>
            <a:spLocks noGrp="1"/>
          </p:cNvSpPr>
          <p:nvPr>
            <p:ph type="title" idx="4294967295"/>
          </p:nvPr>
        </p:nvSpPr>
        <p:spPr>
          <a:xfrm>
            <a:off x="4267200" y="0"/>
            <a:ext cx="4876800" cy="1752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>
                <a:solidFill>
                  <a:schemeClr val="tx2">
                    <a:satMod val="130000"/>
                  </a:schemeClr>
                </a:solidFill>
              </a:rPr>
              <a:t>Maybe we’ve got something here . . .</a:t>
            </a:r>
          </a:p>
        </p:txBody>
      </p:sp>
      <p:pic>
        <p:nvPicPr>
          <p:cNvPr id="35844" name="Content Placeholder 6" descr="Fairness Brain Scan Article.jpg"/>
          <p:cNvPicPr>
            <a:picLocks noGrp="1" noChangeAspect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143000" y="0"/>
            <a:ext cx="2970213" cy="6858000"/>
          </a:xfrm>
        </p:spPr>
      </p:pic>
      <p:sp>
        <p:nvSpPr>
          <p:cNvPr id="35845" name="Content Placeholder 5"/>
          <p:cNvSpPr>
            <a:spLocks noGrp="1"/>
          </p:cNvSpPr>
          <p:nvPr>
            <p:ph sz="half" idx="4294967295"/>
          </p:nvPr>
        </p:nvSpPr>
        <p:spPr>
          <a:xfrm>
            <a:off x="5384800" y="1828800"/>
            <a:ext cx="3759200" cy="4114800"/>
          </a:xfrm>
        </p:spPr>
        <p:txBody>
          <a:bodyPr/>
          <a:lstStyle/>
          <a:p>
            <a:pPr marL="469900" indent="-469900" eaLnBrk="1" hangingPunct="1"/>
            <a:r>
              <a:rPr lang="en-US" sz="3000" dirty="0" smtClean="0"/>
              <a:t>Study reported in 2008 says perceived fairness triggers brain reactions similar to eating chocolate or seeing a pretty face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D3BC07-6C7F-48A6-8999-85733E97C9B9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63490" name="Title 1"/>
          <p:cNvSpPr>
            <a:spLocks noGrp="1"/>
          </p:cNvSpPr>
          <p:nvPr>
            <p:ph type="title" idx="4294967295"/>
          </p:nvPr>
        </p:nvSpPr>
        <p:spPr>
          <a:xfrm>
            <a:off x="1985964" y="304801"/>
            <a:ext cx="7158037" cy="14128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Justice Research in Academia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447800" y="1676400"/>
            <a:ext cx="7696200" cy="4876800"/>
          </a:xfrm>
        </p:spPr>
        <p:txBody>
          <a:bodyPr>
            <a:normAutofit/>
          </a:bodyPr>
          <a:lstStyle/>
          <a:p>
            <a:pPr marL="547688" indent="-411163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9F9F9"/>
              </a:buClr>
              <a:buFont typeface="Wingdings 2" pitchFamily="18" charset="2"/>
              <a:buChar char=""/>
              <a:defRPr/>
            </a:pP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Litigants have a powerful need to express themselves vocally during the court’s proceedings</a:t>
            </a:r>
          </a:p>
          <a:p>
            <a:pPr marL="547688" indent="-411163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9F9F9"/>
              </a:buClr>
              <a:buFont typeface="Wingdings 2" pitchFamily="18" charset="2"/>
              <a:buChar char=""/>
              <a:defRPr/>
            </a:pP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Body language influences how litigants perceive the judge and the judge’s decision</a:t>
            </a:r>
          </a:p>
          <a:p>
            <a:pPr marL="547688" indent="-411163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9F9F9"/>
              </a:buClr>
              <a:buFont typeface="Wingdings 2" pitchFamily="18" charset="2"/>
              <a:buChar char=""/>
              <a:defRPr/>
            </a:pP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Unlike the public, judges focus on the fairness of case outcomes instead of the process</a:t>
            </a:r>
          </a:p>
          <a:p>
            <a:pPr marL="547688" indent="-411163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9F9F9"/>
              </a:buClr>
              <a:buFont typeface="Wingdings 2" pitchFamily="18" charset="2"/>
              <a:buChar char=""/>
              <a:defRPr/>
            </a:pP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Case volume of courts is a management challenge for judges, not an excuse for de-emphasizing procedural fairness</a:t>
            </a:r>
          </a:p>
          <a:p>
            <a:pPr marL="547688" indent="-411163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9F9F9"/>
              </a:buClr>
              <a:buFont typeface="Wingdings 2" pitchFamily="18" charset="2"/>
              <a:buChar char=""/>
              <a:defRPr/>
            </a:pP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Perceptions of procedural fairness 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may differ among 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minority and majority populations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FE82CA-7BFD-4C9F-B31C-BC4E07118129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843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1143000" y="762000"/>
            <a:ext cx="8001000" cy="6858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>
                <a:solidFill>
                  <a:schemeClr val="tx2">
                    <a:satMod val="130000"/>
                  </a:schemeClr>
                </a:solidFill>
              </a:rPr>
              <a:t>Lawyers vs. the Public: Predictors of Confidence</a:t>
            </a:r>
          </a:p>
        </p:txBody>
      </p:sp>
      <p:sp>
        <p:nvSpPr>
          <p:cNvPr id="46084" name="Content Placeholder 5"/>
          <p:cNvSpPr>
            <a:spLocks noGrp="1"/>
          </p:cNvSpPr>
          <p:nvPr>
            <p:ph sz="half" idx="4294967295"/>
          </p:nvPr>
        </p:nvSpPr>
        <p:spPr>
          <a:xfrm>
            <a:off x="5562600" y="5791200"/>
            <a:ext cx="3581400" cy="533400"/>
          </a:xfrm>
        </p:spPr>
        <p:txBody>
          <a:bodyPr/>
          <a:lstStyle/>
          <a:p>
            <a:pPr marL="469900" indent="-469900" eaLnBrk="1" hangingPunct="1">
              <a:buFont typeface="Wingdings" pitchFamily="2" charset="2"/>
              <a:buNone/>
            </a:pPr>
            <a:r>
              <a:rPr lang="en-US" sz="1700" smtClean="0"/>
              <a:t>Source: 2005 California survey</a:t>
            </a:r>
          </a:p>
        </p:txBody>
      </p:sp>
      <p:pic>
        <p:nvPicPr>
          <p:cNvPr id="46085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1" y="1752601"/>
            <a:ext cx="7159625" cy="352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Why should Court </a:t>
            </a:r>
            <a:r>
              <a:rPr lang="en-US" sz="3600" dirty="0"/>
              <a:t>L</a:t>
            </a:r>
            <a:r>
              <a:rPr lang="en-US" sz="3600" dirty="0" smtClean="0"/>
              <a:t>eaders care?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371600"/>
            <a:ext cx="7498080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Fact 1:  You’re not getting more resources anytime soon.</a:t>
            </a:r>
          </a:p>
          <a:p>
            <a:pPr marL="82296" indent="0">
              <a:buNone/>
            </a:pPr>
            <a:endParaRPr lang="en-US" sz="2800" dirty="0" smtClean="0"/>
          </a:p>
          <a:p>
            <a:r>
              <a:rPr lang="en-US" sz="2800" dirty="0" smtClean="0"/>
              <a:t>Fact 2:  Enhanced procedural fairness has been shown to increase compliance with court orders, which </a:t>
            </a:r>
            <a:r>
              <a:rPr lang="en-US" sz="2800" i="1" dirty="0" smtClean="0"/>
              <a:t>reduces</a:t>
            </a:r>
            <a:r>
              <a:rPr lang="en-US" sz="2800" dirty="0" smtClean="0"/>
              <a:t> caseload</a:t>
            </a:r>
          </a:p>
          <a:p>
            <a:pPr marL="82296" indent="0">
              <a:buNone/>
            </a:pPr>
            <a:endParaRPr lang="en-US" sz="2800" dirty="0" smtClean="0"/>
          </a:p>
          <a:p>
            <a:r>
              <a:rPr lang="en-US" sz="2800" dirty="0" smtClean="0"/>
              <a:t>Fact 3:  In case you have not noticed, there are people that want to cut the budget further.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7ACFDB-0E77-4F3E-8004-D58B1BEC7BFF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3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E43603-7EF9-43B0-9E41-C4E7DC63B4D4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217090" name="Title 1"/>
          <p:cNvSpPr>
            <a:spLocks noGrp="1"/>
          </p:cNvSpPr>
          <p:nvPr>
            <p:ph type="title" idx="4294967295"/>
          </p:nvPr>
        </p:nvSpPr>
        <p:spPr>
          <a:xfrm>
            <a:off x="1985964" y="381001"/>
            <a:ext cx="7158037" cy="14128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Black Robe Disease</a:t>
            </a:r>
          </a:p>
        </p:txBody>
      </p:sp>
      <p:sp>
        <p:nvSpPr>
          <p:cNvPr id="58372" name="Content Placeholder 2"/>
          <p:cNvSpPr>
            <a:spLocks noGrp="1"/>
          </p:cNvSpPr>
          <p:nvPr>
            <p:ph idx="4294967295"/>
          </p:nvPr>
        </p:nvSpPr>
        <p:spPr>
          <a:xfrm>
            <a:off x="1143000" y="1752600"/>
            <a:ext cx="8001000" cy="4495800"/>
          </a:xfrm>
        </p:spPr>
        <p:txBody>
          <a:bodyPr/>
          <a:lstStyle/>
          <a:p>
            <a:pPr marL="469900" indent="-469900" eaLnBrk="1" hangingPunct="1">
              <a:buFont typeface="Wingdings" pitchFamily="2" charset="2"/>
              <a:buNone/>
            </a:pPr>
            <a:r>
              <a:rPr lang="en-US" sz="3000" smtClean="0"/>
              <a:t>It is fatal.</a:t>
            </a:r>
          </a:p>
          <a:p>
            <a:pPr marL="469900" indent="-469900" eaLnBrk="1" hangingPunct="1">
              <a:buFont typeface="Wingdings" pitchFamily="2" charset="2"/>
              <a:buNone/>
            </a:pPr>
            <a:endParaRPr lang="en-US" sz="1400" smtClean="0"/>
          </a:p>
          <a:p>
            <a:pPr marL="469900" indent="-469900" eaLnBrk="1" hangingPunct="1">
              <a:buFont typeface="Wingdings" pitchFamily="2" charset="2"/>
              <a:buNone/>
            </a:pPr>
            <a:r>
              <a:rPr lang="en-US" sz="3000" smtClean="0"/>
              <a:t>There is no known cure.</a:t>
            </a:r>
          </a:p>
          <a:p>
            <a:pPr marL="469900" indent="-469900" eaLnBrk="1" hangingPunct="1">
              <a:buFont typeface="Wingdings" pitchFamily="2" charset="2"/>
              <a:buNone/>
            </a:pPr>
            <a:endParaRPr lang="en-US" sz="1400" smtClean="0"/>
          </a:p>
          <a:p>
            <a:pPr marL="469900" indent="-469900" eaLnBrk="1" hangingPunct="1">
              <a:buFont typeface="Wingdings" pitchFamily="2" charset="2"/>
              <a:buNone/>
            </a:pPr>
            <a:endParaRPr lang="en-US" sz="3000" smtClean="0"/>
          </a:p>
          <a:p>
            <a:pPr marL="469900" indent="-469900" eaLnBrk="1" hangingPunct="1">
              <a:buFont typeface="Wingdings" pitchFamily="2" charset="2"/>
              <a:buNone/>
            </a:pPr>
            <a:r>
              <a:rPr lang="en-US" sz="3000" smtClean="0"/>
              <a:t>If you don’t think you can get it, you are practicing unsafe judging.</a:t>
            </a:r>
          </a:p>
          <a:p>
            <a:pPr marL="469900" indent="-469900" eaLnBrk="1" hangingPunct="1">
              <a:buFont typeface="Wingdings" pitchFamily="2" charset="2"/>
              <a:buNone/>
            </a:pPr>
            <a:endParaRPr lang="en-US" sz="1400" smtClean="0"/>
          </a:p>
          <a:p>
            <a:pPr marL="469900" indent="-469900" eaLnBrk="1" hangingPunct="1">
              <a:buFont typeface="Wingdings" pitchFamily="2" charset="2"/>
              <a:buNone/>
            </a:pPr>
            <a:r>
              <a:rPr lang="en-US" sz="3000" smtClean="0"/>
              <a:t>Black robe disease will most likely affect your entire court culture.</a:t>
            </a:r>
          </a:p>
        </p:txBody>
      </p:sp>
      <p:pic>
        <p:nvPicPr>
          <p:cNvPr id="58373" name="Picture 5" descr="judge_right_small"/>
          <p:cNvPicPr>
            <a:picLocks noChangeAspect="1" noChangeArrowheads="1"/>
          </p:cNvPicPr>
          <p:nvPr/>
        </p:nvPicPr>
        <p:blipFill>
          <a:blip r:embed="rId3" cstate="print"/>
          <a:srcRect l="-76271"/>
          <a:stretch>
            <a:fillRect/>
          </a:stretch>
        </p:blipFill>
        <p:spPr bwMode="auto">
          <a:xfrm>
            <a:off x="6858001" y="1828801"/>
            <a:ext cx="181927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4" name="Picture 4" descr="judge_left_smal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2" y="1828801"/>
            <a:ext cx="1033463" cy="182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295400" y="457200"/>
            <a:ext cx="7406640" cy="1472184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The Court Litigant </a:t>
            </a:r>
            <a:br>
              <a:rPr lang="en-US" dirty="0" smtClean="0"/>
            </a:br>
            <a:r>
              <a:rPr lang="en-US" dirty="0" smtClean="0"/>
              <a:t>Bill of Rights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2514600"/>
            <a:ext cx="7406640" cy="2819400"/>
          </a:xfrm>
        </p:spPr>
        <p:txBody>
          <a:bodyPr>
            <a:normAutofit/>
          </a:bodyPr>
          <a:lstStyle/>
          <a:p>
            <a:r>
              <a:rPr lang="en-US" u="sng" dirty="0" smtClean="0"/>
              <a:t>100% of the time you have a right</a:t>
            </a:r>
          </a:p>
          <a:p>
            <a:pPr marL="484632" indent="-457200">
              <a:buFont typeface="Arial" pitchFamily="34" charset="0"/>
              <a:buChar char="•"/>
            </a:pPr>
            <a:r>
              <a:rPr lang="en-US" dirty="0"/>
              <a:t>t</a:t>
            </a:r>
            <a:r>
              <a:rPr lang="en-US" dirty="0" smtClean="0"/>
              <a:t>o be listened to</a:t>
            </a:r>
          </a:p>
          <a:p>
            <a:pPr marL="484632" indent="-457200">
              <a:buFont typeface="Arial" pitchFamily="34" charset="0"/>
              <a:buChar char="•"/>
            </a:pPr>
            <a:r>
              <a:rPr lang="en-US" dirty="0" smtClean="0"/>
              <a:t>to be treated with respect</a:t>
            </a:r>
          </a:p>
          <a:p>
            <a:pPr marL="484632" indent="-457200">
              <a:buFont typeface="Arial" pitchFamily="34" charset="0"/>
              <a:buChar char="•"/>
            </a:pPr>
            <a:r>
              <a:rPr lang="en-US" dirty="0" smtClean="0"/>
              <a:t>to understand why the decision was made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DBC024-480C-4282-BEAC-72F80161004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74347151"/>
      </p:ext>
    </p:extLst>
  </p:cSld>
  <p:clrMapOvr>
    <a:masterClrMapping/>
  </p:clrMapOvr>
  <p:transition>
    <p:rand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533401"/>
            <a:ext cx="8534400" cy="124936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What data do we need in order to measure whether or not we are achieving fairness?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63491" name="Content Placeholder 4" descr="score_boar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09800" y="2209800"/>
            <a:ext cx="5562600" cy="3882695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D5CE6-DB12-477D-9331-7B170F11CC99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cartoonbank.com/content/ebiz/cartoonbank/invt/136809/136809_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304800"/>
            <a:ext cx="4419600" cy="3971234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838200" y="4800600"/>
            <a:ext cx="7620000" cy="9144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“After you confess, can you fill out this survey </a:t>
            </a:r>
            <a:br>
              <a:rPr lang="en-US" sz="2800" dirty="0" smtClean="0"/>
            </a:br>
            <a:r>
              <a:rPr lang="en-US" sz="2800" dirty="0" smtClean="0"/>
              <a:t>to help us improve our interrogation methods?”</a:t>
            </a:r>
            <a:endParaRPr lang="en-US" sz="2800" dirty="0"/>
          </a:p>
        </p:txBody>
      </p:sp>
    </p:spTree>
  </p:cSld>
  <p:clrMapOvr>
    <a:masterClrMapping/>
  </p:clrMapOvr>
  <p:transition>
    <p:rand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CourTools</a:t>
            </a:r>
            <a:endParaRPr lang="en-US" dirty="0"/>
          </a:p>
        </p:txBody>
      </p:sp>
      <p:pic>
        <p:nvPicPr>
          <p:cNvPr id="5" name="Content Placeholder 4" descr="courtools_m1_sp_03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190999" y="228601"/>
            <a:ext cx="4887191" cy="63246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7ACFDB-0E77-4F3E-8004-D58B1BEC7BF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27983469"/>
      </p:ext>
    </p:extLst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685800"/>
            <a:ext cx="6934200" cy="17526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200" dirty="0"/>
              <a:t>What people want is an America as good as its promise.</a:t>
            </a:r>
            <a:br>
              <a:rPr lang="en-US" sz="3200" dirty="0"/>
            </a:br>
            <a:r>
              <a:rPr lang="en-US" sz="3200" dirty="0"/>
              <a:t>				- Barbara Jordan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7239000" cy="1981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What people want are courts that are as good as their promise—</a:t>
            </a:r>
          </a:p>
          <a:p>
            <a:pPr>
              <a:defRPr/>
            </a:pPr>
            <a:r>
              <a:rPr lang="en-US" dirty="0" smtClean="0"/>
              <a:t>courts that are fair, efficient, and effective</a:t>
            </a:r>
            <a:endParaRPr lang="en-US" dirty="0"/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F34FF6-400E-408C-8B0E-041DA16AFC55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8437" name="Slide Number Placeholder 3"/>
          <p:cNvSpPr txBox="1">
            <a:spLocks noGrp="1"/>
          </p:cNvSpPr>
          <p:nvPr/>
        </p:nvSpPr>
        <p:spPr bwMode="auto">
          <a:xfrm>
            <a:off x="6553200" y="6254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214B102-7F5F-4AEC-8C87-753E2B01753B}" type="slidenum">
              <a:rPr kumimoji="1" lang="en-US" sz="1200">
                <a:latin typeface="Arial" charset="0"/>
              </a:rPr>
              <a:pPr algn="r"/>
              <a:t>2</a:t>
            </a:fld>
            <a:endParaRPr kumimoji="1" lang="en-US" sz="1200">
              <a:latin typeface="Arial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371600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Are the Courts as good as they can be?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895600"/>
            <a:ext cx="7498080" cy="30480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Is 99.9% right </a:t>
            </a:r>
          </a:p>
          <a:p>
            <a:pPr algn="ctr">
              <a:buNone/>
            </a:pPr>
            <a:r>
              <a:rPr lang="en-US" dirty="0" smtClean="0"/>
              <a:t>good enough for us </a:t>
            </a:r>
          </a:p>
          <a:p>
            <a:pPr algn="ctr">
              <a:buNone/>
            </a:pPr>
            <a:r>
              <a:rPr lang="en-US" dirty="0" smtClean="0"/>
              <a:t>to claim we are a quality court?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7ACFDB-0E77-4F3E-8004-D58B1BEC7BF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ransition>
    <p:rand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6050280"/>
          </a:xfrm>
        </p:spPr>
        <p:txBody>
          <a:bodyPr>
            <a:normAutofit/>
          </a:bodyPr>
          <a:lstStyle/>
          <a:p>
            <a:pPr algn="ctr"/>
            <a:r>
              <a:rPr lang="en-US" sz="3600" u="sng" dirty="0" smtClean="0"/>
              <a:t>Training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How well do I prepare, monitor, and correct my concentration so that I may stay focused on what a speaker is saying?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How well do I build a complete and accurate understanding of the speaker’s message?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Do I abide by the golden rule of listening:  listen to others as I would like to be listened to?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DBC024-480C-4282-BEAC-72F80161004C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Summing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143000"/>
            <a:ext cx="749808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This stuff works with the public.</a:t>
            </a:r>
          </a:p>
          <a:p>
            <a:r>
              <a:rPr lang="en-US" dirty="0" smtClean="0"/>
              <a:t>We aren’t naturally attuned to the way court participants view us.</a:t>
            </a:r>
          </a:p>
          <a:p>
            <a:r>
              <a:rPr lang="en-US" dirty="0" smtClean="0"/>
              <a:t>We face a time of budgetary limits, but application of these concepts can help us to improve perceptions of our performance even in times like these.</a:t>
            </a:r>
          </a:p>
          <a:p>
            <a:r>
              <a:rPr lang="en-US" dirty="0" smtClean="0"/>
              <a:t>Judges can act on these things on their own.</a:t>
            </a:r>
          </a:p>
          <a:p>
            <a:pPr lvl="1"/>
            <a:r>
              <a:rPr lang="en-US" dirty="0" smtClean="0"/>
              <a:t>Work on listening skills</a:t>
            </a:r>
          </a:p>
          <a:p>
            <a:pPr lvl="1"/>
            <a:r>
              <a:rPr lang="en-US" dirty="0" smtClean="0"/>
              <a:t>Judges can videotape themselves in court and then  review the tapes by themselves or with the help of others.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7ACFDB-0E77-4F3E-8004-D58B1BEC7BFF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5269992" cy="1143000"/>
          </a:xfrm>
        </p:spPr>
        <p:txBody>
          <a:bodyPr/>
          <a:lstStyle/>
          <a:p>
            <a:r>
              <a:rPr lang="en-US" dirty="0" smtClean="0"/>
              <a:t>A Call to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need a few states to band together</a:t>
            </a:r>
          </a:p>
          <a:p>
            <a:r>
              <a:rPr lang="en-US" dirty="0" smtClean="0"/>
              <a:t>We can provide training and materials to new judges </a:t>
            </a:r>
            <a:r>
              <a:rPr lang="en-US" smtClean="0"/>
              <a:t>– if </a:t>
            </a:r>
            <a:r>
              <a:rPr lang="en-US" dirty="0" smtClean="0"/>
              <a:t>we know who they are</a:t>
            </a:r>
          </a:p>
          <a:p>
            <a:r>
              <a:rPr lang="en-US" dirty="0" smtClean="0"/>
              <a:t>We need a commitment to data collection</a:t>
            </a:r>
          </a:p>
          <a:p>
            <a:r>
              <a:rPr lang="en-US" dirty="0" smtClean="0"/>
              <a:t>We need COSCA’s leadership commitment to enhance procedural fairness in our courts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7ACFDB-0E77-4F3E-8004-D58B1BEC7BFF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52400"/>
            <a:ext cx="14478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172525286"/>
      </p:ext>
    </p:extLst>
  </p:cSld>
  <p:clrMapOvr>
    <a:masterClrMapping/>
  </p:clrMapOvr>
  <p:transition>
    <p:rand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49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6F2305-0104-499A-B9BC-4CE6EF9FBC79}" type="slidenum">
              <a:rPr lang="en-US"/>
              <a:pPr>
                <a:defRPr/>
              </a:pPr>
              <a:t>24</a:t>
            </a:fld>
            <a:endParaRPr lang="en-US"/>
          </a:p>
        </p:txBody>
      </p:sp>
      <p:pic>
        <p:nvPicPr>
          <p:cNvPr id="88066" name="Picture 2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00200" y="914400"/>
            <a:ext cx="6934200" cy="5562600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DE0E98-E49A-4832-8FDC-CBDBE8CD454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6146" name="Title 1"/>
          <p:cNvSpPr>
            <a:spLocks noGrp="1"/>
          </p:cNvSpPr>
          <p:nvPr>
            <p:ph type="title" idx="4294967295"/>
          </p:nvPr>
        </p:nvSpPr>
        <p:spPr>
          <a:xfrm>
            <a:off x="914400" y="228600"/>
            <a:ext cx="8229600" cy="1143000"/>
          </a:xfrm>
        </p:spPr>
        <p:txBody>
          <a:bodyPr anchor="b"/>
          <a:lstStyle/>
          <a:p>
            <a:pPr eaLnBrk="1" hangingPunct="1">
              <a:defRPr/>
            </a:pPr>
            <a:r>
              <a:rPr lang="en-US" dirty="0"/>
              <a:t>Topics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4294967295"/>
          </p:nvPr>
        </p:nvSpPr>
        <p:spPr>
          <a:xfrm>
            <a:off x="914400" y="1905001"/>
            <a:ext cx="8229600" cy="4530725"/>
          </a:xfrm>
        </p:spPr>
        <p:txBody>
          <a:bodyPr/>
          <a:lstStyle/>
          <a:p>
            <a:pPr marL="469900" indent="-469900" eaLnBrk="1" hangingPunct="1">
              <a:defRPr/>
            </a:pPr>
            <a:r>
              <a:rPr lang="en-US" dirty="0"/>
              <a:t>What the public thinks about courts and </a:t>
            </a:r>
            <a:r>
              <a:rPr lang="en-US" dirty="0" smtClean="0"/>
              <a:t>judges</a:t>
            </a:r>
            <a:endParaRPr lang="en-US" dirty="0"/>
          </a:p>
          <a:p>
            <a:pPr marL="469900" indent="-469900" eaLnBrk="1" hangingPunct="1">
              <a:buFont typeface="Wingdings" pitchFamily="2" charset="2"/>
              <a:buNone/>
              <a:defRPr/>
            </a:pPr>
            <a:endParaRPr lang="en-US" sz="1000" dirty="0"/>
          </a:p>
          <a:p>
            <a:pPr marL="469900" indent="-469900" eaLnBrk="1" hangingPunct="1">
              <a:defRPr/>
            </a:pPr>
            <a:r>
              <a:rPr lang="en-US" dirty="0"/>
              <a:t>An overview of procedural </a:t>
            </a:r>
            <a:r>
              <a:rPr lang="en-US" dirty="0" smtClean="0"/>
              <a:t>fairness</a:t>
            </a:r>
          </a:p>
          <a:p>
            <a:pPr marL="469900" indent="-469900"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marL="469900" indent="-469900" eaLnBrk="1" hangingPunct="1">
              <a:defRPr/>
            </a:pPr>
            <a:r>
              <a:rPr lang="en-US" dirty="0" smtClean="0"/>
              <a:t>Can it succeed with a large group of judges?</a:t>
            </a:r>
            <a:endParaRPr lang="en-US" dirty="0"/>
          </a:p>
          <a:p>
            <a:pPr marL="469900" indent="-469900" eaLnBrk="1" hangingPunct="1">
              <a:defRPr/>
            </a:pPr>
            <a:endParaRPr lang="en-US" dirty="0"/>
          </a:p>
          <a:p>
            <a:pPr marL="469900" indent="-469900" eaLnBrk="1" hangingPunct="1">
              <a:defRPr/>
            </a:pPr>
            <a:endParaRPr lang="en-US" dirty="0"/>
          </a:p>
          <a:p>
            <a:pPr marL="469900" indent="-469900" eaLnBrk="1" hangingPunct="1">
              <a:defRPr/>
            </a:pPr>
            <a:endParaRPr lang="en-US" dirty="0"/>
          </a:p>
          <a:p>
            <a:pPr marL="469900" indent="-469900" eaLnBrk="1" hangingPunct="1">
              <a:defRPr/>
            </a:pP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66800" y="152400"/>
            <a:ext cx="7867651" cy="2209800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In your opinion, to what extent to you think a judge’s ruling is influenced by his or her personal political views—to a great extent, moderate extent, small extent, or not at all?</a:t>
            </a: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92631941"/>
              </p:ext>
            </p:extLst>
          </p:nvPr>
        </p:nvGraphicFramePr>
        <p:xfrm>
          <a:off x="1219200" y="2743200"/>
          <a:ext cx="7499351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65900"/>
                <a:gridCol w="933451"/>
              </a:tblGrid>
              <a:tr h="37084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Great extent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33%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Moderate extent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42%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8C9AE9-919E-4814-BE6C-6D3768D09DA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23579" name="TextBox 5"/>
          <p:cNvSpPr txBox="1">
            <a:spLocks noChangeArrowheads="1"/>
          </p:cNvSpPr>
          <p:nvPr/>
        </p:nvSpPr>
        <p:spPr bwMode="auto">
          <a:xfrm>
            <a:off x="1219200" y="5334000"/>
            <a:ext cx="7467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Source:  Princeton Survey Research Associates International Poll for the Annenberg Public Policy Center</a:t>
            </a:r>
          </a:p>
          <a:p>
            <a:pPr algn="ctr"/>
            <a:endParaRPr lang="en-US"/>
          </a:p>
          <a:p>
            <a:pPr algn="ctr"/>
            <a:r>
              <a:rPr lang="en-US" u="sng"/>
              <a:t>www.annenbergpublicpolicycenter.org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66800" y="152400"/>
            <a:ext cx="7867651" cy="2209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2800" dirty="0" smtClean="0"/>
              <a:t>In general, to what extent do you think a desire to be promoted to the next higher court would affect a judge’s ability to be fair and impartial when deciding a case—to a great extent, moderate extent, small extent, or not at all?</a:t>
            </a: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758133195"/>
              </p:ext>
            </p:extLst>
          </p:nvPr>
        </p:nvGraphicFramePr>
        <p:xfrm>
          <a:off x="1219200" y="2743200"/>
          <a:ext cx="7499351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65900"/>
                <a:gridCol w="933451"/>
              </a:tblGrid>
              <a:tr h="37084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Great extent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35%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Moderate</a:t>
                      </a:r>
                      <a:r>
                        <a:rPr lang="en-US" sz="1800" baseline="0" dirty="0" smtClean="0"/>
                        <a:t> extent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40%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232054-D7C0-413B-9818-60B03C5CAAF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25627" name="TextBox 5"/>
          <p:cNvSpPr txBox="1">
            <a:spLocks noChangeArrowheads="1"/>
          </p:cNvSpPr>
          <p:nvPr/>
        </p:nvSpPr>
        <p:spPr bwMode="auto">
          <a:xfrm>
            <a:off x="1371600" y="5257800"/>
            <a:ext cx="7086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Source:  Princeton Survey Research Associates International Poll for the Annenberg Public Policy Center</a:t>
            </a:r>
          </a:p>
          <a:p>
            <a:pPr algn="ctr"/>
            <a:endParaRPr lang="en-US"/>
          </a:p>
          <a:p>
            <a:pPr algn="ctr"/>
            <a:r>
              <a:rPr lang="en-US" u="sng"/>
              <a:t>www.annenbergpublicpolicycenter.org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NATION IS DIVIDED ON HOW TO INTERPRET THE CONSTITUTION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447800" y="1905000"/>
            <a:ext cx="3657600" cy="3596640"/>
          </a:xfrm>
        </p:spPr>
        <p:txBody>
          <a:bodyPr/>
          <a:lstStyle/>
          <a:p>
            <a:r>
              <a:rPr lang="en-US" dirty="0" smtClean="0"/>
              <a:t>70% of Republicans say the Constitution should be based on its understanding of the Constitution as originally written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657600" cy="4282440"/>
          </a:xfrm>
        </p:spPr>
        <p:txBody>
          <a:bodyPr/>
          <a:lstStyle/>
          <a:p>
            <a:r>
              <a:rPr lang="en-US" dirty="0" smtClean="0"/>
              <a:t>65% of Democrats believe that judges should base </a:t>
            </a:r>
            <a:r>
              <a:rPr lang="en-US" dirty="0"/>
              <a:t>r</a:t>
            </a:r>
            <a:r>
              <a:rPr lang="en-US" dirty="0" smtClean="0"/>
              <a:t>ulings on what the Constitution means today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DBC024-480C-4282-BEAC-72F80161004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03038485"/>
      </p:ext>
    </p:extLst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8077200" cy="1143000"/>
          </a:xfrm>
        </p:spPr>
        <p:txBody>
          <a:bodyPr>
            <a:normAutofit fontScale="90000"/>
          </a:bodyPr>
          <a:lstStyle/>
          <a:p>
            <a:r>
              <a:rPr lang="en-US" sz="2800" dirty="0" err="1" smtClean="0"/>
              <a:t>Caldeira</a:t>
            </a:r>
            <a:r>
              <a:rPr lang="en-US" sz="2800" dirty="0" smtClean="0"/>
              <a:t> And McGuire argue that public knowledge of courts is more nuanced and complicated than typically thought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1" y="1371600"/>
            <a:ext cx="7499351" cy="4114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Citizens tend to know about court decisions of local interest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Citizens tend to know about court decisions that directly affect them</a:t>
            </a:r>
          </a:p>
          <a:p>
            <a:endParaRPr lang="en-US" sz="2400" dirty="0" smtClean="0"/>
          </a:p>
          <a:p>
            <a:r>
              <a:rPr lang="en-US" sz="2400" dirty="0" smtClean="0"/>
              <a:t>Highly salient controversies often penetrate the consciousness of the American people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7ACFDB-0E77-4F3E-8004-D58B1BEC7BF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19200" y="6248400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 Gibson &amp; </a:t>
            </a:r>
            <a:r>
              <a:rPr lang="en-US" dirty="0" err="1" smtClean="0"/>
              <a:t>Caldeira</a:t>
            </a:r>
            <a:r>
              <a:rPr lang="en-US" dirty="0" smtClean="0"/>
              <a:t>, Knowing About Courts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447800" y="2514600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There is a lack of trust in our public institutions which although not focused specifically on courts </a:t>
            </a:r>
            <a:br>
              <a:rPr lang="en-US" dirty="0" smtClean="0"/>
            </a:br>
            <a:r>
              <a:rPr lang="en-US" dirty="0" smtClean="0"/>
              <a:t>is potentially dangerous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7ACFDB-0E77-4F3E-8004-D58B1BEC7BF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690838"/>
      </p:ext>
    </p:extLst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 txBox="1">
            <a:spLocks noGrp="1"/>
          </p:cNvSpPr>
          <p:nvPr/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C002AFB3-848B-4704-987E-23A0CFC669C0}" type="datetime1">
              <a:rPr lang="en-US" sz="1200"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2/9/2012</a:t>
            </a:fld>
            <a:endParaRPr lang="en-US" sz="1200">
              <a:latin typeface="+mn-lt"/>
            </a:endParaRPr>
          </a:p>
        </p:txBody>
      </p:sp>
      <p:sp>
        <p:nvSpPr>
          <p:cNvPr id="22531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latin typeface="+mn-lt"/>
            </a:endParaRPr>
          </a:p>
        </p:txBody>
      </p:sp>
      <p:sp>
        <p:nvSpPr>
          <p:cNvPr id="2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493927-08BD-44CA-9F7B-75AEA749E5E5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6042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85964" y="304801"/>
            <a:ext cx="7158037" cy="141287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2">
                    <a:satMod val="130000"/>
                  </a:schemeClr>
                </a:solidFill>
              </a:rPr>
              <a:t>Why fairness is hard for us to define.</a:t>
            </a:r>
            <a:endParaRPr lang="en-US" sz="40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82725" y="1981200"/>
            <a:ext cx="7661275" cy="4114800"/>
          </a:xfrm>
        </p:spPr>
        <p:txBody>
          <a:bodyPr/>
          <a:lstStyle/>
          <a:p>
            <a:pPr marL="469900" indent="-469900" eaLnBrk="1" hangingPunct="1"/>
            <a:r>
              <a:rPr lang="en-US" smtClean="0"/>
              <a:t>Outcome favorability – Did I win?</a:t>
            </a:r>
          </a:p>
          <a:p>
            <a:pPr marL="469900" indent="-469900" eaLnBrk="1" hangingPunct="1"/>
            <a:r>
              <a:rPr lang="en-US" smtClean="0"/>
              <a:t>Outcome fairness – Did I get what I deserve?</a:t>
            </a:r>
          </a:p>
          <a:p>
            <a:pPr marL="469900" indent="-469900" eaLnBrk="1" hangingPunct="1"/>
            <a:r>
              <a:rPr lang="en-US" smtClean="0"/>
              <a:t>Procedural fairness – Was my case handled through fair procedures?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13826</TotalTime>
  <Words>869</Words>
  <Application>Microsoft Office PowerPoint</Application>
  <PresentationFormat>On-screen Show (4:3)</PresentationFormat>
  <Paragraphs>141</Paragraphs>
  <Slides>24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Solstice</vt:lpstr>
      <vt:lpstr>Procedural Fairness: A Key to Building Public Support for Courts</vt:lpstr>
      <vt:lpstr>What people want is an America as good as its promise.     - Barbara Jordan</vt:lpstr>
      <vt:lpstr>Topics</vt:lpstr>
      <vt:lpstr>In your opinion, to what extent to you think a judge’s ruling is influenced by his or her personal political views—to a great extent, moderate extent, small extent, or not at all?</vt:lpstr>
      <vt:lpstr>In general, to what extent do you think a desire to be promoted to the next higher court would affect a judge’s ability to be fair and impartial when deciding a case—to a great extent, moderate extent, small extent, or not at all?</vt:lpstr>
      <vt:lpstr>THE NATION IS DIVIDED ON HOW TO INTERPRET THE CONSTITUTION</vt:lpstr>
      <vt:lpstr>Caldeira And McGuire argue that public knowledge of courts is more nuanced and complicated than typically thought</vt:lpstr>
      <vt:lpstr>There is a lack of trust in our public institutions which although not focused specifically on courts  is potentially dangerous</vt:lpstr>
      <vt:lpstr>Why fairness is hard for us to define.</vt:lpstr>
      <vt:lpstr>Why should you be interested? Procedural fairness works.</vt:lpstr>
      <vt:lpstr>Maybe we’ve got something here . . .</vt:lpstr>
      <vt:lpstr>Justice Research in Academia</vt:lpstr>
      <vt:lpstr>Lawyers vs. the Public: Predictors of Confidence</vt:lpstr>
      <vt:lpstr>Why should Court Leaders care?</vt:lpstr>
      <vt:lpstr>Black Robe Disease</vt:lpstr>
      <vt:lpstr>The Court Litigant  Bill of Rights</vt:lpstr>
      <vt:lpstr>What data do we need in order to measure whether or not we are achieving fairness?</vt:lpstr>
      <vt:lpstr>“After you confess, can you fill out this survey  to help us improve our interrogation methods?”</vt:lpstr>
      <vt:lpstr>CourTools</vt:lpstr>
      <vt:lpstr>Are the Courts as good as they can be?</vt:lpstr>
      <vt:lpstr>Training  How well do I prepare, monitor, and correct my concentration so that I may stay focused on what a speaker is saying?   How well do I build a complete and accurate understanding of the speaker’s message?   Do I abide by the golden rule of listening:  listen to others as I would like to be listened to?</vt:lpstr>
      <vt:lpstr>Summing Up</vt:lpstr>
      <vt:lpstr>A Call to Action</vt:lpstr>
      <vt:lpstr>Slide 24</vt:lpstr>
    </vt:vector>
  </TitlesOfParts>
  <Company>University Of Minnesota - 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Procedural Fairness: A Key to Public Satisfaction</dc:title>
  <dc:creator>Law Student Computing Services</dc:creator>
  <cp:lastModifiedBy>ngreyes</cp:lastModifiedBy>
  <cp:revision>863</cp:revision>
  <cp:lastPrinted>2011-11-30T15:42:20Z</cp:lastPrinted>
  <dcterms:created xsi:type="dcterms:W3CDTF">2008-09-19T22:31:53Z</dcterms:created>
  <dcterms:modified xsi:type="dcterms:W3CDTF">2012-02-09T20:37:55Z</dcterms:modified>
</cp:coreProperties>
</file>