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9" r:id="rId3"/>
    <p:sldId id="258" r:id="rId4"/>
    <p:sldId id="264" r:id="rId5"/>
    <p:sldId id="265" r:id="rId6"/>
    <p:sldId id="260" r:id="rId7"/>
    <p:sldId id="261" r:id="rId8"/>
    <p:sldId id="267" r:id="rId9"/>
    <p:sldId id="268" r:id="rId10"/>
    <p:sldId id="266" r:id="rId11"/>
    <p:sldId id="262" r:id="rId12"/>
    <p:sldId id="263"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71" d="100"/>
          <a:sy n="71" d="100"/>
        </p:scale>
        <p:origin x="48" y="4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7/10/2019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095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697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7/10/2019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960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106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7/10/2019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00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93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719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7/10/2019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99919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232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7/10/2019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610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3661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7/10/2019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54653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collincountytx.gov/law_library/Pages/default.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exasbar.com/AM/Template.cfm?Section=Consumer_and_Tenant_Rights1&amp;Template=/CM/ContentDisplay.cfm&amp;ContentID=2485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ydebtcollectionrightstexa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collincountytx.gov/justices_peace/Pages/civil.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llincountytx.gov/justices_peace/Pages/civil.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tutes.capitol.texas.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exaslawhelp.org/article/affirmative-defenses-information-and-examples" TargetMode="External"/><Relationship Id="rId2" Type="http://schemas.openxmlformats.org/officeDocument/2006/relationships/hyperlink" Target="https://guides.sll.texas.gov/small-claims" TargetMode="External"/><Relationship Id="rId1" Type="http://schemas.openxmlformats.org/officeDocument/2006/relationships/slideLayout" Target="../slideLayouts/slideLayout2.xml"/><Relationship Id="rId4" Type="http://schemas.openxmlformats.org/officeDocument/2006/relationships/hyperlink" Target="https://texaslawhelp.org/article/statutes-limitation-civil-lawsui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564A95-6CDC-4328-8924-7E45D3A22E29}"/>
              </a:ext>
            </a:extLst>
          </p:cNvPr>
          <p:cNvSpPr>
            <a:spLocks noGrp="1"/>
          </p:cNvSpPr>
          <p:nvPr>
            <p:ph type="title"/>
          </p:nvPr>
        </p:nvSpPr>
        <p:spPr/>
        <p:txBody>
          <a:bodyPr/>
          <a:lstStyle/>
          <a:p>
            <a:r>
              <a:rPr lang="en-US" dirty="0"/>
              <a:t>Information in ODR platforms</a:t>
            </a:r>
          </a:p>
        </p:txBody>
      </p:sp>
      <p:sp>
        <p:nvSpPr>
          <p:cNvPr id="5" name="Text Placeholder 4">
            <a:extLst>
              <a:ext uri="{FF2B5EF4-FFF2-40B4-BE49-F238E27FC236}">
                <a16:creationId xmlns:a16="http://schemas.microsoft.com/office/drawing/2014/main" id="{0559E117-A4BD-4B48-A9E1-588CCA5C59D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01218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9AB85-3936-4525-A122-66805981F1E8}"/>
              </a:ext>
            </a:extLst>
          </p:cNvPr>
          <p:cNvSpPr>
            <a:spLocks noGrp="1"/>
          </p:cNvSpPr>
          <p:nvPr>
            <p:ph type="title"/>
          </p:nvPr>
        </p:nvSpPr>
        <p:spPr/>
        <p:txBody>
          <a:bodyPr/>
          <a:lstStyle/>
          <a:p>
            <a:r>
              <a:rPr lang="en-US" dirty="0"/>
              <a:t>Substantive Information</a:t>
            </a:r>
          </a:p>
        </p:txBody>
      </p:sp>
      <p:sp>
        <p:nvSpPr>
          <p:cNvPr id="3" name="Content Placeholder 2">
            <a:extLst>
              <a:ext uri="{FF2B5EF4-FFF2-40B4-BE49-F238E27FC236}">
                <a16:creationId xmlns:a16="http://schemas.microsoft.com/office/drawing/2014/main" id="{997E5CC0-4948-428C-8CC9-BC2C0CC9B9EE}"/>
              </a:ext>
            </a:extLst>
          </p:cNvPr>
          <p:cNvSpPr>
            <a:spLocks noGrp="1"/>
          </p:cNvSpPr>
          <p:nvPr>
            <p:ph idx="1"/>
          </p:nvPr>
        </p:nvSpPr>
        <p:spPr/>
        <p:txBody>
          <a:bodyPr/>
          <a:lstStyle/>
          <a:p>
            <a:pPr marL="0" indent="0">
              <a:buNone/>
            </a:pPr>
            <a:r>
              <a:rPr lang="en-US" sz="2000" b="1" i="1" dirty="0"/>
              <a:t>Resources: Organizations/Websites</a:t>
            </a:r>
          </a:p>
          <a:p>
            <a:pPr>
              <a:lnSpc>
                <a:spcPct val="150000"/>
              </a:lnSpc>
            </a:pPr>
            <a:r>
              <a:rPr lang="en-US" dirty="0">
                <a:hlinkClick r:id="rId2"/>
              </a:rPr>
              <a:t>Collin County Law Library</a:t>
            </a:r>
            <a:r>
              <a:rPr lang="en-US" dirty="0"/>
              <a:t>: can call or email questions in addition to walking in</a:t>
            </a:r>
          </a:p>
          <a:p>
            <a:pPr>
              <a:lnSpc>
                <a:spcPct val="150000"/>
              </a:lnSpc>
            </a:pPr>
            <a:r>
              <a:rPr lang="en-US" dirty="0"/>
              <a:t>Texas State Law Library</a:t>
            </a:r>
          </a:p>
          <a:p>
            <a:pPr>
              <a:lnSpc>
                <a:spcPct val="150000"/>
              </a:lnSpc>
            </a:pPr>
            <a:r>
              <a:rPr lang="en-US" dirty="0"/>
              <a:t>Texas Law Help</a:t>
            </a:r>
          </a:p>
          <a:p>
            <a:pPr>
              <a:lnSpc>
                <a:spcPct val="150000"/>
              </a:lnSpc>
            </a:pPr>
            <a:r>
              <a:rPr lang="en-US" dirty="0"/>
              <a:t>Texas Court Help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58566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B07C-76D3-4CD4-BCE2-5AC6A9C2663C}"/>
              </a:ext>
            </a:extLst>
          </p:cNvPr>
          <p:cNvSpPr>
            <a:spLocks noGrp="1"/>
          </p:cNvSpPr>
          <p:nvPr>
            <p:ph type="title"/>
          </p:nvPr>
        </p:nvSpPr>
        <p:spPr/>
        <p:txBody>
          <a:bodyPr/>
          <a:lstStyle/>
          <a:p>
            <a:r>
              <a:rPr lang="en-US" dirty="0"/>
              <a:t>Process-oriented Information</a:t>
            </a:r>
          </a:p>
        </p:txBody>
      </p:sp>
      <p:sp>
        <p:nvSpPr>
          <p:cNvPr id="3" name="Content Placeholder 2">
            <a:extLst>
              <a:ext uri="{FF2B5EF4-FFF2-40B4-BE49-F238E27FC236}">
                <a16:creationId xmlns:a16="http://schemas.microsoft.com/office/drawing/2014/main" id="{B454AFDB-B7CE-4098-8893-48916DA06BC8}"/>
              </a:ext>
            </a:extLst>
          </p:cNvPr>
          <p:cNvSpPr>
            <a:spLocks noGrp="1"/>
          </p:cNvSpPr>
          <p:nvPr>
            <p:ph idx="1"/>
          </p:nvPr>
        </p:nvSpPr>
        <p:spPr/>
        <p:txBody>
          <a:bodyPr/>
          <a:lstStyle/>
          <a:p>
            <a:pPr marL="0" indent="0">
              <a:buNone/>
            </a:pPr>
            <a:r>
              <a:rPr lang="en-US" b="1" i="1" dirty="0"/>
              <a:t>Texas Rules of Civil Procedure, Part V</a:t>
            </a:r>
          </a:p>
          <a:p>
            <a:r>
              <a:rPr lang="en-US" dirty="0"/>
              <a:t>502.2- Petition contents</a:t>
            </a:r>
          </a:p>
          <a:p>
            <a:r>
              <a:rPr lang="en-US" dirty="0"/>
              <a:t>502.7- Amending of clarifying pleadings</a:t>
            </a:r>
          </a:p>
          <a:p>
            <a:r>
              <a:rPr lang="en-US" dirty="0"/>
              <a:t>503.5- State policy regarding mediation</a:t>
            </a:r>
          </a:p>
          <a:p>
            <a:pPr marL="0" indent="0">
              <a:buNone/>
            </a:pPr>
            <a:endParaRPr lang="en-US" dirty="0"/>
          </a:p>
          <a:p>
            <a:pPr marL="0" indent="0">
              <a:buNone/>
            </a:pPr>
            <a:r>
              <a:rPr lang="en-US" b="1" i="1" dirty="0"/>
              <a:t>Local Rules (District Court)</a:t>
            </a:r>
          </a:p>
          <a:p>
            <a:pPr marL="0" indent="0">
              <a:buNone/>
            </a:pPr>
            <a:endParaRPr lang="en-US" dirty="0"/>
          </a:p>
        </p:txBody>
      </p:sp>
    </p:spTree>
    <p:extLst>
      <p:ext uri="{BB962C8B-B14F-4D97-AF65-F5344CB8AC3E}">
        <p14:creationId xmlns:p14="http://schemas.microsoft.com/office/powerpoint/2010/main" val="62929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70492-8A5F-48AE-8443-AA025726C3F0}"/>
              </a:ext>
            </a:extLst>
          </p:cNvPr>
          <p:cNvSpPr>
            <a:spLocks noGrp="1"/>
          </p:cNvSpPr>
          <p:nvPr>
            <p:ph type="title"/>
          </p:nvPr>
        </p:nvSpPr>
        <p:spPr/>
        <p:txBody>
          <a:bodyPr/>
          <a:lstStyle/>
          <a:p>
            <a:r>
              <a:rPr lang="en-US" dirty="0"/>
              <a:t>Process-oriented information</a:t>
            </a:r>
          </a:p>
        </p:txBody>
      </p:sp>
      <p:sp>
        <p:nvSpPr>
          <p:cNvPr id="3" name="Content Placeholder 2">
            <a:extLst>
              <a:ext uri="{FF2B5EF4-FFF2-40B4-BE49-F238E27FC236}">
                <a16:creationId xmlns:a16="http://schemas.microsoft.com/office/drawing/2014/main" id="{AD33AA9A-0672-4299-8670-25717D7315DE}"/>
              </a:ext>
            </a:extLst>
          </p:cNvPr>
          <p:cNvSpPr>
            <a:spLocks noGrp="1"/>
          </p:cNvSpPr>
          <p:nvPr>
            <p:ph idx="1"/>
          </p:nvPr>
        </p:nvSpPr>
        <p:spPr/>
        <p:txBody>
          <a:bodyPr/>
          <a:lstStyle/>
          <a:p>
            <a:pPr marL="0" indent="0">
              <a:buNone/>
            </a:pPr>
            <a:r>
              <a:rPr lang="en-US" sz="2200" b="1" i="1" dirty="0"/>
              <a:t>How-</a:t>
            </a:r>
            <a:r>
              <a:rPr lang="en-US" sz="2200" b="1" i="1" dirty="0" err="1"/>
              <a:t>To’s</a:t>
            </a:r>
            <a:endParaRPr lang="en-US" sz="2200" b="1" i="1" dirty="0"/>
          </a:p>
          <a:p>
            <a:r>
              <a:rPr lang="en-US" dirty="0">
                <a:hlinkClick r:id="rId2"/>
              </a:rPr>
              <a:t>How to Sue in Justice Court</a:t>
            </a:r>
            <a:r>
              <a:rPr lang="en-US" dirty="0"/>
              <a:t>: Texas Young Lawyers Association and State Bar of Texas</a:t>
            </a:r>
          </a:p>
          <a:p>
            <a:pPr lvl="1"/>
            <a:r>
              <a:rPr lang="en-US" dirty="0"/>
              <a:t>The mediator is NOT a judge and cannot make any determination about your case or force you to settle. The mediator will simply assist both parties in negotiating the dispute. If you negotiate an agreement during mediation, the mediator will write down the terms of the agreement and ask both parties to sign. You will receive a copy of the agreement to keep for your records and a copy will be filed with the court. The agreement is essentially a written contract and is enforceable in a court of law. If the person you are suing does not follow the terms of the agreement, you can always return to court and ask the court to enforce the agreement. If you cannot come to a resolution during mediation, the court will hear your case as planned. (p. 12)</a:t>
            </a:r>
            <a:endParaRPr lang="en-US" sz="2200" dirty="0"/>
          </a:p>
          <a:p>
            <a:pPr marL="0" indent="0">
              <a:buNone/>
            </a:pPr>
            <a:endParaRPr lang="en-US" dirty="0"/>
          </a:p>
          <a:p>
            <a:endParaRPr lang="en-US" dirty="0"/>
          </a:p>
        </p:txBody>
      </p:sp>
    </p:spTree>
    <p:extLst>
      <p:ext uri="{BB962C8B-B14F-4D97-AF65-F5344CB8AC3E}">
        <p14:creationId xmlns:p14="http://schemas.microsoft.com/office/powerpoint/2010/main" val="3494695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79881-8B8C-489D-82A0-3378DC6DF674}"/>
              </a:ext>
            </a:extLst>
          </p:cNvPr>
          <p:cNvSpPr>
            <a:spLocks noGrp="1"/>
          </p:cNvSpPr>
          <p:nvPr>
            <p:ph type="title"/>
          </p:nvPr>
        </p:nvSpPr>
        <p:spPr/>
        <p:txBody>
          <a:bodyPr/>
          <a:lstStyle/>
          <a:p>
            <a:r>
              <a:rPr lang="en-US" dirty="0"/>
              <a:t>Outstanding….</a:t>
            </a:r>
          </a:p>
        </p:txBody>
      </p:sp>
      <p:sp>
        <p:nvSpPr>
          <p:cNvPr id="3" name="Content Placeholder 2">
            <a:extLst>
              <a:ext uri="{FF2B5EF4-FFF2-40B4-BE49-F238E27FC236}">
                <a16:creationId xmlns:a16="http://schemas.microsoft.com/office/drawing/2014/main" id="{409104C5-2AA6-44C6-BFAB-BE968543C29B}"/>
              </a:ext>
            </a:extLst>
          </p:cNvPr>
          <p:cNvSpPr>
            <a:spLocks noGrp="1"/>
          </p:cNvSpPr>
          <p:nvPr>
            <p:ph idx="1"/>
          </p:nvPr>
        </p:nvSpPr>
        <p:spPr/>
        <p:txBody>
          <a:bodyPr/>
          <a:lstStyle/>
          <a:p>
            <a:pPr marL="0" indent="0">
              <a:buNone/>
            </a:pPr>
            <a:r>
              <a:rPr lang="en-US" sz="2200" b="1" i="1" dirty="0"/>
              <a:t>Additional Information Topics/Areas</a:t>
            </a:r>
          </a:p>
          <a:p>
            <a:pPr marL="0" indent="0">
              <a:buNone/>
            </a:pPr>
            <a:endParaRPr lang="en-US" dirty="0"/>
          </a:p>
          <a:p>
            <a:r>
              <a:rPr lang="en-US" dirty="0"/>
              <a:t>Appeal information?</a:t>
            </a:r>
          </a:p>
          <a:p>
            <a:r>
              <a:rPr lang="en-US" dirty="0"/>
              <a:t>Know your rights: </a:t>
            </a:r>
            <a:r>
              <a:rPr lang="en-US" dirty="0">
                <a:hlinkClick r:id="rId2"/>
              </a:rPr>
              <a:t>Texas Appleseed Debt Collection Toolkit</a:t>
            </a:r>
            <a:r>
              <a:rPr lang="en-US" dirty="0"/>
              <a:t> (linked on OCA SRL page)</a:t>
            </a:r>
          </a:p>
          <a:p>
            <a:r>
              <a:rPr lang="en-US" dirty="0"/>
              <a:t>Mediation information?</a:t>
            </a:r>
          </a:p>
          <a:p>
            <a:r>
              <a:rPr lang="en-US" dirty="0"/>
              <a:t>Non-justice sector resources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53766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6D3C-B45A-4A0B-8352-C8DA45026BEE}"/>
              </a:ext>
            </a:extLst>
          </p:cNvPr>
          <p:cNvSpPr>
            <a:spLocks noGrp="1"/>
          </p:cNvSpPr>
          <p:nvPr>
            <p:ph type="title"/>
          </p:nvPr>
        </p:nvSpPr>
        <p:spPr/>
        <p:txBody>
          <a:bodyPr/>
          <a:lstStyle/>
          <a:p>
            <a:pPr algn="ctr"/>
            <a:r>
              <a:rPr lang="en-US" dirty="0"/>
              <a:t>Two Types of information</a:t>
            </a:r>
          </a:p>
        </p:txBody>
      </p:sp>
      <p:sp>
        <p:nvSpPr>
          <p:cNvPr id="4" name="Text Placeholder 3">
            <a:extLst>
              <a:ext uri="{FF2B5EF4-FFF2-40B4-BE49-F238E27FC236}">
                <a16:creationId xmlns:a16="http://schemas.microsoft.com/office/drawing/2014/main" id="{845A386A-DF79-480A-A4AB-951C8C179795}"/>
              </a:ext>
            </a:extLst>
          </p:cNvPr>
          <p:cNvSpPr>
            <a:spLocks noGrp="1"/>
          </p:cNvSpPr>
          <p:nvPr>
            <p:ph type="body" idx="1"/>
          </p:nvPr>
        </p:nvSpPr>
        <p:spPr>
          <a:xfrm>
            <a:off x="887217" y="2926052"/>
            <a:ext cx="5087075" cy="536005"/>
          </a:xfrm>
        </p:spPr>
        <p:txBody>
          <a:bodyPr/>
          <a:lstStyle/>
          <a:p>
            <a:pPr algn="ctr"/>
            <a:r>
              <a:rPr lang="en-US" sz="2800" dirty="0"/>
              <a:t>Substantive</a:t>
            </a:r>
          </a:p>
        </p:txBody>
      </p:sp>
      <p:sp>
        <p:nvSpPr>
          <p:cNvPr id="3" name="Content Placeholder 2">
            <a:extLst>
              <a:ext uri="{FF2B5EF4-FFF2-40B4-BE49-F238E27FC236}">
                <a16:creationId xmlns:a16="http://schemas.microsoft.com/office/drawing/2014/main" id="{FD11B55B-B0F9-4EA9-B186-DF79640E1F5F}"/>
              </a:ext>
            </a:extLst>
          </p:cNvPr>
          <p:cNvSpPr>
            <a:spLocks noGrp="1"/>
          </p:cNvSpPr>
          <p:nvPr>
            <p:ph sz="half" idx="2"/>
          </p:nvPr>
        </p:nvSpPr>
        <p:spPr>
          <a:xfrm>
            <a:off x="581192" y="3672511"/>
            <a:ext cx="5393100" cy="2934999"/>
          </a:xfrm>
        </p:spPr>
        <p:txBody>
          <a:bodyPr/>
          <a:lstStyle/>
          <a:p>
            <a:pPr marL="284163" indent="-284163" algn="ctr">
              <a:buNone/>
            </a:pPr>
            <a:r>
              <a:rPr lang="en-US" sz="2200" dirty="0"/>
              <a:t>Statutes</a:t>
            </a:r>
          </a:p>
          <a:p>
            <a:pPr marL="284163" indent="-284163" algn="ctr">
              <a:buNone/>
            </a:pPr>
            <a:r>
              <a:rPr lang="en-US" sz="2200" dirty="0"/>
              <a:t>Resources</a:t>
            </a:r>
          </a:p>
          <a:p>
            <a:endParaRPr lang="en-US" dirty="0"/>
          </a:p>
        </p:txBody>
      </p:sp>
      <p:sp>
        <p:nvSpPr>
          <p:cNvPr id="5" name="Text Placeholder 4">
            <a:extLst>
              <a:ext uri="{FF2B5EF4-FFF2-40B4-BE49-F238E27FC236}">
                <a16:creationId xmlns:a16="http://schemas.microsoft.com/office/drawing/2014/main" id="{DE6644E4-F20A-4682-AD73-796347BDB688}"/>
              </a:ext>
            </a:extLst>
          </p:cNvPr>
          <p:cNvSpPr>
            <a:spLocks noGrp="1"/>
          </p:cNvSpPr>
          <p:nvPr>
            <p:ph type="body" sz="quarter" idx="3"/>
          </p:nvPr>
        </p:nvSpPr>
        <p:spPr>
          <a:xfrm>
            <a:off x="6597570" y="2917367"/>
            <a:ext cx="5087073" cy="553373"/>
          </a:xfrm>
        </p:spPr>
        <p:txBody>
          <a:bodyPr/>
          <a:lstStyle/>
          <a:p>
            <a:pPr algn="ctr"/>
            <a:r>
              <a:rPr lang="en-US" sz="2800" dirty="0"/>
              <a:t>Process Oriented</a:t>
            </a:r>
          </a:p>
        </p:txBody>
      </p:sp>
      <p:sp>
        <p:nvSpPr>
          <p:cNvPr id="6" name="Content Placeholder 5">
            <a:extLst>
              <a:ext uri="{FF2B5EF4-FFF2-40B4-BE49-F238E27FC236}">
                <a16:creationId xmlns:a16="http://schemas.microsoft.com/office/drawing/2014/main" id="{D877F355-5F48-4DC7-B8FE-019197E4BB70}"/>
              </a:ext>
            </a:extLst>
          </p:cNvPr>
          <p:cNvSpPr>
            <a:spLocks noGrp="1"/>
          </p:cNvSpPr>
          <p:nvPr>
            <p:ph sz="quarter" idx="4"/>
          </p:nvPr>
        </p:nvSpPr>
        <p:spPr>
          <a:xfrm>
            <a:off x="6291543" y="3672511"/>
            <a:ext cx="5393100" cy="2934999"/>
          </a:xfrm>
        </p:spPr>
        <p:txBody>
          <a:bodyPr>
            <a:normAutofit/>
          </a:bodyPr>
          <a:lstStyle/>
          <a:p>
            <a:pPr marL="284162" indent="0" algn="ctr">
              <a:buNone/>
            </a:pPr>
            <a:r>
              <a:rPr lang="en-US" sz="2200" dirty="0"/>
              <a:t>Rules of Civil Procedure</a:t>
            </a:r>
          </a:p>
          <a:p>
            <a:pPr marL="284162" indent="0" algn="ctr">
              <a:buNone/>
            </a:pPr>
            <a:r>
              <a:rPr lang="en-US" sz="2200" dirty="0"/>
              <a:t>How </a:t>
            </a:r>
            <a:r>
              <a:rPr lang="en-US" sz="2200" dirty="0" err="1"/>
              <a:t>To’s</a:t>
            </a:r>
            <a:endParaRPr lang="en-US" sz="2200" dirty="0"/>
          </a:p>
        </p:txBody>
      </p:sp>
    </p:spTree>
    <p:extLst>
      <p:ext uri="{BB962C8B-B14F-4D97-AF65-F5344CB8AC3E}">
        <p14:creationId xmlns:p14="http://schemas.microsoft.com/office/powerpoint/2010/main" val="21237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03ED461-6E16-4847-BDD6-D566ECADD81B}"/>
              </a:ext>
            </a:extLst>
          </p:cNvPr>
          <p:cNvSpPr>
            <a:spLocks noGrp="1"/>
          </p:cNvSpPr>
          <p:nvPr>
            <p:ph type="title"/>
          </p:nvPr>
        </p:nvSpPr>
        <p:spPr/>
        <p:txBody>
          <a:bodyPr/>
          <a:lstStyle/>
          <a:p>
            <a:r>
              <a:rPr lang="en-US" dirty="0"/>
              <a:t>Substantive Information</a:t>
            </a:r>
          </a:p>
        </p:txBody>
      </p:sp>
      <p:sp>
        <p:nvSpPr>
          <p:cNvPr id="13" name="Content Placeholder 12">
            <a:extLst>
              <a:ext uri="{FF2B5EF4-FFF2-40B4-BE49-F238E27FC236}">
                <a16:creationId xmlns:a16="http://schemas.microsoft.com/office/drawing/2014/main" id="{63D43C61-AB72-4757-B35D-FC4CD1AAF64A}"/>
              </a:ext>
            </a:extLst>
          </p:cNvPr>
          <p:cNvSpPr>
            <a:spLocks noGrp="1"/>
          </p:cNvSpPr>
          <p:nvPr>
            <p:ph idx="1"/>
          </p:nvPr>
        </p:nvSpPr>
        <p:spPr/>
        <p:txBody>
          <a:bodyPr>
            <a:normAutofit fontScale="92500"/>
          </a:bodyPr>
          <a:lstStyle/>
          <a:p>
            <a:pPr marL="0" indent="0">
              <a:buNone/>
            </a:pPr>
            <a:r>
              <a:rPr lang="en-US" sz="2200" b="1" i="1" dirty="0"/>
              <a:t>What is a…..</a:t>
            </a:r>
          </a:p>
          <a:p>
            <a:pPr marL="0" indent="0">
              <a:buNone/>
            </a:pPr>
            <a:endParaRPr lang="en-US" dirty="0"/>
          </a:p>
          <a:p>
            <a:pPr marL="0" indent="0">
              <a:buNone/>
            </a:pPr>
            <a:r>
              <a:rPr lang="en-US" b="1" i="1" dirty="0"/>
              <a:t>Small claims case: </a:t>
            </a:r>
            <a:r>
              <a:rPr lang="en-US" dirty="0"/>
              <a:t>A small claims case is a lawsuit brought for the recovery of money damages, civil penalties, personal property, or other relief allowed by law. The claim can be for no more than $10,000, excluding statutory interest and court costs but including attorney fees, if any.</a:t>
            </a:r>
          </a:p>
          <a:p>
            <a:pPr marL="0" indent="0" algn="r">
              <a:buNone/>
            </a:pPr>
            <a:r>
              <a:rPr lang="en-US" sz="1500" dirty="0"/>
              <a:t>Source: Collin County Civil Suits, </a:t>
            </a:r>
            <a:r>
              <a:rPr lang="en-US" sz="1500" dirty="0">
                <a:hlinkClick r:id="rId2"/>
              </a:rPr>
              <a:t>https://www.collincountytx.gov/justices_peace/Pages/civil.as</a:t>
            </a:r>
            <a:r>
              <a:rPr lang="en-US" sz="1400" dirty="0">
                <a:hlinkClick r:id="rId2"/>
              </a:rPr>
              <a:t>px</a:t>
            </a:r>
            <a:endParaRPr lang="en-US" sz="1400" dirty="0"/>
          </a:p>
          <a:p>
            <a:pPr marL="0" indent="0" algn="r">
              <a:buNone/>
            </a:pPr>
            <a:endParaRPr lang="en-US" sz="1400" dirty="0"/>
          </a:p>
          <a:p>
            <a:pPr marL="0" indent="0">
              <a:buNone/>
            </a:pPr>
            <a:r>
              <a:rPr lang="en-US" b="1" i="1" dirty="0"/>
              <a:t>Small claims case: </a:t>
            </a:r>
            <a:r>
              <a:rPr lang="en-US" dirty="0"/>
              <a:t>When a person or company feels like someone else owes them money or has personal property that belongs to them, they can come to justice court and file a lawsuit called a </a:t>
            </a:r>
            <a:r>
              <a:rPr lang="en-US" b="1" dirty="0"/>
              <a:t>small claims case</a:t>
            </a:r>
            <a:r>
              <a:rPr lang="en-US" dirty="0"/>
              <a:t>. The person or company who files the case is called the</a:t>
            </a:r>
            <a:r>
              <a:rPr lang="en-US" b="1" dirty="0"/>
              <a:t> plaintiff</a:t>
            </a:r>
            <a:r>
              <a:rPr lang="en-US" dirty="0"/>
              <a:t> and the person or company they file the case against is called the </a:t>
            </a:r>
            <a:r>
              <a:rPr lang="en-US" b="1" dirty="0"/>
              <a:t>defendant</a:t>
            </a:r>
            <a:r>
              <a:rPr lang="en-US" dirty="0"/>
              <a:t>. </a:t>
            </a:r>
          </a:p>
          <a:p>
            <a:pPr marL="0" indent="0" algn="r">
              <a:buNone/>
            </a:pPr>
            <a:r>
              <a:rPr lang="en-US" sz="1400" dirty="0"/>
              <a:t>Source: Self-Help Legal Information Packet- Filing a Small Claims Case; Texas Justice Court Training Center 2019</a:t>
            </a:r>
          </a:p>
        </p:txBody>
      </p:sp>
    </p:spTree>
    <p:extLst>
      <p:ext uri="{BB962C8B-B14F-4D97-AF65-F5344CB8AC3E}">
        <p14:creationId xmlns:p14="http://schemas.microsoft.com/office/powerpoint/2010/main" val="395322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03ED461-6E16-4847-BDD6-D566ECADD81B}"/>
              </a:ext>
            </a:extLst>
          </p:cNvPr>
          <p:cNvSpPr>
            <a:spLocks noGrp="1"/>
          </p:cNvSpPr>
          <p:nvPr>
            <p:ph type="title"/>
          </p:nvPr>
        </p:nvSpPr>
        <p:spPr/>
        <p:txBody>
          <a:bodyPr/>
          <a:lstStyle/>
          <a:p>
            <a:r>
              <a:rPr lang="en-US" dirty="0"/>
              <a:t>Substantive Information</a:t>
            </a:r>
          </a:p>
        </p:txBody>
      </p:sp>
      <p:sp>
        <p:nvSpPr>
          <p:cNvPr id="13" name="Content Placeholder 12">
            <a:extLst>
              <a:ext uri="{FF2B5EF4-FFF2-40B4-BE49-F238E27FC236}">
                <a16:creationId xmlns:a16="http://schemas.microsoft.com/office/drawing/2014/main" id="{63D43C61-AB72-4757-B35D-FC4CD1AAF64A}"/>
              </a:ext>
            </a:extLst>
          </p:cNvPr>
          <p:cNvSpPr>
            <a:spLocks noGrp="1"/>
          </p:cNvSpPr>
          <p:nvPr>
            <p:ph idx="1"/>
          </p:nvPr>
        </p:nvSpPr>
        <p:spPr/>
        <p:txBody>
          <a:bodyPr>
            <a:normAutofit/>
          </a:bodyPr>
          <a:lstStyle/>
          <a:p>
            <a:pPr marL="0" indent="0">
              <a:buNone/>
            </a:pPr>
            <a:r>
              <a:rPr lang="en-US" sz="2200" b="1" i="1" dirty="0"/>
              <a:t>What is a…..</a:t>
            </a:r>
          </a:p>
          <a:p>
            <a:pPr marL="0" indent="0">
              <a:buNone/>
            </a:pPr>
            <a:endParaRPr lang="en-US" i="1" dirty="0"/>
          </a:p>
          <a:p>
            <a:pPr marL="0" indent="0">
              <a:buNone/>
            </a:pPr>
            <a:r>
              <a:rPr lang="en-US" b="1" i="1" dirty="0"/>
              <a:t>Debt claim case: </a:t>
            </a:r>
            <a:r>
              <a:rPr lang="en-US" dirty="0"/>
              <a:t>A debt claim case is a lawsuit brought to recover a debt by an assignee of a claim, a debt collector or collection agency, a financial institution, or a person or entity primarily engaged in the business of lending money at interest. The claim can be for no more than $10,000, excluding statutory interest and court costs but including attorney fees, if any.</a:t>
            </a:r>
          </a:p>
          <a:p>
            <a:pPr marL="0" indent="0" algn="r">
              <a:buNone/>
            </a:pPr>
            <a:r>
              <a:rPr lang="en-US" sz="1400" dirty="0"/>
              <a:t>Source: Collin County Civil Suits, </a:t>
            </a:r>
            <a:r>
              <a:rPr lang="en-US" sz="1400" dirty="0">
                <a:hlinkClick r:id="rId2"/>
              </a:rPr>
              <a:t>https://www.collincountytx.gov/justices_peace/Pages/civil.aspx</a:t>
            </a:r>
            <a:endParaRPr lang="en-US" sz="1400" dirty="0"/>
          </a:p>
          <a:p>
            <a:pPr marL="0" indent="0" algn="r">
              <a:buNone/>
            </a:pPr>
            <a:endParaRPr lang="en-US" sz="1400" dirty="0"/>
          </a:p>
          <a:p>
            <a:pPr marL="0" indent="0">
              <a:buNone/>
            </a:pPr>
            <a:endParaRPr lang="en-US" dirty="0"/>
          </a:p>
        </p:txBody>
      </p:sp>
    </p:spTree>
    <p:extLst>
      <p:ext uri="{BB962C8B-B14F-4D97-AF65-F5344CB8AC3E}">
        <p14:creationId xmlns:p14="http://schemas.microsoft.com/office/powerpoint/2010/main" val="289649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03ED461-6E16-4847-BDD6-D566ECADD81B}"/>
              </a:ext>
            </a:extLst>
          </p:cNvPr>
          <p:cNvSpPr>
            <a:spLocks noGrp="1"/>
          </p:cNvSpPr>
          <p:nvPr>
            <p:ph type="title"/>
          </p:nvPr>
        </p:nvSpPr>
        <p:spPr/>
        <p:txBody>
          <a:bodyPr/>
          <a:lstStyle/>
          <a:p>
            <a:r>
              <a:rPr lang="en-US" dirty="0"/>
              <a:t>Substantive Information</a:t>
            </a:r>
          </a:p>
        </p:txBody>
      </p:sp>
      <p:sp>
        <p:nvSpPr>
          <p:cNvPr id="13" name="Content Placeholder 12">
            <a:extLst>
              <a:ext uri="{FF2B5EF4-FFF2-40B4-BE49-F238E27FC236}">
                <a16:creationId xmlns:a16="http://schemas.microsoft.com/office/drawing/2014/main" id="{63D43C61-AB72-4757-B35D-FC4CD1AAF64A}"/>
              </a:ext>
            </a:extLst>
          </p:cNvPr>
          <p:cNvSpPr>
            <a:spLocks noGrp="1"/>
          </p:cNvSpPr>
          <p:nvPr>
            <p:ph idx="1"/>
          </p:nvPr>
        </p:nvSpPr>
        <p:spPr/>
        <p:txBody>
          <a:bodyPr>
            <a:normAutofit fontScale="92500" lnSpcReduction="20000"/>
          </a:bodyPr>
          <a:lstStyle/>
          <a:p>
            <a:pPr marL="0" indent="0">
              <a:buNone/>
            </a:pPr>
            <a:r>
              <a:rPr lang="en-US" sz="2200" b="1" i="1" dirty="0"/>
              <a:t>What is a…..</a:t>
            </a:r>
          </a:p>
          <a:p>
            <a:pPr marL="0" indent="0">
              <a:buNone/>
            </a:pPr>
            <a:endParaRPr lang="en-US" i="1" dirty="0"/>
          </a:p>
          <a:p>
            <a:r>
              <a:rPr lang="en-US" dirty="0"/>
              <a:t>A </a:t>
            </a:r>
            <a:r>
              <a:rPr lang="en-US" b="1" dirty="0"/>
              <a:t>debt claim case</a:t>
            </a:r>
            <a:r>
              <a:rPr lang="en-US" dirty="0"/>
              <a:t> is a special kind of lawsuit filed in a justice court to be heard by a justice of the peace to recover money that is owed. A debt claim case can be filed by:</a:t>
            </a:r>
          </a:p>
          <a:p>
            <a:pPr lvl="0"/>
            <a:r>
              <a:rPr lang="en-US" dirty="0"/>
              <a:t>A bank or other financial institution,</a:t>
            </a:r>
          </a:p>
          <a:p>
            <a:pPr lvl="0"/>
            <a:r>
              <a:rPr lang="en-US" dirty="0"/>
              <a:t>A collection agency or agent,</a:t>
            </a:r>
          </a:p>
          <a:p>
            <a:pPr lvl="0"/>
            <a:r>
              <a:rPr lang="en-US" dirty="0"/>
              <a:t>A person or company whose business is lending money at interest, or</a:t>
            </a:r>
          </a:p>
          <a:p>
            <a:pPr lvl="0"/>
            <a:r>
              <a:rPr lang="en-US" dirty="0"/>
              <a:t>A person or company who bought debt or a judgment from another person or company.</a:t>
            </a:r>
          </a:p>
          <a:p>
            <a:r>
              <a:rPr lang="en-US" dirty="0"/>
              <a:t>Usually, the case is filed over a loan that hasn’t been repaid or outstanding credit card debt. The person or company who files the case is called the</a:t>
            </a:r>
            <a:r>
              <a:rPr lang="en-US" b="1" dirty="0"/>
              <a:t> plaintiff</a:t>
            </a:r>
            <a:r>
              <a:rPr lang="en-US" dirty="0"/>
              <a:t> and the person they file the case against is called the </a:t>
            </a:r>
            <a:r>
              <a:rPr lang="en-US" b="1" dirty="0"/>
              <a:t>defendant</a:t>
            </a:r>
            <a:r>
              <a:rPr lang="en-US" dirty="0"/>
              <a:t>. </a:t>
            </a:r>
          </a:p>
          <a:p>
            <a:pPr marL="0" indent="0" algn="r">
              <a:buNone/>
            </a:pPr>
            <a:r>
              <a:rPr lang="en-US" sz="1400" dirty="0"/>
              <a:t>Source: Self-Help Legal Information Packet- When a Debt Claim has Been Filed Against You; Texas Justice Court Training Center 2019</a:t>
            </a:r>
          </a:p>
          <a:p>
            <a:pPr marL="0" indent="0" algn="r">
              <a:buNone/>
            </a:pPr>
            <a:endParaRPr lang="en-US" sz="1400" dirty="0"/>
          </a:p>
        </p:txBody>
      </p:sp>
    </p:spTree>
    <p:extLst>
      <p:ext uri="{BB962C8B-B14F-4D97-AF65-F5344CB8AC3E}">
        <p14:creationId xmlns:p14="http://schemas.microsoft.com/office/powerpoint/2010/main" val="225722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841FF-BCF0-4419-BAA4-9354004D9277}"/>
              </a:ext>
            </a:extLst>
          </p:cNvPr>
          <p:cNvSpPr>
            <a:spLocks noGrp="1"/>
          </p:cNvSpPr>
          <p:nvPr>
            <p:ph type="title"/>
          </p:nvPr>
        </p:nvSpPr>
        <p:spPr/>
        <p:txBody>
          <a:bodyPr/>
          <a:lstStyle/>
          <a:p>
            <a:r>
              <a:rPr lang="en-US" dirty="0"/>
              <a:t>Substantive Information</a:t>
            </a:r>
          </a:p>
        </p:txBody>
      </p:sp>
      <p:sp>
        <p:nvSpPr>
          <p:cNvPr id="3" name="Content Placeholder 2">
            <a:extLst>
              <a:ext uri="{FF2B5EF4-FFF2-40B4-BE49-F238E27FC236}">
                <a16:creationId xmlns:a16="http://schemas.microsoft.com/office/drawing/2014/main" id="{5376C30D-C875-4A2A-9AE9-6BA9980E4846}"/>
              </a:ext>
            </a:extLst>
          </p:cNvPr>
          <p:cNvSpPr>
            <a:spLocks noGrp="1"/>
          </p:cNvSpPr>
          <p:nvPr>
            <p:ph idx="1"/>
          </p:nvPr>
        </p:nvSpPr>
        <p:spPr/>
        <p:txBody>
          <a:bodyPr/>
          <a:lstStyle/>
          <a:p>
            <a:pPr marL="0" indent="0">
              <a:buNone/>
            </a:pPr>
            <a:r>
              <a:rPr lang="en-US" sz="2200" b="1" i="1" dirty="0"/>
              <a:t>Statutes</a:t>
            </a:r>
          </a:p>
          <a:p>
            <a:pPr marL="0" indent="0">
              <a:buNone/>
            </a:pPr>
            <a:endParaRPr lang="en-US" dirty="0"/>
          </a:p>
          <a:p>
            <a:pPr>
              <a:lnSpc>
                <a:spcPct val="150000"/>
              </a:lnSpc>
            </a:pPr>
            <a:r>
              <a:rPr lang="en-US" dirty="0"/>
              <a:t>Texas Government Code, Chapter 27 (Justice Courts)</a:t>
            </a:r>
          </a:p>
          <a:p>
            <a:pPr>
              <a:lnSpc>
                <a:spcPct val="150000"/>
              </a:lnSpc>
            </a:pPr>
            <a:r>
              <a:rPr lang="en-US" dirty="0"/>
              <a:t>Civil Practice and Remedies Code (Statute of Limitations)</a:t>
            </a:r>
          </a:p>
          <a:p>
            <a:pPr>
              <a:lnSpc>
                <a:spcPct val="150000"/>
              </a:lnSpc>
            </a:pPr>
            <a:r>
              <a:rPr lang="en-US" dirty="0"/>
              <a:t>Texas Constitution &amp; Statutes: </a:t>
            </a:r>
            <a:r>
              <a:rPr lang="en-US" dirty="0">
                <a:hlinkClick r:id="rId2"/>
              </a:rPr>
              <a:t>https://statutes.capitol.texas.gov/</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64912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9AB85-3936-4525-A122-66805981F1E8}"/>
              </a:ext>
            </a:extLst>
          </p:cNvPr>
          <p:cNvSpPr>
            <a:spLocks noGrp="1"/>
          </p:cNvSpPr>
          <p:nvPr>
            <p:ph type="title"/>
          </p:nvPr>
        </p:nvSpPr>
        <p:spPr/>
        <p:txBody>
          <a:bodyPr/>
          <a:lstStyle/>
          <a:p>
            <a:r>
              <a:rPr lang="en-US" dirty="0"/>
              <a:t>Substantive Information</a:t>
            </a:r>
          </a:p>
        </p:txBody>
      </p:sp>
      <p:sp>
        <p:nvSpPr>
          <p:cNvPr id="3" name="Content Placeholder 2">
            <a:extLst>
              <a:ext uri="{FF2B5EF4-FFF2-40B4-BE49-F238E27FC236}">
                <a16:creationId xmlns:a16="http://schemas.microsoft.com/office/drawing/2014/main" id="{997E5CC0-4948-428C-8CC9-BC2C0CC9B9EE}"/>
              </a:ext>
            </a:extLst>
          </p:cNvPr>
          <p:cNvSpPr>
            <a:spLocks noGrp="1"/>
          </p:cNvSpPr>
          <p:nvPr>
            <p:ph idx="1"/>
          </p:nvPr>
        </p:nvSpPr>
        <p:spPr/>
        <p:txBody>
          <a:bodyPr>
            <a:normAutofit fontScale="92500" lnSpcReduction="20000"/>
          </a:bodyPr>
          <a:lstStyle/>
          <a:p>
            <a:pPr marL="0" indent="0">
              <a:buNone/>
            </a:pPr>
            <a:r>
              <a:rPr lang="en-US" sz="2200" b="1" i="1" dirty="0"/>
              <a:t>Resources: Guides/Information</a:t>
            </a:r>
            <a:endParaRPr lang="en-US" sz="2200" i="1" u="sng" dirty="0">
              <a:hlinkClick r:id="rId2"/>
            </a:endParaRPr>
          </a:p>
          <a:p>
            <a:r>
              <a:rPr lang="en-US" dirty="0">
                <a:hlinkClick r:id="rId2"/>
              </a:rPr>
              <a:t>Small claims guide</a:t>
            </a:r>
            <a:r>
              <a:rPr lang="en-US" dirty="0"/>
              <a:t>, Texas State Law Library</a:t>
            </a:r>
          </a:p>
          <a:p>
            <a:r>
              <a:rPr lang="en-US" dirty="0"/>
              <a:t>Texas Law Help Articles/Toolkits</a:t>
            </a:r>
          </a:p>
          <a:p>
            <a:pPr marL="571500" indent="-228600"/>
            <a:r>
              <a:rPr lang="en-US" dirty="0">
                <a:hlinkClick r:id="rId3"/>
              </a:rPr>
              <a:t>Affirmative Defense Information and Examples</a:t>
            </a:r>
            <a:r>
              <a:rPr lang="en-US" dirty="0"/>
              <a:t>: (excerpt) </a:t>
            </a:r>
            <a:r>
              <a:rPr lang="en-US" b="1" dirty="0"/>
              <a:t>Discharge in Bankruptcy: </a:t>
            </a:r>
            <a:r>
              <a:rPr lang="en-US" dirty="0"/>
              <a:t>A </a:t>
            </a:r>
            <a:r>
              <a:rPr lang="en-US" b="1" dirty="0"/>
              <a:t>bankruptcy discharge</a:t>
            </a:r>
            <a:r>
              <a:rPr lang="en-US" dirty="0"/>
              <a:t> is a court order that says the debtor is no longer responsible for certain kinds of debts. A defendant who has filed for bankruptcy and received a discharge for debts from the court can claim this affirmative defense if the plaintiff is now trying to sue him for one of those debts. </a:t>
            </a:r>
            <a:r>
              <a:rPr lang="en-US" b="1" dirty="0"/>
              <a:t>Example:</a:t>
            </a:r>
            <a:r>
              <a:rPr lang="en-US" dirty="0"/>
              <a:t> Theo got a credit card through West Bank. He made a lot of purchases and ran up a large balance on the card that he was unable to pay off.  Theo filed for bankruptcy and the court entered a decree discharging Theo from his debts, including the West Bank credit card. Later, West Bank sues Theo for the balance owed on the credit card. Theo may be able to assert a discharge in bankruptcy affirmative defense.</a:t>
            </a:r>
          </a:p>
          <a:p>
            <a:pPr marL="571500" indent="-228600"/>
            <a:r>
              <a:rPr lang="en-US" dirty="0">
                <a:hlinkClick r:id="rId4"/>
              </a:rPr>
              <a:t>Statute of Limitations in Civil Lawsuits</a:t>
            </a:r>
            <a:endParaRPr lang="en-US" dirty="0"/>
          </a:p>
          <a:p>
            <a:r>
              <a:rPr lang="en-US" dirty="0"/>
              <a:t>Self-Help Legal Information Packets</a:t>
            </a:r>
          </a:p>
        </p:txBody>
      </p:sp>
    </p:spTree>
    <p:extLst>
      <p:ext uri="{BB962C8B-B14F-4D97-AF65-F5344CB8AC3E}">
        <p14:creationId xmlns:p14="http://schemas.microsoft.com/office/powerpoint/2010/main" val="252153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8371-87DA-4653-A55F-9D91A5DBA533}"/>
              </a:ext>
            </a:extLst>
          </p:cNvPr>
          <p:cNvSpPr>
            <a:spLocks noGrp="1"/>
          </p:cNvSpPr>
          <p:nvPr>
            <p:ph type="title"/>
          </p:nvPr>
        </p:nvSpPr>
        <p:spPr/>
        <p:txBody>
          <a:bodyPr/>
          <a:lstStyle/>
          <a:p>
            <a:r>
              <a:rPr lang="en-US" b="1" i="1" dirty="0"/>
              <a:t>Small Claims Legal Information Packet</a:t>
            </a:r>
          </a:p>
        </p:txBody>
      </p:sp>
      <p:sp>
        <p:nvSpPr>
          <p:cNvPr id="3" name="Content Placeholder 2">
            <a:extLst>
              <a:ext uri="{FF2B5EF4-FFF2-40B4-BE49-F238E27FC236}">
                <a16:creationId xmlns:a16="http://schemas.microsoft.com/office/drawing/2014/main" id="{603F25A4-DA75-4A19-86E0-DB9A1741908B}"/>
              </a:ext>
            </a:extLst>
          </p:cNvPr>
          <p:cNvSpPr>
            <a:spLocks noGrp="1"/>
          </p:cNvSpPr>
          <p:nvPr>
            <p:ph idx="1"/>
          </p:nvPr>
        </p:nvSpPr>
        <p:spPr>
          <a:xfrm>
            <a:off x="581192" y="2180496"/>
            <a:ext cx="11029615" cy="4314433"/>
          </a:xfrm>
        </p:spPr>
        <p:txBody>
          <a:bodyPr>
            <a:normAutofit fontScale="92500"/>
          </a:bodyPr>
          <a:lstStyle/>
          <a:p>
            <a:pPr marL="0" indent="0">
              <a:buNone/>
            </a:pPr>
            <a:r>
              <a:rPr lang="en-US" b="1" dirty="0"/>
              <a:t>Plaintiff</a:t>
            </a:r>
          </a:p>
          <a:p>
            <a:r>
              <a:rPr lang="en-US" dirty="0"/>
              <a:t>If you come to a settlement agreement, the court can enter a judgment reflecting how much money is awarded. However, the court cannot put specific orders in the judgment, such as payment plans or deadlines. If you wish to have those in your settlement agreement, you would need to create a written contract, signed by both parties. If the defendant does not honor that written agreement, you could file a new lawsuit for breach of contract.</a:t>
            </a:r>
          </a:p>
          <a:p>
            <a:pPr marL="0" indent="0">
              <a:buNone/>
            </a:pPr>
            <a:r>
              <a:rPr lang="en-US" b="1" dirty="0"/>
              <a:t>Defendant</a:t>
            </a:r>
          </a:p>
          <a:p>
            <a:r>
              <a:rPr lang="en-US" dirty="0"/>
              <a:t>The court is required to make the Rules of Civil Procedure available to you at no cost. Rules 500-507 are the rules that specifically apply to small claims cases.</a:t>
            </a:r>
          </a:p>
          <a:p>
            <a:r>
              <a:rPr lang="en-US" dirty="0"/>
              <a:t>Often in disputes that end up in small claims court, both parties think the other side owes them money. For example, John hires Mary to paint his house. The agreement is that he will pay her $2,000 up front and $2,000 when she is done. She paints the house and wants her $2,000. But John thinks she has done awful work, and not only doesn’t want to pay, he wants his original $2,000 back as well. If you feel the plaintiff owes you money, you can file what is called a </a:t>
            </a:r>
            <a:r>
              <a:rPr lang="en-US" b="1" dirty="0"/>
              <a:t>counterclaim</a:t>
            </a:r>
            <a:r>
              <a:rPr lang="en-US" dirty="0"/>
              <a:t>. In the counterclaim, you will be the plaintiff and the person who filed the original suit against you will be the defendant. Both the original claim and the counterclaim will be heard at the same time in court. </a:t>
            </a:r>
          </a:p>
          <a:p>
            <a:endParaRPr lang="en-US" dirty="0"/>
          </a:p>
        </p:txBody>
      </p:sp>
    </p:spTree>
    <p:extLst>
      <p:ext uri="{BB962C8B-B14F-4D97-AF65-F5344CB8AC3E}">
        <p14:creationId xmlns:p14="http://schemas.microsoft.com/office/powerpoint/2010/main" val="3564354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8371-87DA-4653-A55F-9D91A5DBA533}"/>
              </a:ext>
            </a:extLst>
          </p:cNvPr>
          <p:cNvSpPr>
            <a:spLocks noGrp="1"/>
          </p:cNvSpPr>
          <p:nvPr>
            <p:ph type="title"/>
          </p:nvPr>
        </p:nvSpPr>
        <p:spPr/>
        <p:txBody>
          <a:bodyPr/>
          <a:lstStyle/>
          <a:p>
            <a:r>
              <a:rPr lang="en-US" b="1" i="1" dirty="0"/>
              <a:t>Debt Claims Case Self-Help Legal Information Packet</a:t>
            </a:r>
            <a:endParaRPr lang="en-US" dirty="0"/>
          </a:p>
        </p:txBody>
      </p:sp>
      <p:sp>
        <p:nvSpPr>
          <p:cNvPr id="3" name="Content Placeholder 2">
            <a:extLst>
              <a:ext uri="{FF2B5EF4-FFF2-40B4-BE49-F238E27FC236}">
                <a16:creationId xmlns:a16="http://schemas.microsoft.com/office/drawing/2014/main" id="{603F25A4-DA75-4A19-86E0-DB9A1741908B}"/>
              </a:ext>
            </a:extLst>
          </p:cNvPr>
          <p:cNvSpPr>
            <a:spLocks noGrp="1"/>
          </p:cNvSpPr>
          <p:nvPr>
            <p:ph idx="1"/>
          </p:nvPr>
        </p:nvSpPr>
        <p:spPr/>
        <p:txBody>
          <a:bodyPr>
            <a:normAutofit/>
          </a:bodyPr>
          <a:lstStyle/>
          <a:p>
            <a:r>
              <a:rPr lang="en-US" b="1" dirty="0"/>
              <a:t>NOTE</a:t>
            </a:r>
            <a:r>
              <a:rPr lang="en-US" dirty="0"/>
              <a:t> – The plaintiff in a debt claim case may be a business that you are not familiar with. Often, debts are sold to other companies for collection. So, for example, you had a Chase credit card, but then Chase sold that debt to Portfolio Recovery, Inc. Do not fail to respond just because you don’t recognize the plaintiff!</a:t>
            </a:r>
          </a:p>
          <a:p>
            <a:r>
              <a:rPr lang="en-US" dirty="0"/>
              <a:t>The petition in a debt claim case must provide information about the loan, credit card account, or other debt that the plaintiff is suing about, including who the original creditor was.</a:t>
            </a:r>
          </a:p>
          <a:p>
            <a:r>
              <a:rPr lang="en-US" dirty="0"/>
              <a:t>The court is required to make the Rules of Civil Procedure available to you at no cost. Rule 508 is the rule that specifically applies to debt claim cases. </a:t>
            </a:r>
          </a:p>
          <a:p>
            <a:r>
              <a:rPr lang="en-US" dirty="0"/>
              <a:t>If you come to a settlement agreement, the court can enter a judgment reflecting how much money is awarded. If you fail to follow the terms of your settlement agreement, the plaintiff could use the tools mentioned in this packet to enforce the judgment, or they could possibly file a new lawsuit for breach of contract.</a:t>
            </a:r>
          </a:p>
          <a:p>
            <a:pPr marL="0" indent="0">
              <a:buNone/>
            </a:pPr>
            <a:endParaRPr lang="en-US" dirty="0"/>
          </a:p>
          <a:p>
            <a:endParaRPr lang="en-US" dirty="0"/>
          </a:p>
        </p:txBody>
      </p:sp>
    </p:spTree>
    <p:extLst>
      <p:ext uri="{BB962C8B-B14F-4D97-AF65-F5344CB8AC3E}">
        <p14:creationId xmlns:p14="http://schemas.microsoft.com/office/powerpoint/2010/main" val="79585232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A6140330BA6A4696087DD0EE5B9EF2" ma:contentTypeVersion="4" ma:contentTypeDescription="Create a new document." ma:contentTypeScope="" ma:versionID="0ad159dc0c909515dfc0bb0c8423abc1">
  <xsd:schema xmlns:xsd="http://www.w3.org/2001/XMLSchema" xmlns:xs="http://www.w3.org/2001/XMLSchema" xmlns:p="http://schemas.microsoft.com/office/2006/metadata/properties" xmlns:ns3="http://schemas.microsoft.com/sharepoint/v3/fields" xmlns:ns4="6c145327-0e07-4932-bfc1-eda3178ebda0" targetNamespace="http://schemas.microsoft.com/office/2006/metadata/properties" ma:root="true" ma:fieldsID="8d31a051a88dc98a2916efc4de276205" ns3:_="" ns4:_="">
    <xsd:import namespace="http://schemas.microsoft.com/sharepoint/v3/fields"/>
    <xsd:import namespace="6c145327-0e07-4932-bfc1-eda3178ebda0"/>
    <xsd:element name="properties">
      <xsd:complexType>
        <xsd:sequence>
          <xsd:element name="documentManagement">
            <xsd:complexType>
              <xsd:all>
                <xsd:element ref="ns3:PEW_GS_TOP_Init_Note"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PEW_GS_TOP_Init_Note" ma:index="9" ma:taxonomy="true" ma:internalName="PEW_GS_TOP_Init_Note" ma:taxonomyFieldName="PEW_GS_TOP_Init" ma:displayName="PEW TOP and Initiative" ma:readOnly="false" ma:default="" ma:fieldId="{80b640f4-f6b5-44a8-852d-a2ad38cc61f3}" ma:sspId="b4ee7a41-1163-4318-a8d7-b2d545b22ae3" ma:termSetId="1ac388e9-aaa2-4a8b-aae2-7304664a1e1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c145327-0e07-4932-bfc1-eda3178ebda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132603ca-0194-47bc-bda3-f9e77e444968}" ma:internalName="TaxCatchAll" ma:showField="CatchAllData" ma:web="6c145327-0e07-4932-bfc1-eda3178ebd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c145327-0e07-4932-bfc1-eda3178ebda0">
      <Value>1928</Value>
    </TaxCatchAll>
    <PEW_GS_TOP_Init_Note xmlns="http://schemas.microsoft.com/sharepoint/v3/fields">
      <Terms xmlns="http://schemas.microsoft.com/office/infopath/2007/PartnerControls">
        <TermInfo xmlns="http://schemas.microsoft.com/office/infopath/2007/PartnerControls">
          <TermName xmlns="http://schemas.microsoft.com/office/infopath/2007/PartnerControls">Civil Justice Innovation</TermName>
          <TermId xmlns="http://schemas.microsoft.com/office/infopath/2007/PartnerControls">ed47b723-20e6-4a7c-bdb5-72964afd1952</TermId>
        </TermInfo>
      </Terms>
    </PEW_GS_TOP_Init_Note>
  </documentManagement>
</p:properties>
</file>

<file path=customXml/itemProps1.xml><?xml version="1.0" encoding="utf-8"?>
<ds:datastoreItem xmlns:ds="http://schemas.openxmlformats.org/officeDocument/2006/customXml" ds:itemID="{9C403E1E-085D-41E3-8C78-B49AD8B1A81C}"/>
</file>

<file path=customXml/itemProps2.xml><?xml version="1.0" encoding="utf-8"?>
<ds:datastoreItem xmlns:ds="http://schemas.openxmlformats.org/officeDocument/2006/customXml" ds:itemID="{51BE6B6F-1834-438B-AF12-6F5159289DB9}"/>
</file>

<file path=customXml/itemProps3.xml><?xml version="1.0" encoding="utf-8"?>
<ds:datastoreItem xmlns:ds="http://schemas.openxmlformats.org/officeDocument/2006/customXml" ds:itemID="{2983F0A3-C00F-46CF-98EB-0151FAF0E1B1}"/>
</file>

<file path=docProps/app.xml><?xml version="1.0" encoding="utf-8"?>
<Properties xmlns="http://schemas.openxmlformats.org/officeDocument/2006/extended-properties" xmlns:vt="http://schemas.openxmlformats.org/officeDocument/2006/docPropsVTypes">
  <Template>TM03457464[[fn=Dividend]]</Template>
  <TotalTime>159</TotalTime>
  <Words>1260</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Gill Sans MT</vt:lpstr>
      <vt:lpstr>Wingdings 2</vt:lpstr>
      <vt:lpstr>Dividend</vt:lpstr>
      <vt:lpstr>Information in ODR platforms</vt:lpstr>
      <vt:lpstr>Two Types of information</vt:lpstr>
      <vt:lpstr>Substantive Information</vt:lpstr>
      <vt:lpstr>Substantive Information</vt:lpstr>
      <vt:lpstr>Substantive Information</vt:lpstr>
      <vt:lpstr>Substantive Information</vt:lpstr>
      <vt:lpstr>Substantive Information</vt:lpstr>
      <vt:lpstr>Small Claims Legal Information Packet</vt:lpstr>
      <vt:lpstr>Debt Claims Case Self-Help Legal Information Packet</vt:lpstr>
      <vt:lpstr>Substantive Information</vt:lpstr>
      <vt:lpstr>Process-oriented Information</vt:lpstr>
      <vt:lpstr>Process-oriented information</vt:lpstr>
      <vt:lpstr>Outstanding….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in ODR systems</dc:title>
  <dc:creator>Spacek, Shelley</dc:creator>
  <cp:lastModifiedBy>Spacek, Shelley</cp:lastModifiedBy>
  <cp:revision>24</cp:revision>
  <dcterms:created xsi:type="dcterms:W3CDTF">2019-07-10T10:08:09Z</dcterms:created>
  <dcterms:modified xsi:type="dcterms:W3CDTF">2019-07-10T12:47:52Z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0x01010086A6140330BA6A4696087DD0EE5B9EF2</vt:lpwstr>
  </property>
  <property fmtid="{D5CDD505-2E9C-101B-9397-08002B2CF9AE}" pid="3" name="PEW_GS_TOP_Init">
    <vt:lpwstr>1928;#Civil Justice Innovation|ed47b723-20e6-4a7c-bdb5-72964afd1952</vt:lpwstr>
  </property>
</Properties>
</file>